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43"/>
  </p:notesMasterIdLst>
  <p:handoutMasterIdLst>
    <p:handoutMasterId r:id="rId44"/>
  </p:handoutMasterIdLst>
  <p:sldIdLst>
    <p:sldId id="256" r:id="rId6"/>
    <p:sldId id="259" r:id="rId7"/>
    <p:sldId id="260" r:id="rId8"/>
    <p:sldId id="261" r:id="rId9"/>
    <p:sldId id="262" r:id="rId10"/>
    <p:sldId id="263" r:id="rId11"/>
    <p:sldId id="264" r:id="rId12"/>
    <p:sldId id="265" r:id="rId13"/>
    <p:sldId id="266" r:id="rId14"/>
    <p:sldId id="267" r:id="rId15"/>
    <p:sldId id="268" r:id="rId16"/>
    <p:sldId id="269" r:id="rId17"/>
    <p:sldId id="299"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9" r:id="rId36"/>
    <p:sldId id="290" r:id="rId37"/>
    <p:sldId id="291" r:id="rId38"/>
    <p:sldId id="304" r:id="rId39"/>
    <p:sldId id="300" r:id="rId40"/>
    <p:sldId id="301" r:id="rId41"/>
    <p:sldId id="302" r:id="rId4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Bruno" initials="" lastIdx="39" clrIdx="0"/>
  <p:cmAuthor id="2" name="Caller, Danna L" initials="" lastIdx="8" clrIdx="1"/>
  <p:cmAuthor id="3" name="Kelsey Jones" initials=""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4CD539"/>
    <a:srgbClr val="38AAA0"/>
    <a:srgbClr val="000000"/>
    <a:srgbClr val="6E8D9D"/>
    <a:srgbClr val="74C800"/>
    <a:srgbClr val="00A9F6"/>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88" autoAdjust="0"/>
    <p:restoredTop sz="94639" autoAdjust="0"/>
  </p:normalViewPr>
  <p:slideViewPr>
    <p:cSldViewPr snapToGrid="0" snapToObjects="1">
      <p:cViewPr varScale="1">
        <p:scale>
          <a:sx n="79" d="100"/>
          <a:sy n="79" d="100"/>
        </p:scale>
        <p:origin x="84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F1C701-1AA4-47B5-BCE1-1323F583F50C}"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C21D9F03-CF06-4512-8E35-D2D0DDFDEC65}">
      <dgm:prSet phldrT="[Text]"/>
      <dgm:spPr>
        <a:solidFill>
          <a:schemeClr val="accent1">
            <a:lumMod val="75000"/>
          </a:schemeClr>
        </a:solidFill>
      </dgm:spPr>
      <dgm:t>
        <a:bodyPr/>
        <a:lstStyle/>
        <a:p>
          <a:r>
            <a:rPr lang="en-US">
              <a:solidFill>
                <a:schemeClr val="accent1">
                  <a:lumMod val="75000"/>
                </a:schemeClr>
              </a:solidFill>
              <a:latin typeface="Arial" panose="020B0604020202020204" pitchFamily="34" charset="0"/>
              <a:cs typeface="Arial" panose="020B0604020202020204" pitchFamily="34" charset="0"/>
            </a:rPr>
            <a:t>Patient Experience</a:t>
          </a:r>
        </a:p>
      </dgm:t>
    </dgm:pt>
    <dgm:pt modelId="{AED23FB7-599E-4850-A995-AFC0E399BFC9}" type="parTrans" cxnId="{4FDACBB1-7A9A-4D72-AFF3-9CE2DA36A289}">
      <dgm:prSet/>
      <dgm:spPr/>
      <dgm:t>
        <a:bodyPr/>
        <a:lstStyle/>
        <a:p>
          <a:endParaRPr lang="en-US">
            <a:solidFill>
              <a:schemeClr val="accent1"/>
            </a:solidFill>
            <a:latin typeface="Arial" panose="020B0604020202020204" pitchFamily="34" charset="0"/>
            <a:cs typeface="Arial" panose="020B0604020202020204" pitchFamily="34" charset="0"/>
          </a:endParaRPr>
        </a:p>
      </dgm:t>
    </dgm:pt>
    <dgm:pt modelId="{17D94E57-6BE4-4C0D-9988-C9B953383AE7}" type="sibTrans" cxnId="{4FDACBB1-7A9A-4D72-AFF3-9CE2DA36A289}">
      <dgm:prSet/>
      <dgm:spPr/>
      <dgm:t>
        <a:bodyPr/>
        <a:lstStyle/>
        <a:p>
          <a:endParaRPr lang="en-US">
            <a:solidFill>
              <a:schemeClr val="accent1"/>
            </a:solidFill>
            <a:latin typeface="Arial" panose="020B0604020202020204" pitchFamily="34" charset="0"/>
            <a:cs typeface="Arial" panose="020B0604020202020204" pitchFamily="34" charset="0"/>
          </a:endParaRPr>
        </a:p>
      </dgm:t>
    </dgm:pt>
    <dgm:pt modelId="{0B49F2CF-7A72-4CE1-8921-3FCA22E6D648}">
      <dgm:prSet phldrT="[Text]"/>
      <dgm:spPr/>
      <dgm:t>
        <a:bodyPr/>
        <a:lstStyle/>
        <a:p>
          <a:r>
            <a:rPr lang="en-US">
              <a:solidFill>
                <a:schemeClr val="accent1"/>
              </a:solidFill>
              <a:latin typeface="Arial" panose="020B0604020202020204" pitchFamily="34" charset="0"/>
              <a:cs typeface="Arial" panose="020B0604020202020204" pitchFamily="34" charset="0"/>
            </a:rPr>
            <a:t>Patient Engagement</a:t>
          </a:r>
        </a:p>
      </dgm:t>
    </dgm:pt>
    <dgm:pt modelId="{41FDB2CC-54F4-4BA9-8D25-6E7A4F65B76E}" type="parTrans" cxnId="{DBEF52D4-A5BF-4182-92FD-069F562C49FE}">
      <dgm:prSet/>
      <dgm:spPr/>
      <dgm:t>
        <a:bodyPr/>
        <a:lstStyle/>
        <a:p>
          <a:endParaRPr lang="en-US">
            <a:solidFill>
              <a:schemeClr val="accent1"/>
            </a:solidFill>
            <a:latin typeface="Arial" panose="020B0604020202020204" pitchFamily="34" charset="0"/>
            <a:cs typeface="Arial" panose="020B0604020202020204" pitchFamily="34" charset="0"/>
          </a:endParaRPr>
        </a:p>
      </dgm:t>
    </dgm:pt>
    <dgm:pt modelId="{49C2A145-5473-4EAF-ADEB-DC6E63AEEC26}" type="sibTrans" cxnId="{DBEF52D4-A5BF-4182-92FD-069F562C49FE}">
      <dgm:prSet/>
      <dgm:spPr/>
      <dgm:t>
        <a:bodyPr/>
        <a:lstStyle/>
        <a:p>
          <a:endParaRPr lang="en-US">
            <a:solidFill>
              <a:schemeClr val="accent1"/>
            </a:solidFill>
            <a:latin typeface="Arial" panose="020B0604020202020204" pitchFamily="34" charset="0"/>
            <a:cs typeface="Arial" panose="020B0604020202020204" pitchFamily="34" charset="0"/>
          </a:endParaRPr>
        </a:p>
      </dgm:t>
    </dgm:pt>
    <dgm:pt modelId="{55C386FD-C181-4DB9-AEEC-DBDD05D5A616}">
      <dgm:prSet phldrT="[Text]"/>
      <dgm:spPr>
        <a:solidFill>
          <a:schemeClr val="accent1">
            <a:lumMod val="60000"/>
            <a:lumOff val="40000"/>
          </a:schemeClr>
        </a:solidFill>
      </dgm:spPr>
      <dgm:t>
        <a:bodyPr/>
        <a:lstStyle/>
        <a:p>
          <a:r>
            <a:rPr lang="en-US">
              <a:solidFill>
                <a:schemeClr val="accent1">
                  <a:lumMod val="60000"/>
                  <a:lumOff val="40000"/>
                </a:schemeClr>
              </a:solidFill>
              <a:latin typeface="Arial" panose="020B0604020202020204" pitchFamily="34" charset="0"/>
              <a:cs typeface="Arial" panose="020B0604020202020204" pitchFamily="34" charset="0"/>
            </a:rPr>
            <a:t>Patient Empowerment</a:t>
          </a:r>
        </a:p>
      </dgm:t>
    </dgm:pt>
    <dgm:pt modelId="{CA1A36A4-BA8D-4CD2-B5EE-A39F68B15DD7}" type="parTrans" cxnId="{578E8197-D5AA-46CB-A710-CA6DA8953E92}">
      <dgm:prSet/>
      <dgm:spPr/>
      <dgm:t>
        <a:bodyPr/>
        <a:lstStyle/>
        <a:p>
          <a:endParaRPr lang="en-US">
            <a:solidFill>
              <a:schemeClr val="accent1"/>
            </a:solidFill>
            <a:latin typeface="Arial" panose="020B0604020202020204" pitchFamily="34" charset="0"/>
            <a:cs typeface="Arial" panose="020B0604020202020204" pitchFamily="34" charset="0"/>
          </a:endParaRPr>
        </a:p>
      </dgm:t>
    </dgm:pt>
    <dgm:pt modelId="{FB447FF0-7E40-49EA-A2EB-80B757395A45}" type="sibTrans" cxnId="{578E8197-D5AA-46CB-A710-CA6DA8953E92}">
      <dgm:prSet/>
      <dgm:spPr/>
      <dgm:t>
        <a:bodyPr/>
        <a:lstStyle/>
        <a:p>
          <a:endParaRPr lang="en-US">
            <a:solidFill>
              <a:schemeClr val="accent1"/>
            </a:solidFill>
            <a:latin typeface="Arial" panose="020B0604020202020204" pitchFamily="34" charset="0"/>
            <a:cs typeface="Arial" panose="020B0604020202020204" pitchFamily="34" charset="0"/>
          </a:endParaRPr>
        </a:p>
      </dgm:t>
    </dgm:pt>
    <dgm:pt modelId="{E7F96DD9-40F5-4745-8A74-82E3C670FAE8}">
      <dgm:prSet phldrT="[Text]"/>
      <dgm:spPr>
        <a:solidFill>
          <a:schemeClr val="accent1">
            <a:lumMod val="20000"/>
            <a:lumOff val="80000"/>
          </a:schemeClr>
        </a:solidFill>
      </dgm:spPr>
      <dgm:t>
        <a:bodyPr/>
        <a:lstStyle/>
        <a:p>
          <a:r>
            <a:rPr lang="en-US">
              <a:solidFill>
                <a:schemeClr val="accent1">
                  <a:lumMod val="20000"/>
                  <a:lumOff val="80000"/>
                </a:schemeClr>
              </a:solidFill>
              <a:latin typeface="Arial" panose="020B0604020202020204" pitchFamily="34" charset="0"/>
              <a:cs typeface="Arial" panose="020B0604020202020204" pitchFamily="34" charset="0"/>
            </a:rPr>
            <a:t>Patient-Driven</a:t>
          </a:r>
        </a:p>
      </dgm:t>
    </dgm:pt>
    <dgm:pt modelId="{A56CA251-9384-44DA-9CA3-EE255874AFC6}" type="parTrans" cxnId="{0434BFF9-FDF0-476D-82A1-2B0356ADF924}">
      <dgm:prSet/>
      <dgm:spPr/>
      <dgm:t>
        <a:bodyPr/>
        <a:lstStyle/>
        <a:p>
          <a:endParaRPr lang="en-US">
            <a:solidFill>
              <a:schemeClr val="accent1"/>
            </a:solidFill>
            <a:latin typeface="Arial" panose="020B0604020202020204" pitchFamily="34" charset="0"/>
            <a:cs typeface="Arial" panose="020B0604020202020204" pitchFamily="34" charset="0"/>
          </a:endParaRPr>
        </a:p>
      </dgm:t>
    </dgm:pt>
    <dgm:pt modelId="{93A24090-DA73-4E8D-9809-0A1571550663}" type="sibTrans" cxnId="{0434BFF9-FDF0-476D-82A1-2B0356ADF924}">
      <dgm:prSet/>
      <dgm:spPr/>
      <dgm:t>
        <a:bodyPr/>
        <a:lstStyle/>
        <a:p>
          <a:endParaRPr lang="en-US">
            <a:solidFill>
              <a:schemeClr val="accent1"/>
            </a:solidFill>
            <a:latin typeface="Arial" panose="020B0604020202020204" pitchFamily="34" charset="0"/>
            <a:cs typeface="Arial" panose="020B0604020202020204" pitchFamily="34" charset="0"/>
          </a:endParaRPr>
        </a:p>
      </dgm:t>
    </dgm:pt>
    <dgm:pt modelId="{6AEBA75F-3FF7-4153-8782-9B3077B6FA03}" type="pres">
      <dgm:prSet presAssocID="{CAF1C701-1AA4-47B5-BCE1-1323F583F50C}" presName="Name0" presStyleCnt="0">
        <dgm:presLayoutVars>
          <dgm:chMax val="7"/>
          <dgm:resizeHandles val="exact"/>
        </dgm:presLayoutVars>
      </dgm:prSet>
      <dgm:spPr/>
    </dgm:pt>
    <dgm:pt modelId="{E6FDF3F1-4033-4E0A-95A1-618134231897}" type="pres">
      <dgm:prSet presAssocID="{CAF1C701-1AA4-47B5-BCE1-1323F583F50C}" presName="comp1" presStyleCnt="0"/>
      <dgm:spPr/>
    </dgm:pt>
    <dgm:pt modelId="{3D4E35BA-A80E-40AB-B4FB-F4990CD28BD6}" type="pres">
      <dgm:prSet presAssocID="{CAF1C701-1AA4-47B5-BCE1-1323F583F50C}" presName="circle1" presStyleLbl="node1" presStyleIdx="0" presStyleCnt="4"/>
      <dgm:spPr/>
    </dgm:pt>
    <dgm:pt modelId="{3C73FDAE-8B40-4D32-B5F2-75C36FF53793}" type="pres">
      <dgm:prSet presAssocID="{CAF1C701-1AA4-47B5-BCE1-1323F583F50C}" presName="c1text" presStyleLbl="node1" presStyleIdx="0" presStyleCnt="4">
        <dgm:presLayoutVars>
          <dgm:bulletEnabled val="1"/>
        </dgm:presLayoutVars>
      </dgm:prSet>
      <dgm:spPr/>
    </dgm:pt>
    <dgm:pt modelId="{BA8AD640-F438-4BA1-B087-9B9EC754876E}" type="pres">
      <dgm:prSet presAssocID="{CAF1C701-1AA4-47B5-BCE1-1323F583F50C}" presName="comp2" presStyleCnt="0"/>
      <dgm:spPr/>
    </dgm:pt>
    <dgm:pt modelId="{7EA4CFC6-E4FE-4F0C-9830-0022B73AAE7D}" type="pres">
      <dgm:prSet presAssocID="{CAF1C701-1AA4-47B5-BCE1-1323F583F50C}" presName="circle2" presStyleLbl="node1" presStyleIdx="1" presStyleCnt="4"/>
      <dgm:spPr/>
    </dgm:pt>
    <dgm:pt modelId="{57221C05-D502-4B1F-A273-10F6EE02ABB4}" type="pres">
      <dgm:prSet presAssocID="{CAF1C701-1AA4-47B5-BCE1-1323F583F50C}" presName="c2text" presStyleLbl="node1" presStyleIdx="1" presStyleCnt="4">
        <dgm:presLayoutVars>
          <dgm:bulletEnabled val="1"/>
        </dgm:presLayoutVars>
      </dgm:prSet>
      <dgm:spPr/>
    </dgm:pt>
    <dgm:pt modelId="{4FF9CFD5-7D2B-432C-8B91-41D96B03B331}" type="pres">
      <dgm:prSet presAssocID="{CAF1C701-1AA4-47B5-BCE1-1323F583F50C}" presName="comp3" presStyleCnt="0"/>
      <dgm:spPr/>
    </dgm:pt>
    <dgm:pt modelId="{5D768D3B-16D8-41B7-8D39-4059572FA170}" type="pres">
      <dgm:prSet presAssocID="{CAF1C701-1AA4-47B5-BCE1-1323F583F50C}" presName="circle3" presStyleLbl="node1" presStyleIdx="2" presStyleCnt="4"/>
      <dgm:spPr/>
    </dgm:pt>
    <dgm:pt modelId="{441043F9-E42B-4C49-8E2B-B0BE3EF36F78}" type="pres">
      <dgm:prSet presAssocID="{CAF1C701-1AA4-47B5-BCE1-1323F583F50C}" presName="c3text" presStyleLbl="node1" presStyleIdx="2" presStyleCnt="4">
        <dgm:presLayoutVars>
          <dgm:bulletEnabled val="1"/>
        </dgm:presLayoutVars>
      </dgm:prSet>
      <dgm:spPr/>
    </dgm:pt>
    <dgm:pt modelId="{9590F040-FB15-4547-B6F6-7CA8A28B4F77}" type="pres">
      <dgm:prSet presAssocID="{CAF1C701-1AA4-47B5-BCE1-1323F583F50C}" presName="comp4" presStyleCnt="0"/>
      <dgm:spPr/>
    </dgm:pt>
    <dgm:pt modelId="{B9E64BC3-161E-4EA2-A551-6196990354F7}" type="pres">
      <dgm:prSet presAssocID="{CAF1C701-1AA4-47B5-BCE1-1323F583F50C}" presName="circle4" presStyleLbl="node1" presStyleIdx="3" presStyleCnt="4"/>
      <dgm:spPr/>
    </dgm:pt>
    <dgm:pt modelId="{5DE35390-28EC-4C55-B492-0B0DB68A93E7}" type="pres">
      <dgm:prSet presAssocID="{CAF1C701-1AA4-47B5-BCE1-1323F583F50C}" presName="c4text" presStyleLbl="node1" presStyleIdx="3" presStyleCnt="4">
        <dgm:presLayoutVars>
          <dgm:bulletEnabled val="1"/>
        </dgm:presLayoutVars>
      </dgm:prSet>
      <dgm:spPr/>
    </dgm:pt>
  </dgm:ptLst>
  <dgm:cxnLst>
    <dgm:cxn modelId="{EDE8E63C-D963-4144-BC20-BFAABDC7B79B}" type="presOf" srcId="{0B49F2CF-7A72-4CE1-8921-3FCA22E6D648}" destId="{57221C05-D502-4B1F-A273-10F6EE02ABB4}" srcOrd="1" destOrd="0" presId="urn:microsoft.com/office/officeart/2005/8/layout/venn2"/>
    <dgm:cxn modelId="{F5F68B75-5A2F-4B97-836A-05E5CAEEFAE7}" type="presOf" srcId="{E7F96DD9-40F5-4745-8A74-82E3C670FAE8}" destId="{5DE35390-28EC-4C55-B492-0B0DB68A93E7}" srcOrd="1" destOrd="0" presId="urn:microsoft.com/office/officeart/2005/8/layout/venn2"/>
    <dgm:cxn modelId="{01F2A085-8401-4916-B630-4139BD7CB5C8}" type="presOf" srcId="{55C386FD-C181-4DB9-AEEC-DBDD05D5A616}" destId="{5D768D3B-16D8-41B7-8D39-4059572FA170}" srcOrd="0" destOrd="0" presId="urn:microsoft.com/office/officeart/2005/8/layout/venn2"/>
    <dgm:cxn modelId="{FAF8A088-06E1-44FB-A6EC-BC3AAB4842D0}" type="presOf" srcId="{55C386FD-C181-4DB9-AEEC-DBDD05D5A616}" destId="{441043F9-E42B-4C49-8E2B-B0BE3EF36F78}" srcOrd="1" destOrd="0" presId="urn:microsoft.com/office/officeart/2005/8/layout/venn2"/>
    <dgm:cxn modelId="{08EF558F-6463-4270-AE19-E69E6C5BE149}" type="presOf" srcId="{CAF1C701-1AA4-47B5-BCE1-1323F583F50C}" destId="{6AEBA75F-3FF7-4153-8782-9B3077B6FA03}" srcOrd="0" destOrd="0" presId="urn:microsoft.com/office/officeart/2005/8/layout/venn2"/>
    <dgm:cxn modelId="{578E8197-D5AA-46CB-A710-CA6DA8953E92}" srcId="{CAF1C701-1AA4-47B5-BCE1-1323F583F50C}" destId="{55C386FD-C181-4DB9-AEEC-DBDD05D5A616}" srcOrd="2" destOrd="0" parTransId="{CA1A36A4-BA8D-4CD2-B5EE-A39F68B15DD7}" sibTransId="{FB447FF0-7E40-49EA-A2EB-80B757395A45}"/>
    <dgm:cxn modelId="{F6097AAF-A24C-48E3-AF7A-6A216BF7B685}" type="presOf" srcId="{0B49F2CF-7A72-4CE1-8921-3FCA22E6D648}" destId="{7EA4CFC6-E4FE-4F0C-9830-0022B73AAE7D}" srcOrd="0" destOrd="0" presId="urn:microsoft.com/office/officeart/2005/8/layout/venn2"/>
    <dgm:cxn modelId="{4FDACBB1-7A9A-4D72-AFF3-9CE2DA36A289}" srcId="{CAF1C701-1AA4-47B5-BCE1-1323F583F50C}" destId="{C21D9F03-CF06-4512-8E35-D2D0DDFDEC65}" srcOrd="0" destOrd="0" parTransId="{AED23FB7-599E-4850-A995-AFC0E399BFC9}" sibTransId="{17D94E57-6BE4-4C0D-9988-C9B953383AE7}"/>
    <dgm:cxn modelId="{F60B53B3-0C61-4937-8F74-393261E44427}" type="presOf" srcId="{C21D9F03-CF06-4512-8E35-D2D0DDFDEC65}" destId="{3D4E35BA-A80E-40AB-B4FB-F4990CD28BD6}" srcOrd="0" destOrd="0" presId="urn:microsoft.com/office/officeart/2005/8/layout/venn2"/>
    <dgm:cxn modelId="{3411C8B6-B370-4D39-AC50-8F1F0CED9F9D}" type="presOf" srcId="{C21D9F03-CF06-4512-8E35-D2D0DDFDEC65}" destId="{3C73FDAE-8B40-4D32-B5F2-75C36FF53793}" srcOrd="1" destOrd="0" presId="urn:microsoft.com/office/officeart/2005/8/layout/venn2"/>
    <dgm:cxn modelId="{DBEF52D4-A5BF-4182-92FD-069F562C49FE}" srcId="{CAF1C701-1AA4-47B5-BCE1-1323F583F50C}" destId="{0B49F2CF-7A72-4CE1-8921-3FCA22E6D648}" srcOrd="1" destOrd="0" parTransId="{41FDB2CC-54F4-4BA9-8D25-6E7A4F65B76E}" sibTransId="{49C2A145-5473-4EAF-ADEB-DC6E63AEEC26}"/>
    <dgm:cxn modelId="{7EB292EC-FBC7-4F98-9436-2CF6ADA58FBA}" type="presOf" srcId="{E7F96DD9-40F5-4745-8A74-82E3C670FAE8}" destId="{B9E64BC3-161E-4EA2-A551-6196990354F7}" srcOrd="0" destOrd="0" presId="urn:microsoft.com/office/officeart/2005/8/layout/venn2"/>
    <dgm:cxn modelId="{0434BFF9-FDF0-476D-82A1-2B0356ADF924}" srcId="{CAF1C701-1AA4-47B5-BCE1-1323F583F50C}" destId="{E7F96DD9-40F5-4745-8A74-82E3C670FAE8}" srcOrd="3" destOrd="0" parTransId="{A56CA251-9384-44DA-9CA3-EE255874AFC6}" sibTransId="{93A24090-DA73-4E8D-9809-0A1571550663}"/>
    <dgm:cxn modelId="{E8DD1BD7-322A-4A28-9F96-4D83FDEB8105}" type="presParOf" srcId="{6AEBA75F-3FF7-4153-8782-9B3077B6FA03}" destId="{E6FDF3F1-4033-4E0A-95A1-618134231897}" srcOrd="0" destOrd="0" presId="urn:microsoft.com/office/officeart/2005/8/layout/venn2"/>
    <dgm:cxn modelId="{F322620B-CA37-4088-AC10-BBB2308AB915}" type="presParOf" srcId="{E6FDF3F1-4033-4E0A-95A1-618134231897}" destId="{3D4E35BA-A80E-40AB-B4FB-F4990CD28BD6}" srcOrd="0" destOrd="0" presId="urn:microsoft.com/office/officeart/2005/8/layout/venn2"/>
    <dgm:cxn modelId="{42147B7F-8063-4572-B607-C1B57A338D84}" type="presParOf" srcId="{E6FDF3F1-4033-4E0A-95A1-618134231897}" destId="{3C73FDAE-8B40-4D32-B5F2-75C36FF53793}" srcOrd="1" destOrd="0" presId="urn:microsoft.com/office/officeart/2005/8/layout/venn2"/>
    <dgm:cxn modelId="{447A281A-257E-4BCA-BB4C-954003C076D9}" type="presParOf" srcId="{6AEBA75F-3FF7-4153-8782-9B3077B6FA03}" destId="{BA8AD640-F438-4BA1-B087-9B9EC754876E}" srcOrd="1" destOrd="0" presId="urn:microsoft.com/office/officeart/2005/8/layout/venn2"/>
    <dgm:cxn modelId="{642441B4-92B3-4D6A-A401-242904B293FA}" type="presParOf" srcId="{BA8AD640-F438-4BA1-B087-9B9EC754876E}" destId="{7EA4CFC6-E4FE-4F0C-9830-0022B73AAE7D}" srcOrd="0" destOrd="0" presId="urn:microsoft.com/office/officeart/2005/8/layout/venn2"/>
    <dgm:cxn modelId="{79FA09AD-0EC5-4CE4-8336-384B50062C73}" type="presParOf" srcId="{BA8AD640-F438-4BA1-B087-9B9EC754876E}" destId="{57221C05-D502-4B1F-A273-10F6EE02ABB4}" srcOrd="1" destOrd="0" presId="urn:microsoft.com/office/officeart/2005/8/layout/venn2"/>
    <dgm:cxn modelId="{29C3177C-8C14-4645-A61E-D505817B68B5}" type="presParOf" srcId="{6AEBA75F-3FF7-4153-8782-9B3077B6FA03}" destId="{4FF9CFD5-7D2B-432C-8B91-41D96B03B331}" srcOrd="2" destOrd="0" presId="urn:microsoft.com/office/officeart/2005/8/layout/venn2"/>
    <dgm:cxn modelId="{B5891891-2DE0-4389-954F-B5AB68E4974E}" type="presParOf" srcId="{4FF9CFD5-7D2B-432C-8B91-41D96B03B331}" destId="{5D768D3B-16D8-41B7-8D39-4059572FA170}" srcOrd="0" destOrd="0" presId="urn:microsoft.com/office/officeart/2005/8/layout/venn2"/>
    <dgm:cxn modelId="{2FCB1994-4B3B-4D8E-991C-FBD3969F512E}" type="presParOf" srcId="{4FF9CFD5-7D2B-432C-8B91-41D96B03B331}" destId="{441043F9-E42B-4C49-8E2B-B0BE3EF36F78}" srcOrd="1" destOrd="0" presId="urn:microsoft.com/office/officeart/2005/8/layout/venn2"/>
    <dgm:cxn modelId="{841B35AB-0E73-40C3-B07E-F864F6335A76}" type="presParOf" srcId="{6AEBA75F-3FF7-4153-8782-9B3077B6FA03}" destId="{9590F040-FB15-4547-B6F6-7CA8A28B4F77}" srcOrd="3" destOrd="0" presId="urn:microsoft.com/office/officeart/2005/8/layout/venn2"/>
    <dgm:cxn modelId="{73B8DDF5-9366-4535-8D97-6618496D52F3}" type="presParOf" srcId="{9590F040-FB15-4547-B6F6-7CA8A28B4F77}" destId="{B9E64BC3-161E-4EA2-A551-6196990354F7}" srcOrd="0" destOrd="0" presId="urn:microsoft.com/office/officeart/2005/8/layout/venn2"/>
    <dgm:cxn modelId="{D4AF0150-1391-4EDB-9F0F-DD2932E9805B}" type="presParOf" srcId="{9590F040-FB15-4547-B6F6-7CA8A28B4F77}" destId="{5DE35390-28EC-4C55-B492-0B0DB68A93E7}"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44CE0C-2B41-41BB-BE9D-A9619D5AA4ED}" type="doc">
      <dgm:prSet loTypeId="urn:microsoft.com/office/officeart/2005/8/layout/vList3" loCatId="list" qsTypeId="urn:microsoft.com/office/officeart/2005/8/quickstyle/simple1" qsCatId="simple" csTypeId="urn:microsoft.com/office/officeart/2005/8/colors/accent1_2" csCatId="accent1" phldr="1"/>
      <dgm:spPr/>
    </dgm:pt>
    <dgm:pt modelId="{19B57DE1-8F13-434E-83AA-9F3B01A1DF1D}">
      <dgm:prSet phldrT="[Text]" custT="1"/>
      <dgm:spPr>
        <a:noFill/>
        <a:ln>
          <a:solidFill>
            <a:schemeClr val="accent1">
              <a:lumMod val="75000"/>
            </a:schemeClr>
          </a:solidFill>
        </a:ln>
      </dgm:spPr>
      <dgm:t>
        <a:bodyPr/>
        <a:lstStyle/>
        <a:p>
          <a:r>
            <a:rPr lang="en-US" sz="1500" b="1" dirty="0">
              <a:solidFill>
                <a:schemeClr val="accent1">
                  <a:lumMod val="75000"/>
                </a:schemeClr>
              </a:solidFill>
              <a:latin typeface="Arial" panose="020B0604020202020204" pitchFamily="34" charset="0"/>
              <a:cs typeface="Arial" panose="020B0604020202020204" pitchFamily="34" charset="0"/>
            </a:rPr>
            <a:t>Reduce clinical practice variability</a:t>
          </a:r>
          <a:r>
            <a:rPr lang="en-US" sz="1500" dirty="0">
              <a:latin typeface="Arial" panose="020B0604020202020204" pitchFamily="34" charset="0"/>
              <a:cs typeface="Arial" panose="020B0604020202020204" pitchFamily="34" charset="0"/>
            </a:rPr>
            <a:t> </a:t>
          </a:r>
          <a:r>
            <a:rPr lang="en-US" sz="1500" dirty="0">
              <a:solidFill>
                <a:schemeClr val="tx1"/>
              </a:solidFill>
              <a:latin typeface="Arial" panose="020B0604020202020204" pitchFamily="34" charset="0"/>
              <a:cs typeface="Arial" panose="020B0604020202020204" pitchFamily="34" charset="0"/>
            </a:rPr>
            <a:t>related to malnutrition care</a:t>
          </a:r>
        </a:p>
      </dgm:t>
    </dgm:pt>
    <dgm:pt modelId="{BCBF5196-086F-4C90-BBE6-DD8D5E0C7B79}" type="parTrans" cxnId="{B369B862-0E58-421E-A1A7-CF55E09B8FB3}">
      <dgm:prSet/>
      <dgm:spPr/>
      <dgm:t>
        <a:bodyPr/>
        <a:lstStyle/>
        <a:p>
          <a:endParaRPr lang="en-US" sz="1500">
            <a:latin typeface="Arial" panose="020B0604020202020204" pitchFamily="34" charset="0"/>
            <a:cs typeface="Arial" panose="020B0604020202020204" pitchFamily="34" charset="0"/>
          </a:endParaRPr>
        </a:p>
      </dgm:t>
    </dgm:pt>
    <dgm:pt modelId="{7706B016-C291-4BC8-A4C1-BD924ED342E9}" type="sibTrans" cxnId="{B369B862-0E58-421E-A1A7-CF55E09B8FB3}">
      <dgm:prSet/>
      <dgm:spPr/>
      <dgm:t>
        <a:bodyPr/>
        <a:lstStyle/>
        <a:p>
          <a:endParaRPr lang="en-US" sz="1500">
            <a:latin typeface="Arial" panose="020B0604020202020204" pitchFamily="34" charset="0"/>
            <a:cs typeface="Arial" panose="020B0604020202020204" pitchFamily="34" charset="0"/>
          </a:endParaRPr>
        </a:p>
      </dgm:t>
    </dgm:pt>
    <dgm:pt modelId="{00B37454-55FA-4163-B351-BC08A97D4D4F}">
      <dgm:prSet phldrT="[Text]" custT="1"/>
      <dgm:spPr>
        <a:noFill/>
        <a:ln>
          <a:solidFill>
            <a:schemeClr val="accent1">
              <a:lumMod val="75000"/>
            </a:schemeClr>
          </a:solidFill>
        </a:ln>
      </dgm:spPr>
      <dgm:t>
        <a:bodyPr/>
        <a:lstStyle/>
        <a:p>
          <a:pPr>
            <a:lnSpc>
              <a:spcPct val="100000"/>
            </a:lnSpc>
          </a:pPr>
          <a:r>
            <a:rPr lang="en-US" sz="1500" b="1" dirty="0">
              <a:solidFill>
                <a:schemeClr val="accent1">
                  <a:lumMod val="75000"/>
                </a:schemeClr>
              </a:solidFill>
              <a:latin typeface="Arial" panose="020B0604020202020204" pitchFamily="34" charset="0"/>
              <a:cs typeface="Arial" panose="020B0604020202020204" pitchFamily="34" charset="0"/>
            </a:rPr>
            <a:t>Provide a feasible and usable malnutrition quality improvement Toolkit</a:t>
          </a:r>
          <a:r>
            <a:rPr lang="en-US" sz="1500" b="1" dirty="0">
              <a:solidFill>
                <a:schemeClr val="accent2"/>
              </a:solidFill>
              <a:latin typeface="Arial" panose="020B0604020202020204" pitchFamily="34" charset="0"/>
              <a:cs typeface="Arial" panose="020B0604020202020204" pitchFamily="34" charset="0"/>
            </a:rPr>
            <a:t> </a:t>
          </a:r>
          <a:r>
            <a:rPr lang="en-US" sz="1500" dirty="0">
              <a:solidFill>
                <a:schemeClr val="tx1"/>
              </a:solidFill>
              <a:latin typeface="Arial" panose="020B0604020202020204" pitchFamily="34" charset="0"/>
              <a:cs typeface="Arial" panose="020B0604020202020204" pitchFamily="34" charset="0"/>
            </a:rPr>
            <a:t>that can be easily deployed by a multi-disciplinary care team in an acute setting</a:t>
          </a:r>
        </a:p>
      </dgm:t>
    </dgm:pt>
    <dgm:pt modelId="{9CC4A6E0-0B9F-4F3D-B18A-11746DC3AAEB}" type="parTrans" cxnId="{74546071-AC0E-4765-BF60-364B60FF2461}">
      <dgm:prSet/>
      <dgm:spPr/>
      <dgm:t>
        <a:bodyPr/>
        <a:lstStyle/>
        <a:p>
          <a:endParaRPr lang="en-US" sz="1500">
            <a:latin typeface="Arial" panose="020B0604020202020204" pitchFamily="34" charset="0"/>
            <a:cs typeface="Arial" panose="020B0604020202020204" pitchFamily="34" charset="0"/>
          </a:endParaRPr>
        </a:p>
      </dgm:t>
    </dgm:pt>
    <dgm:pt modelId="{5A239EAC-7ACA-4CBC-899C-923A1587BC47}" type="sibTrans" cxnId="{74546071-AC0E-4765-BF60-364B60FF2461}">
      <dgm:prSet/>
      <dgm:spPr/>
      <dgm:t>
        <a:bodyPr/>
        <a:lstStyle/>
        <a:p>
          <a:endParaRPr lang="en-US" sz="1500">
            <a:latin typeface="Arial" panose="020B0604020202020204" pitchFamily="34" charset="0"/>
            <a:cs typeface="Arial" panose="020B0604020202020204" pitchFamily="34" charset="0"/>
          </a:endParaRPr>
        </a:p>
      </dgm:t>
    </dgm:pt>
    <dgm:pt modelId="{9AFF8B97-CD44-405D-AA15-23C302178ADA}">
      <dgm:prSet phldrT="[Text]" custT="1"/>
      <dgm:spPr>
        <a:noFill/>
        <a:ln>
          <a:solidFill>
            <a:schemeClr val="accent1">
              <a:lumMod val="75000"/>
            </a:schemeClr>
          </a:solidFill>
        </a:ln>
      </dgm:spPr>
      <dgm:t>
        <a:bodyPr/>
        <a:lstStyle/>
        <a:p>
          <a:pPr>
            <a:lnSpc>
              <a:spcPct val="100000"/>
            </a:lnSpc>
          </a:pPr>
          <a:r>
            <a:rPr lang="en-US" sz="1500" b="1" dirty="0">
              <a:solidFill>
                <a:schemeClr val="accent1">
                  <a:lumMod val="75000"/>
                </a:schemeClr>
              </a:solidFill>
              <a:latin typeface="Arial" panose="020B0604020202020204" pitchFamily="34" charset="0"/>
              <a:cs typeface="Arial" panose="020B0604020202020204" pitchFamily="34" charset="0"/>
            </a:rPr>
            <a:t>Improve knowledge</a:t>
          </a:r>
          <a:r>
            <a:rPr lang="en-US" sz="1500" dirty="0">
              <a:solidFill>
                <a:schemeClr val="accent2"/>
              </a:solidFill>
              <a:latin typeface="Arial" panose="020B0604020202020204" pitchFamily="34" charset="0"/>
              <a:cs typeface="Arial" panose="020B0604020202020204" pitchFamily="34" charset="0"/>
            </a:rPr>
            <a:t> </a:t>
          </a:r>
          <a:r>
            <a:rPr lang="en-US" sz="1500" dirty="0">
              <a:solidFill>
                <a:schemeClr val="tx1"/>
              </a:solidFill>
              <a:latin typeface="Arial" panose="020B0604020202020204" pitchFamily="34" charset="0"/>
              <a:cs typeface="Arial" panose="020B0604020202020204" pitchFamily="34" charset="0"/>
            </a:rPr>
            <a:t>of the importance of malnutrition and best practices for optimal malnutrition care delivery</a:t>
          </a:r>
        </a:p>
      </dgm:t>
    </dgm:pt>
    <dgm:pt modelId="{AB3EB5A7-36F4-4C9D-8154-83482CBB4312}" type="parTrans" cxnId="{E1E3F15D-A46E-43B5-8202-21A978681502}">
      <dgm:prSet/>
      <dgm:spPr/>
      <dgm:t>
        <a:bodyPr/>
        <a:lstStyle/>
        <a:p>
          <a:endParaRPr lang="en-US" sz="1500">
            <a:latin typeface="Arial" panose="020B0604020202020204" pitchFamily="34" charset="0"/>
            <a:cs typeface="Arial" panose="020B0604020202020204" pitchFamily="34" charset="0"/>
          </a:endParaRPr>
        </a:p>
      </dgm:t>
    </dgm:pt>
    <dgm:pt modelId="{7FE33D92-4AD1-493F-8EF1-D397176B6665}" type="sibTrans" cxnId="{E1E3F15D-A46E-43B5-8202-21A978681502}">
      <dgm:prSet/>
      <dgm:spPr/>
      <dgm:t>
        <a:bodyPr/>
        <a:lstStyle/>
        <a:p>
          <a:endParaRPr lang="en-US" sz="1500">
            <a:latin typeface="Arial" panose="020B0604020202020204" pitchFamily="34" charset="0"/>
            <a:cs typeface="Arial" panose="020B0604020202020204" pitchFamily="34" charset="0"/>
          </a:endParaRPr>
        </a:p>
      </dgm:t>
    </dgm:pt>
    <dgm:pt modelId="{48ED7855-E692-435E-984C-D21AFC34FD18}">
      <dgm:prSet custT="1"/>
      <dgm:spPr>
        <a:noFill/>
        <a:ln>
          <a:solidFill>
            <a:schemeClr val="accent1">
              <a:lumMod val="75000"/>
            </a:schemeClr>
          </a:solidFill>
        </a:ln>
      </dgm:spPr>
      <dgm:t>
        <a:bodyPr/>
        <a:lstStyle/>
        <a:p>
          <a:pPr>
            <a:lnSpc>
              <a:spcPct val="100000"/>
            </a:lnSpc>
          </a:pPr>
          <a:r>
            <a:rPr lang="en-US" sz="1500" b="1" dirty="0">
              <a:solidFill>
                <a:schemeClr val="accent1">
                  <a:lumMod val="75000"/>
                </a:schemeClr>
              </a:solidFill>
              <a:latin typeface="Arial" panose="020B0604020202020204" pitchFamily="34" charset="0"/>
              <a:cs typeface="Arial" panose="020B0604020202020204" pitchFamily="34" charset="0"/>
            </a:rPr>
            <a:t>Explore clinical outcomes </a:t>
          </a:r>
          <a:r>
            <a:rPr lang="en-US" sz="1500" dirty="0">
              <a:solidFill>
                <a:schemeClr val="tx1"/>
              </a:solidFill>
              <a:latin typeface="Arial" panose="020B0604020202020204" pitchFamily="34" charset="0"/>
              <a:cs typeface="Arial" panose="020B0604020202020204" pitchFamily="34" charset="0"/>
            </a:rPr>
            <a:t>of average length of stay and 30-day all-cause readmissions as surrogates for the cost of care</a:t>
          </a:r>
        </a:p>
      </dgm:t>
    </dgm:pt>
    <dgm:pt modelId="{BD7FF562-27D5-4B1F-853C-5E979ABEF317}" type="parTrans" cxnId="{EE596DE7-4A82-4A00-A09E-984044A8B8E9}">
      <dgm:prSet/>
      <dgm:spPr/>
      <dgm:t>
        <a:bodyPr/>
        <a:lstStyle/>
        <a:p>
          <a:endParaRPr lang="en-US" sz="1500">
            <a:latin typeface="Arial" panose="020B0604020202020204" pitchFamily="34" charset="0"/>
            <a:cs typeface="Arial" panose="020B0604020202020204" pitchFamily="34" charset="0"/>
          </a:endParaRPr>
        </a:p>
      </dgm:t>
    </dgm:pt>
    <dgm:pt modelId="{EB2EED00-783C-46BD-A799-C0262DF42510}" type="sibTrans" cxnId="{EE596DE7-4A82-4A00-A09E-984044A8B8E9}">
      <dgm:prSet/>
      <dgm:spPr/>
      <dgm:t>
        <a:bodyPr/>
        <a:lstStyle/>
        <a:p>
          <a:endParaRPr lang="en-US" sz="1500">
            <a:latin typeface="Arial" panose="020B0604020202020204" pitchFamily="34" charset="0"/>
            <a:cs typeface="Arial" panose="020B0604020202020204" pitchFamily="34" charset="0"/>
          </a:endParaRPr>
        </a:p>
      </dgm:t>
    </dgm:pt>
    <dgm:pt modelId="{43898D5A-746C-4ECE-A45A-35716C69CD82}" type="pres">
      <dgm:prSet presAssocID="{1244CE0C-2B41-41BB-BE9D-A9619D5AA4ED}" presName="linearFlow" presStyleCnt="0">
        <dgm:presLayoutVars>
          <dgm:dir/>
          <dgm:resizeHandles val="exact"/>
        </dgm:presLayoutVars>
      </dgm:prSet>
      <dgm:spPr/>
    </dgm:pt>
    <dgm:pt modelId="{479368EE-FBC7-4CE1-8214-A1C4D82A4BB1}" type="pres">
      <dgm:prSet presAssocID="{19B57DE1-8F13-434E-83AA-9F3B01A1DF1D}" presName="composite" presStyleCnt="0"/>
      <dgm:spPr/>
    </dgm:pt>
    <dgm:pt modelId="{2EF620BF-8640-43E7-8A6F-D57F770C3C0C}" type="pres">
      <dgm:prSet presAssocID="{19B57DE1-8F13-434E-83AA-9F3B01A1DF1D}" presName="imgShp" presStyleLbl="fgImgPlace1" presStyleIdx="0" presStyleCnt="4"/>
      <dgm:spPr>
        <a:solidFill>
          <a:schemeClr val="accent1">
            <a:lumMod val="75000"/>
          </a:schemeClr>
        </a:solidFill>
        <a:ln>
          <a:solidFill>
            <a:schemeClr val="accent1">
              <a:lumMod val="75000"/>
            </a:schemeClr>
          </a:solidFill>
        </a:ln>
      </dgm:spPr>
    </dgm:pt>
    <dgm:pt modelId="{7CD5EC1F-272F-45E2-84A3-5213C60BB87C}" type="pres">
      <dgm:prSet presAssocID="{19B57DE1-8F13-434E-83AA-9F3B01A1DF1D}" presName="txShp" presStyleLbl="node1" presStyleIdx="0" presStyleCnt="4">
        <dgm:presLayoutVars>
          <dgm:bulletEnabled val="1"/>
        </dgm:presLayoutVars>
      </dgm:prSet>
      <dgm:spPr/>
    </dgm:pt>
    <dgm:pt modelId="{75161EA0-C7D5-4236-A334-74BCE7C0DE31}" type="pres">
      <dgm:prSet presAssocID="{7706B016-C291-4BC8-A4C1-BD924ED342E9}" presName="spacing" presStyleCnt="0"/>
      <dgm:spPr/>
    </dgm:pt>
    <dgm:pt modelId="{12CB8CA0-3831-4B5B-9CB6-B863062EA22A}" type="pres">
      <dgm:prSet presAssocID="{00B37454-55FA-4163-B351-BC08A97D4D4F}" presName="composite" presStyleCnt="0"/>
      <dgm:spPr/>
    </dgm:pt>
    <dgm:pt modelId="{B857932E-CB2C-4196-830D-478FEE971FEE}" type="pres">
      <dgm:prSet presAssocID="{00B37454-55FA-4163-B351-BC08A97D4D4F}" presName="imgShp" presStyleLbl="fgImgPlace1" presStyleIdx="1" presStyleCnt="4"/>
      <dgm:spPr>
        <a:solidFill>
          <a:schemeClr val="accent1">
            <a:lumMod val="75000"/>
          </a:schemeClr>
        </a:solidFill>
        <a:ln>
          <a:solidFill>
            <a:schemeClr val="accent1">
              <a:lumMod val="75000"/>
            </a:schemeClr>
          </a:solidFill>
        </a:ln>
      </dgm:spPr>
    </dgm:pt>
    <dgm:pt modelId="{B3D4C8DF-E518-4D69-AA9E-03EA638879C5}" type="pres">
      <dgm:prSet presAssocID="{00B37454-55FA-4163-B351-BC08A97D4D4F}" presName="txShp" presStyleLbl="node1" presStyleIdx="1" presStyleCnt="4">
        <dgm:presLayoutVars>
          <dgm:bulletEnabled val="1"/>
        </dgm:presLayoutVars>
      </dgm:prSet>
      <dgm:spPr/>
    </dgm:pt>
    <dgm:pt modelId="{0C6183A5-67E7-4FDB-B5B6-1258E68B8F4E}" type="pres">
      <dgm:prSet presAssocID="{5A239EAC-7ACA-4CBC-899C-923A1587BC47}" presName="spacing" presStyleCnt="0"/>
      <dgm:spPr/>
    </dgm:pt>
    <dgm:pt modelId="{7E816B22-D195-4F30-9435-F4734E28735E}" type="pres">
      <dgm:prSet presAssocID="{9AFF8B97-CD44-405D-AA15-23C302178ADA}" presName="composite" presStyleCnt="0"/>
      <dgm:spPr/>
    </dgm:pt>
    <dgm:pt modelId="{30F2BED4-7AE0-4575-8C10-CA82C9BE4BD5}" type="pres">
      <dgm:prSet presAssocID="{9AFF8B97-CD44-405D-AA15-23C302178ADA}" presName="imgShp" presStyleLbl="fgImgPlace1" presStyleIdx="2" presStyleCnt="4"/>
      <dgm:spPr>
        <a:solidFill>
          <a:schemeClr val="accent1">
            <a:lumMod val="75000"/>
          </a:schemeClr>
        </a:solidFill>
        <a:ln>
          <a:solidFill>
            <a:schemeClr val="accent1">
              <a:lumMod val="75000"/>
            </a:schemeClr>
          </a:solidFill>
        </a:ln>
      </dgm:spPr>
    </dgm:pt>
    <dgm:pt modelId="{62B4D1C7-F300-41D2-9592-3E031E827A7E}" type="pres">
      <dgm:prSet presAssocID="{9AFF8B97-CD44-405D-AA15-23C302178ADA}" presName="txShp" presStyleLbl="node1" presStyleIdx="2" presStyleCnt="4">
        <dgm:presLayoutVars>
          <dgm:bulletEnabled val="1"/>
        </dgm:presLayoutVars>
      </dgm:prSet>
      <dgm:spPr/>
    </dgm:pt>
    <dgm:pt modelId="{F89059B1-7555-41C4-86E6-8003CDEC22A5}" type="pres">
      <dgm:prSet presAssocID="{7FE33D92-4AD1-493F-8EF1-D397176B6665}" presName="spacing" presStyleCnt="0"/>
      <dgm:spPr/>
    </dgm:pt>
    <dgm:pt modelId="{A0551314-97F1-4B30-AD58-26F2B3589BE4}" type="pres">
      <dgm:prSet presAssocID="{48ED7855-E692-435E-984C-D21AFC34FD18}" presName="composite" presStyleCnt="0"/>
      <dgm:spPr/>
    </dgm:pt>
    <dgm:pt modelId="{BBC53585-0E2D-4FDB-8957-990F73F08389}" type="pres">
      <dgm:prSet presAssocID="{48ED7855-E692-435E-984C-D21AFC34FD18}" presName="imgShp" presStyleLbl="fgImgPlace1" presStyleIdx="3" presStyleCnt="4"/>
      <dgm:spPr>
        <a:solidFill>
          <a:schemeClr val="accent1">
            <a:lumMod val="75000"/>
          </a:schemeClr>
        </a:solidFill>
        <a:ln>
          <a:solidFill>
            <a:schemeClr val="accent1">
              <a:lumMod val="75000"/>
            </a:schemeClr>
          </a:solidFill>
        </a:ln>
      </dgm:spPr>
      <dgm:extLst>
        <a:ext uri="{E40237B7-FDA0-4F09-8148-C483321AD2D9}">
          <dgm14:cNvPr xmlns:dgm14="http://schemas.microsoft.com/office/drawing/2010/diagram" id="0" name="" title="4"/>
        </a:ext>
      </dgm:extLst>
    </dgm:pt>
    <dgm:pt modelId="{F9EB6ADB-4A05-4A11-825B-BC5A9A41D2C9}" type="pres">
      <dgm:prSet presAssocID="{48ED7855-E692-435E-984C-D21AFC34FD18}" presName="txShp" presStyleLbl="node1" presStyleIdx="3" presStyleCnt="4">
        <dgm:presLayoutVars>
          <dgm:bulletEnabled val="1"/>
        </dgm:presLayoutVars>
      </dgm:prSet>
      <dgm:spPr/>
    </dgm:pt>
  </dgm:ptLst>
  <dgm:cxnLst>
    <dgm:cxn modelId="{E1E3F15D-A46E-43B5-8202-21A978681502}" srcId="{1244CE0C-2B41-41BB-BE9D-A9619D5AA4ED}" destId="{9AFF8B97-CD44-405D-AA15-23C302178ADA}" srcOrd="2" destOrd="0" parTransId="{AB3EB5A7-36F4-4C9D-8154-83482CBB4312}" sibTransId="{7FE33D92-4AD1-493F-8EF1-D397176B6665}"/>
    <dgm:cxn modelId="{B369B862-0E58-421E-A1A7-CF55E09B8FB3}" srcId="{1244CE0C-2B41-41BB-BE9D-A9619D5AA4ED}" destId="{19B57DE1-8F13-434E-83AA-9F3B01A1DF1D}" srcOrd="0" destOrd="0" parTransId="{BCBF5196-086F-4C90-BBE6-DD8D5E0C7B79}" sibTransId="{7706B016-C291-4BC8-A4C1-BD924ED342E9}"/>
    <dgm:cxn modelId="{7ED4A863-395C-46E9-B8DB-F630E06D46F0}" type="presOf" srcId="{48ED7855-E692-435E-984C-D21AFC34FD18}" destId="{F9EB6ADB-4A05-4A11-825B-BC5A9A41D2C9}" srcOrd="0" destOrd="0" presId="urn:microsoft.com/office/officeart/2005/8/layout/vList3"/>
    <dgm:cxn modelId="{854FFB68-091C-40C0-BF52-4B8DA16C69D0}" type="presOf" srcId="{1244CE0C-2B41-41BB-BE9D-A9619D5AA4ED}" destId="{43898D5A-746C-4ECE-A45A-35716C69CD82}" srcOrd="0" destOrd="0" presId="urn:microsoft.com/office/officeart/2005/8/layout/vList3"/>
    <dgm:cxn modelId="{74546071-AC0E-4765-BF60-364B60FF2461}" srcId="{1244CE0C-2B41-41BB-BE9D-A9619D5AA4ED}" destId="{00B37454-55FA-4163-B351-BC08A97D4D4F}" srcOrd="1" destOrd="0" parTransId="{9CC4A6E0-0B9F-4F3D-B18A-11746DC3AAEB}" sibTransId="{5A239EAC-7ACA-4CBC-899C-923A1587BC47}"/>
    <dgm:cxn modelId="{A22B9A7A-E4F3-464F-B965-847879FE1A59}" type="presOf" srcId="{19B57DE1-8F13-434E-83AA-9F3B01A1DF1D}" destId="{7CD5EC1F-272F-45E2-84A3-5213C60BB87C}" srcOrd="0" destOrd="0" presId="urn:microsoft.com/office/officeart/2005/8/layout/vList3"/>
    <dgm:cxn modelId="{A2A2057D-96CD-42EC-95AC-54CE9E06B978}" type="presOf" srcId="{00B37454-55FA-4163-B351-BC08A97D4D4F}" destId="{B3D4C8DF-E518-4D69-AA9E-03EA638879C5}" srcOrd="0" destOrd="0" presId="urn:microsoft.com/office/officeart/2005/8/layout/vList3"/>
    <dgm:cxn modelId="{4ECC22B1-FFF3-4CB7-A552-DAB0B3785D8E}" type="presOf" srcId="{9AFF8B97-CD44-405D-AA15-23C302178ADA}" destId="{62B4D1C7-F300-41D2-9592-3E031E827A7E}" srcOrd="0" destOrd="0" presId="urn:microsoft.com/office/officeart/2005/8/layout/vList3"/>
    <dgm:cxn modelId="{EE596DE7-4A82-4A00-A09E-984044A8B8E9}" srcId="{1244CE0C-2B41-41BB-BE9D-A9619D5AA4ED}" destId="{48ED7855-E692-435E-984C-D21AFC34FD18}" srcOrd="3" destOrd="0" parTransId="{BD7FF562-27D5-4B1F-853C-5E979ABEF317}" sibTransId="{EB2EED00-783C-46BD-A799-C0262DF42510}"/>
    <dgm:cxn modelId="{AC2F26BB-2751-486B-8EA3-6B4DC37529A9}" type="presParOf" srcId="{43898D5A-746C-4ECE-A45A-35716C69CD82}" destId="{479368EE-FBC7-4CE1-8214-A1C4D82A4BB1}" srcOrd="0" destOrd="0" presId="urn:microsoft.com/office/officeart/2005/8/layout/vList3"/>
    <dgm:cxn modelId="{9146C3C1-3647-44E6-AF05-BCFEFEAAB220}" type="presParOf" srcId="{479368EE-FBC7-4CE1-8214-A1C4D82A4BB1}" destId="{2EF620BF-8640-43E7-8A6F-D57F770C3C0C}" srcOrd="0" destOrd="0" presId="urn:microsoft.com/office/officeart/2005/8/layout/vList3"/>
    <dgm:cxn modelId="{3CC903EF-A153-47E3-85F3-10BAB20D9E17}" type="presParOf" srcId="{479368EE-FBC7-4CE1-8214-A1C4D82A4BB1}" destId="{7CD5EC1F-272F-45E2-84A3-5213C60BB87C}" srcOrd="1" destOrd="0" presId="urn:microsoft.com/office/officeart/2005/8/layout/vList3"/>
    <dgm:cxn modelId="{F3754842-C74F-4635-A2F2-A673C9A0508D}" type="presParOf" srcId="{43898D5A-746C-4ECE-A45A-35716C69CD82}" destId="{75161EA0-C7D5-4236-A334-74BCE7C0DE31}" srcOrd="1" destOrd="0" presId="urn:microsoft.com/office/officeart/2005/8/layout/vList3"/>
    <dgm:cxn modelId="{EE506A07-49E3-4A63-A62C-D71D93C267DD}" type="presParOf" srcId="{43898D5A-746C-4ECE-A45A-35716C69CD82}" destId="{12CB8CA0-3831-4B5B-9CB6-B863062EA22A}" srcOrd="2" destOrd="0" presId="urn:microsoft.com/office/officeart/2005/8/layout/vList3"/>
    <dgm:cxn modelId="{81BA960F-7294-48C5-907C-E43312A079AD}" type="presParOf" srcId="{12CB8CA0-3831-4B5B-9CB6-B863062EA22A}" destId="{B857932E-CB2C-4196-830D-478FEE971FEE}" srcOrd="0" destOrd="0" presId="urn:microsoft.com/office/officeart/2005/8/layout/vList3"/>
    <dgm:cxn modelId="{4537B120-F310-4824-8325-DAECBB76CBA8}" type="presParOf" srcId="{12CB8CA0-3831-4B5B-9CB6-B863062EA22A}" destId="{B3D4C8DF-E518-4D69-AA9E-03EA638879C5}" srcOrd="1" destOrd="0" presId="urn:microsoft.com/office/officeart/2005/8/layout/vList3"/>
    <dgm:cxn modelId="{291BB3E6-0D53-416F-BDF8-C1510E7E86E7}" type="presParOf" srcId="{43898D5A-746C-4ECE-A45A-35716C69CD82}" destId="{0C6183A5-67E7-4FDB-B5B6-1258E68B8F4E}" srcOrd="3" destOrd="0" presId="urn:microsoft.com/office/officeart/2005/8/layout/vList3"/>
    <dgm:cxn modelId="{A1481B92-AE73-4A41-A4C1-49A4AA28D1BC}" type="presParOf" srcId="{43898D5A-746C-4ECE-A45A-35716C69CD82}" destId="{7E816B22-D195-4F30-9435-F4734E28735E}" srcOrd="4" destOrd="0" presId="urn:microsoft.com/office/officeart/2005/8/layout/vList3"/>
    <dgm:cxn modelId="{2BD994F0-7CDA-41BE-B224-242798902748}" type="presParOf" srcId="{7E816B22-D195-4F30-9435-F4734E28735E}" destId="{30F2BED4-7AE0-4575-8C10-CA82C9BE4BD5}" srcOrd="0" destOrd="0" presId="urn:microsoft.com/office/officeart/2005/8/layout/vList3"/>
    <dgm:cxn modelId="{719E217E-9D29-4592-BD39-60B8A9341473}" type="presParOf" srcId="{7E816B22-D195-4F30-9435-F4734E28735E}" destId="{62B4D1C7-F300-41D2-9592-3E031E827A7E}" srcOrd="1" destOrd="0" presId="urn:microsoft.com/office/officeart/2005/8/layout/vList3"/>
    <dgm:cxn modelId="{BA5BF1D8-4B5E-4D67-A55C-B86CA75B90F7}" type="presParOf" srcId="{43898D5A-746C-4ECE-A45A-35716C69CD82}" destId="{F89059B1-7555-41C4-86E6-8003CDEC22A5}" srcOrd="5" destOrd="0" presId="urn:microsoft.com/office/officeart/2005/8/layout/vList3"/>
    <dgm:cxn modelId="{35CB128C-E204-406A-BBCF-E818213C4FF0}" type="presParOf" srcId="{43898D5A-746C-4ECE-A45A-35716C69CD82}" destId="{A0551314-97F1-4B30-AD58-26F2B3589BE4}" srcOrd="6" destOrd="0" presId="urn:microsoft.com/office/officeart/2005/8/layout/vList3"/>
    <dgm:cxn modelId="{4B278F50-3338-4393-8070-D483E7673214}" type="presParOf" srcId="{A0551314-97F1-4B30-AD58-26F2B3589BE4}" destId="{BBC53585-0E2D-4FDB-8957-990F73F08389}" srcOrd="0" destOrd="0" presId="urn:microsoft.com/office/officeart/2005/8/layout/vList3"/>
    <dgm:cxn modelId="{98424DB5-B022-4EBE-BD19-F06AB1C638D2}" type="presParOf" srcId="{A0551314-97F1-4B30-AD58-26F2B3589BE4}" destId="{F9EB6ADB-4A05-4A11-825B-BC5A9A41D2C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6C0947-7342-4A00-92A9-A4C012A0A3BF}"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709FA905-C141-4857-B872-48C56A9E78AE}">
      <dgm:prSet phldrT="[Text]" custT="1"/>
      <dgm:spPr/>
      <dgm:t>
        <a:bodyPr/>
        <a:lstStyle/>
        <a:p>
          <a:pPr algn="l">
            <a:spcAft>
              <a:spcPts val="600"/>
            </a:spcAft>
          </a:pPr>
          <a:r>
            <a:rPr lang="en-US" sz="1350" b="1" dirty="0">
              <a:latin typeface="Arial" panose="020B0604020202020204" pitchFamily="34" charset="0"/>
              <a:cs typeface="Arial" panose="020B0604020202020204" pitchFamily="34" charset="0"/>
            </a:rPr>
            <a:t>1. Malnutrition Screening</a:t>
          </a:r>
        </a:p>
        <a:p>
          <a:pPr algn="l">
            <a:spcAft>
              <a:spcPts val="600"/>
            </a:spcAft>
          </a:pPr>
          <a:r>
            <a:rPr lang="en-US" sz="1350" dirty="0">
              <a:latin typeface="Arial" panose="020B0604020202020204" pitchFamily="34" charset="0"/>
              <a:cs typeface="Arial" panose="020B0604020202020204" pitchFamily="34" charset="0"/>
            </a:rPr>
            <a:t>Systematic process of identifying an individual who is malnourished or who is at risk for malnutrition to establish whether a patient is in need of a nutrition assessment</a:t>
          </a:r>
          <a:endParaRPr lang="en-US" sz="1350" b="1" dirty="0">
            <a:latin typeface="Arial" panose="020B0604020202020204" pitchFamily="34" charset="0"/>
            <a:cs typeface="Arial" panose="020B0604020202020204" pitchFamily="34" charset="0"/>
          </a:endParaRPr>
        </a:p>
      </dgm:t>
    </dgm:pt>
    <dgm:pt modelId="{78ECED8A-7A98-49F6-8025-B22EB3AF81B8}" type="parTrans" cxnId="{A44401CD-255D-4854-B093-034BF8AF62DB}">
      <dgm:prSet/>
      <dgm:spPr/>
      <dgm:t>
        <a:bodyPr/>
        <a:lstStyle/>
        <a:p>
          <a:endParaRPr lang="en-US" sz="1400">
            <a:latin typeface="Arial" panose="020B0604020202020204" pitchFamily="34" charset="0"/>
            <a:cs typeface="Arial" panose="020B0604020202020204" pitchFamily="34" charset="0"/>
          </a:endParaRPr>
        </a:p>
      </dgm:t>
    </dgm:pt>
    <dgm:pt modelId="{0954EFAF-D043-4DA2-AA69-D06465118E49}" type="sibTrans" cxnId="{A44401CD-255D-4854-B093-034BF8AF62DB}">
      <dgm:prSet/>
      <dgm:spPr/>
      <dgm:t>
        <a:bodyPr/>
        <a:lstStyle/>
        <a:p>
          <a:endParaRPr lang="en-US" sz="1400">
            <a:latin typeface="Arial" panose="020B0604020202020204" pitchFamily="34" charset="0"/>
            <a:cs typeface="Arial" panose="020B0604020202020204" pitchFamily="34" charset="0"/>
          </a:endParaRPr>
        </a:p>
      </dgm:t>
    </dgm:pt>
    <dgm:pt modelId="{C11A4CE7-316E-4B43-A130-3A5C8A98C22D}">
      <dgm:prSet phldrT="[Text]" custT="1"/>
      <dgm:spPr/>
      <dgm:t>
        <a:bodyPr/>
        <a:lstStyle/>
        <a:p>
          <a:pPr algn="l">
            <a:spcAft>
              <a:spcPts val="600"/>
            </a:spcAft>
          </a:pPr>
          <a:r>
            <a:rPr lang="en-US" sz="1350" b="1" dirty="0">
              <a:latin typeface="Arial" panose="020B0604020202020204" pitchFamily="34" charset="0"/>
              <a:cs typeface="Arial" panose="020B0604020202020204" pitchFamily="34" charset="0"/>
            </a:rPr>
            <a:t>2. Nutrition Assessment</a:t>
          </a:r>
        </a:p>
        <a:p>
          <a:pPr algn="l">
            <a:spcAft>
              <a:spcPts val="600"/>
            </a:spcAft>
          </a:pPr>
          <a:r>
            <a:rPr lang="en-US" sz="1350" dirty="0">
              <a:latin typeface="Arial" panose="020B0604020202020204" pitchFamily="34" charset="0"/>
              <a:cs typeface="Arial" panose="020B0604020202020204" pitchFamily="34" charset="0"/>
            </a:rPr>
            <a:t>Systematic approach to collect and interpret relevant data from patients and family caregivers to determine a malnutrition diagnosis and severity of malnutrition</a:t>
          </a:r>
          <a:endParaRPr lang="en-US" sz="1350" b="1" dirty="0">
            <a:latin typeface="Arial" panose="020B0604020202020204" pitchFamily="34" charset="0"/>
            <a:cs typeface="Arial" panose="020B0604020202020204" pitchFamily="34" charset="0"/>
          </a:endParaRPr>
        </a:p>
      </dgm:t>
    </dgm:pt>
    <dgm:pt modelId="{CF87AA3E-275E-4473-9D60-4326B22D7525}" type="parTrans" cxnId="{6C386829-838A-43D7-B536-10C4929A5709}">
      <dgm:prSet/>
      <dgm:spPr/>
      <dgm:t>
        <a:bodyPr/>
        <a:lstStyle/>
        <a:p>
          <a:endParaRPr lang="en-US" sz="1400">
            <a:latin typeface="Arial" panose="020B0604020202020204" pitchFamily="34" charset="0"/>
            <a:cs typeface="Arial" panose="020B0604020202020204" pitchFamily="34" charset="0"/>
          </a:endParaRPr>
        </a:p>
      </dgm:t>
    </dgm:pt>
    <dgm:pt modelId="{5D4C1066-2F03-408D-96CA-0354B6EAB1D8}" type="sibTrans" cxnId="{6C386829-838A-43D7-B536-10C4929A5709}">
      <dgm:prSet/>
      <dgm:spPr/>
      <dgm:t>
        <a:bodyPr/>
        <a:lstStyle/>
        <a:p>
          <a:endParaRPr lang="en-US" sz="1400">
            <a:latin typeface="Arial" panose="020B0604020202020204" pitchFamily="34" charset="0"/>
            <a:cs typeface="Arial" panose="020B0604020202020204" pitchFamily="34" charset="0"/>
          </a:endParaRPr>
        </a:p>
      </dgm:t>
    </dgm:pt>
    <dgm:pt modelId="{852CD02B-B2AC-4D2C-9D5F-CD9DFE0B29E7}">
      <dgm:prSet phldrT="[Text]" custT="1"/>
      <dgm:spPr/>
      <dgm:t>
        <a:bodyPr/>
        <a:lstStyle/>
        <a:p>
          <a:pPr algn="l">
            <a:spcAft>
              <a:spcPts val="600"/>
            </a:spcAft>
          </a:pPr>
          <a:r>
            <a:rPr lang="en-US" sz="1350" b="1" dirty="0">
              <a:latin typeface="Arial" panose="020B0604020202020204" pitchFamily="34" charset="0"/>
              <a:cs typeface="Arial" panose="020B0604020202020204" pitchFamily="34" charset="0"/>
            </a:rPr>
            <a:t>3. Malnutrition Diagnosis</a:t>
          </a:r>
        </a:p>
        <a:p>
          <a:pPr algn="l">
            <a:spcAft>
              <a:spcPts val="600"/>
            </a:spcAft>
          </a:pPr>
          <a:r>
            <a:rPr lang="en-US" sz="1350" baseline="0" dirty="0">
              <a:latin typeface="Arial" panose="020B0604020202020204" pitchFamily="34" charset="0"/>
              <a:cs typeface="Arial" panose="020B0604020202020204" pitchFamily="34" charset="0"/>
            </a:rPr>
            <a:t>Identification and labeling of a patient’s nutrition problem that requires independent treatment that may be secondary to the patient’s index hospital admission </a:t>
          </a:r>
          <a:endParaRPr lang="en-US" sz="1350" b="1" dirty="0">
            <a:latin typeface="Arial" panose="020B0604020202020204" pitchFamily="34" charset="0"/>
            <a:cs typeface="Arial" panose="020B0604020202020204" pitchFamily="34" charset="0"/>
          </a:endParaRPr>
        </a:p>
      </dgm:t>
    </dgm:pt>
    <dgm:pt modelId="{03BFF3AB-BF5B-4EFB-ADF9-A4A7D8E9DF38}" type="parTrans" cxnId="{12263A73-595F-4224-8132-10C6F772E4CF}">
      <dgm:prSet/>
      <dgm:spPr/>
      <dgm:t>
        <a:bodyPr/>
        <a:lstStyle/>
        <a:p>
          <a:endParaRPr lang="en-US" sz="1400">
            <a:latin typeface="Arial" panose="020B0604020202020204" pitchFamily="34" charset="0"/>
            <a:cs typeface="Arial" panose="020B0604020202020204" pitchFamily="34" charset="0"/>
          </a:endParaRPr>
        </a:p>
      </dgm:t>
    </dgm:pt>
    <dgm:pt modelId="{688B74AD-EB5F-41E8-BB2F-1A2DFA5839F7}" type="sibTrans" cxnId="{12263A73-595F-4224-8132-10C6F772E4CF}">
      <dgm:prSet/>
      <dgm:spPr/>
      <dgm:t>
        <a:bodyPr/>
        <a:lstStyle/>
        <a:p>
          <a:endParaRPr lang="en-US" sz="1400">
            <a:latin typeface="Arial" panose="020B0604020202020204" pitchFamily="34" charset="0"/>
            <a:cs typeface="Arial" panose="020B0604020202020204" pitchFamily="34" charset="0"/>
          </a:endParaRPr>
        </a:p>
      </dgm:t>
    </dgm:pt>
    <dgm:pt modelId="{43E5855E-9C9D-49B2-8F5D-EC3858DCACBF}">
      <dgm:prSet custT="1"/>
      <dgm:spPr/>
      <dgm:t>
        <a:bodyPr/>
        <a:lstStyle/>
        <a:p>
          <a:pPr algn="l">
            <a:spcAft>
              <a:spcPts val="600"/>
            </a:spcAft>
          </a:pPr>
          <a:r>
            <a:rPr lang="en-US" sz="1350" b="1" dirty="0">
              <a:latin typeface="Arial" panose="020B0604020202020204" pitchFamily="34" charset="0"/>
              <a:cs typeface="Arial" panose="020B0604020202020204" pitchFamily="34" charset="0"/>
            </a:rPr>
            <a:t>4. Malnutrition Care Plan</a:t>
          </a:r>
        </a:p>
        <a:p>
          <a:pPr algn="l">
            <a:spcAft>
              <a:spcPts val="600"/>
            </a:spcAft>
          </a:pPr>
          <a:r>
            <a:rPr lang="en-US" sz="1350" dirty="0">
              <a:latin typeface="Arial" panose="020B0604020202020204" pitchFamily="34" charset="0"/>
              <a:cs typeface="Arial" panose="020B0604020202020204" pitchFamily="34" charset="0"/>
            </a:rPr>
            <a:t>Development of a document outlining comprehensive planned actions with intention of impacting nutrition-related factors affecting patient health status</a:t>
          </a:r>
          <a:endParaRPr lang="en-US" sz="1350" b="1" dirty="0">
            <a:latin typeface="Arial" panose="020B0604020202020204" pitchFamily="34" charset="0"/>
            <a:cs typeface="Arial" panose="020B0604020202020204" pitchFamily="34" charset="0"/>
          </a:endParaRPr>
        </a:p>
      </dgm:t>
    </dgm:pt>
    <dgm:pt modelId="{4BC07CF8-BDAD-44EF-BB9A-8A9D9947061E}" type="parTrans" cxnId="{CC87F60A-9BFD-4E4B-8A77-47F9DA1E11ED}">
      <dgm:prSet/>
      <dgm:spPr/>
      <dgm:t>
        <a:bodyPr/>
        <a:lstStyle/>
        <a:p>
          <a:endParaRPr lang="en-US" sz="1400">
            <a:latin typeface="Arial" panose="020B0604020202020204" pitchFamily="34" charset="0"/>
            <a:cs typeface="Arial" panose="020B0604020202020204" pitchFamily="34" charset="0"/>
          </a:endParaRPr>
        </a:p>
      </dgm:t>
    </dgm:pt>
    <dgm:pt modelId="{8E5F796B-5D75-4EF5-A238-60399A4E274D}" type="sibTrans" cxnId="{CC87F60A-9BFD-4E4B-8A77-47F9DA1E11ED}">
      <dgm:prSet/>
      <dgm:spPr/>
      <dgm:t>
        <a:bodyPr/>
        <a:lstStyle/>
        <a:p>
          <a:endParaRPr lang="en-US" sz="1400">
            <a:latin typeface="Arial" panose="020B0604020202020204" pitchFamily="34" charset="0"/>
            <a:cs typeface="Arial" panose="020B0604020202020204" pitchFamily="34" charset="0"/>
          </a:endParaRPr>
        </a:p>
      </dgm:t>
    </dgm:pt>
    <dgm:pt modelId="{892C8EC8-543E-4214-B0D7-936244CB08D4}">
      <dgm:prSet custT="1"/>
      <dgm:spPr/>
      <dgm:t>
        <a:bodyPr anchor="t"/>
        <a:lstStyle/>
        <a:p>
          <a:pPr algn="l">
            <a:spcAft>
              <a:spcPts val="600"/>
            </a:spcAft>
          </a:pPr>
          <a:r>
            <a:rPr lang="en-US" sz="1350" b="1" dirty="0">
              <a:latin typeface="Arial" panose="020B0604020202020204" pitchFamily="34" charset="0"/>
              <a:cs typeface="Arial" panose="020B0604020202020204" pitchFamily="34" charset="0"/>
            </a:rPr>
            <a:t>5. Intervention Implementation</a:t>
          </a:r>
        </a:p>
        <a:p>
          <a:pPr algn="l">
            <a:spcAft>
              <a:spcPts val="600"/>
            </a:spcAft>
          </a:pPr>
          <a:r>
            <a:rPr lang="en-US" sz="1350" dirty="0">
              <a:latin typeface="Arial" panose="020B0604020202020204" pitchFamily="34" charset="0"/>
              <a:cs typeface="Arial" panose="020B0604020202020204" pitchFamily="34" charset="0"/>
            </a:rPr>
            <a:t>Implementation of specific actions outlined in the malnutrition care plan</a:t>
          </a:r>
          <a:endParaRPr lang="en-US" sz="1350" b="1" dirty="0">
            <a:latin typeface="Arial" panose="020B0604020202020204" pitchFamily="34" charset="0"/>
            <a:cs typeface="Arial" panose="020B0604020202020204" pitchFamily="34" charset="0"/>
          </a:endParaRPr>
        </a:p>
      </dgm:t>
    </dgm:pt>
    <dgm:pt modelId="{6772BA18-A6F8-40E2-849B-873C584E00AC}" type="parTrans" cxnId="{4D8B003C-E087-416F-B296-B341A5417725}">
      <dgm:prSet/>
      <dgm:spPr/>
      <dgm:t>
        <a:bodyPr/>
        <a:lstStyle/>
        <a:p>
          <a:endParaRPr lang="en-US" sz="1400">
            <a:latin typeface="Arial" panose="020B0604020202020204" pitchFamily="34" charset="0"/>
            <a:cs typeface="Arial" panose="020B0604020202020204" pitchFamily="34" charset="0"/>
          </a:endParaRPr>
        </a:p>
      </dgm:t>
    </dgm:pt>
    <dgm:pt modelId="{323E6959-CFCB-419C-AA9B-12A3D63DA0DE}" type="sibTrans" cxnId="{4D8B003C-E087-416F-B296-B341A5417725}">
      <dgm:prSet/>
      <dgm:spPr/>
      <dgm:t>
        <a:bodyPr/>
        <a:lstStyle/>
        <a:p>
          <a:endParaRPr lang="en-US" sz="1400">
            <a:latin typeface="Arial" panose="020B0604020202020204" pitchFamily="34" charset="0"/>
            <a:cs typeface="Arial" panose="020B0604020202020204" pitchFamily="34" charset="0"/>
          </a:endParaRPr>
        </a:p>
      </dgm:t>
    </dgm:pt>
    <dgm:pt modelId="{38DDDD3D-A34C-4D0D-A5E3-8840860CF0A5}">
      <dgm:prSet custT="1"/>
      <dgm:spPr/>
      <dgm:t>
        <a:bodyPr/>
        <a:lstStyle/>
        <a:p>
          <a:pPr algn="l">
            <a:spcAft>
              <a:spcPts val="600"/>
            </a:spcAft>
          </a:pPr>
          <a:r>
            <a:rPr lang="en-US" sz="1350" b="1" dirty="0">
              <a:latin typeface="Arial" panose="020B0604020202020204" pitchFamily="34" charset="0"/>
              <a:cs typeface="Arial" panose="020B0604020202020204" pitchFamily="34" charset="0"/>
            </a:rPr>
            <a:t>6. Malnutrition Monitoring and Evaluation</a:t>
          </a:r>
        </a:p>
        <a:p>
          <a:pPr algn="l">
            <a:spcAft>
              <a:spcPts val="600"/>
            </a:spcAft>
          </a:pPr>
          <a:r>
            <a:rPr lang="en-US" sz="1350" dirty="0">
              <a:latin typeface="Arial" panose="020B0604020202020204" pitchFamily="34" charset="0"/>
              <a:cs typeface="Arial" panose="020B0604020202020204" pitchFamily="34" charset="0"/>
            </a:rPr>
            <a:t>Identifies amount of progress made since patient malnutrition diagnosis and assesses whether nutrition outcomes/goals are being met</a:t>
          </a:r>
          <a:endParaRPr lang="en-US" sz="1350" b="1" dirty="0">
            <a:latin typeface="Arial" panose="020B0604020202020204" pitchFamily="34" charset="0"/>
            <a:cs typeface="Arial" panose="020B0604020202020204" pitchFamily="34" charset="0"/>
          </a:endParaRPr>
        </a:p>
      </dgm:t>
    </dgm:pt>
    <dgm:pt modelId="{C1EDE277-588D-4BA5-AFDF-55D0F31468BC}" type="parTrans" cxnId="{44C34ACE-5244-4CAF-87C8-450AAA20B6AC}">
      <dgm:prSet/>
      <dgm:spPr/>
      <dgm:t>
        <a:bodyPr/>
        <a:lstStyle/>
        <a:p>
          <a:endParaRPr lang="en-US" sz="1400">
            <a:latin typeface="Arial" panose="020B0604020202020204" pitchFamily="34" charset="0"/>
            <a:cs typeface="Arial" panose="020B0604020202020204" pitchFamily="34" charset="0"/>
          </a:endParaRPr>
        </a:p>
      </dgm:t>
    </dgm:pt>
    <dgm:pt modelId="{B196CA37-776B-4E2B-A408-C5504B8D717A}" type="sibTrans" cxnId="{44C34ACE-5244-4CAF-87C8-450AAA20B6AC}">
      <dgm:prSet/>
      <dgm:spPr/>
      <dgm:t>
        <a:bodyPr/>
        <a:lstStyle/>
        <a:p>
          <a:endParaRPr lang="en-US" sz="1400">
            <a:latin typeface="Arial" panose="020B0604020202020204" pitchFamily="34" charset="0"/>
            <a:cs typeface="Arial" panose="020B0604020202020204" pitchFamily="34" charset="0"/>
          </a:endParaRPr>
        </a:p>
      </dgm:t>
    </dgm:pt>
    <dgm:pt modelId="{CAA060BA-C579-4FB7-AAA7-7FF2C80B4053}" type="pres">
      <dgm:prSet presAssocID="{706C0947-7342-4A00-92A9-A4C012A0A3BF}" presName="Name0" presStyleCnt="0">
        <dgm:presLayoutVars>
          <dgm:dir/>
          <dgm:resizeHandles val="exact"/>
        </dgm:presLayoutVars>
      </dgm:prSet>
      <dgm:spPr/>
    </dgm:pt>
    <dgm:pt modelId="{DEBB737B-23BB-4C7F-B2C2-74D867D0E07E}" type="pres">
      <dgm:prSet presAssocID="{709FA905-C141-4857-B872-48C56A9E78AE}" presName="node" presStyleLbl="node1" presStyleIdx="0" presStyleCnt="6" custScaleY="118864" custLinFactNeighborX="10190">
        <dgm:presLayoutVars>
          <dgm:bulletEnabled val="1"/>
        </dgm:presLayoutVars>
      </dgm:prSet>
      <dgm:spPr/>
    </dgm:pt>
    <dgm:pt modelId="{50E380D3-4375-4B6D-B4FE-C5E4A0FE520E}" type="pres">
      <dgm:prSet presAssocID="{0954EFAF-D043-4DA2-AA69-D06465118E49}" presName="sibTrans" presStyleLbl="sibTrans1D1" presStyleIdx="0" presStyleCnt="5"/>
      <dgm:spPr/>
    </dgm:pt>
    <dgm:pt modelId="{21BA17C9-2955-4BD2-9F14-3D3AA66F31D9}" type="pres">
      <dgm:prSet presAssocID="{0954EFAF-D043-4DA2-AA69-D06465118E49}" presName="connectorText" presStyleLbl="sibTrans1D1" presStyleIdx="0" presStyleCnt="5"/>
      <dgm:spPr/>
    </dgm:pt>
    <dgm:pt modelId="{3A3DB307-C773-43CD-90BE-137CEB315CDB}" type="pres">
      <dgm:prSet presAssocID="{C11A4CE7-316E-4B43-A130-3A5C8A98C22D}" presName="node" presStyleLbl="node1" presStyleIdx="1" presStyleCnt="6" custScaleY="118864" custLinFactNeighborX="5095">
        <dgm:presLayoutVars>
          <dgm:bulletEnabled val="1"/>
        </dgm:presLayoutVars>
      </dgm:prSet>
      <dgm:spPr/>
    </dgm:pt>
    <dgm:pt modelId="{69D2F54C-5346-4B35-9946-09C62375EFBB}" type="pres">
      <dgm:prSet presAssocID="{5D4C1066-2F03-408D-96CA-0354B6EAB1D8}" presName="sibTrans" presStyleLbl="sibTrans1D1" presStyleIdx="1" presStyleCnt="5"/>
      <dgm:spPr/>
    </dgm:pt>
    <dgm:pt modelId="{9497232F-5E4B-4BAC-9411-49FEFFD75DD7}" type="pres">
      <dgm:prSet presAssocID="{5D4C1066-2F03-408D-96CA-0354B6EAB1D8}" presName="connectorText" presStyleLbl="sibTrans1D1" presStyleIdx="1" presStyleCnt="5"/>
      <dgm:spPr/>
    </dgm:pt>
    <dgm:pt modelId="{4D64B593-6979-4F04-9B6D-5A6AC1246EC4}" type="pres">
      <dgm:prSet presAssocID="{852CD02B-B2AC-4D2C-9D5F-CD9DFE0B29E7}" presName="node" presStyleLbl="node1" presStyleIdx="2" presStyleCnt="6" custScaleY="118864">
        <dgm:presLayoutVars>
          <dgm:bulletEnabled val="1"/>
        </dgm:presLayoutVars>
      </dgm:prSet>
      <dgm:spPr/>
    </dgm:pt>
    <dgm:pt modelId="{86BC97BC-807B-4417-986F-E5FED836FC81}" type="pres">
      <dgm:prSet presAssocID="{688B74AD-EB5F-41E8-BB2F-1A2DFA5839F7}" presName="sibTrans" presStyleLbl="sibTrans1D1" presStyleIdx="2" presStyleCnt="5"/>
      <dgm:spPr/>
    </dgm:pt>
    <dgm:pt modelId="{B41DC935-C4D0-4513-B267-FFF7EF795913}" type="pres">
      <dgm:prSet presAssocID="{688B74AD-EB5F-41E8-BB2F-1A2DFA5839F7}" presName="connectorText" presStyleLbl="sibTrans1D1" presStyleIdx="2" presStyleCnt="5"/>
      <dgm:spPr/>
    </dgm:pt>
    <dgm:pt modelId="{08A9DE3D-D58C-430B-B3DC-63AD2B54F089}" type="pres">
      <dgm:prSet presAssocID="{43E5855E-9C9D-49B2-8F5D-EC3858DCACBF}" presName="node" presStyleLbl="node1" presStyleIdx="3" presStyleCnt="6" custScaleY="120497" custLinFactNeighborX="10190" custLinFactNeighborY="-20673">
        <dgm:presLayoutVars>
          <dgm:bulletEnabled val="1"/>
        </dgm:presLayoutVars>
      </dgm:prSet>
      <dgm:spPr/>
    </dgm:pt>
    <dgm:pt modelId="{703ECA2C-EB42-4273-8846-17FB60A3EADD}" type="pres">
      <dgm:prSet presAssocID="{8E5F796B-5D75-4EF5-A238-60399A4E274D}" presName="sibTrans" presStyleLbl="sibTrans1D1" presStyleIdx="3" presStyleCnt="5"/>
      <dgm:spPr/>
    </dgm:pt>
    <dgm:pt modelId="{811E2B57-B656-4744-B92C-B2286E2B7312}" type="pres">
      <dgm:prSet presAssocID="{8E5F796B-5D75-4EF5-A238-60399A4E274D}" presName="connectorText" presStyleLbl="sibTrans1D1" presStyleIdx="3" presStyleCnt="5"/>
      <dgm:spPr/>
    </dgm:pt>
    <dgm:pt modelId="{36FDAC6B-3538-4A4B-A8D6-168E91D9D399}" type="pres">
      <dgm:prSet presAssocID="{892C8EC8-543E-4214-B0D7-936244CB08D4}" presName="node" presStyleLbl="node1" presStyleIdx="4" presStyleCnt="6" custScaleY="120497" custLinFactNeighborX="5095" custLinFactNeighborY="-20673">
        <dgm:presLayoutVars>
          <dgm:bulletEnabled val="1"/>
        </dgm:presLayoutVars>
      </dgm:prSet>
      <dgm:spPr/>
    </dgm:pt>
    <dgm:pt modelId="{210D4E80-7B17-4A27-BF00-5699861F021C}" type="pres">
      <dgm:prSet presAssocID="{323E6959-CFCB-419C-AA9B-12A3D63DA0DE}" presName="sibTrans" presStyleLbl="sibTrans1D1" presStyleIdx="4" presStyleCnt="5"/>
      <dgm:spPr/>
    </dgm:pt>
    <dgm:pt modelId="{CA9B760F-7293-4D49-AEE4-2C0FAB60573F}" type="pres">
      <dgm:prSet presAssocID="{323E6959-CFCB-419C-AA9B-12A3D63DA0DE}" presName="connectorText" presStyleLbl="sibTrans1D1" presStyleIdx="4" presStyleCnt="5"/>
      <dgm:spPr/>
    </dgm:pt>
    <dgm:pt modelId="{79581976-C627-4EEE-9078-8467C4AFFC7A}" type="pres">
      <dgm:prSet presAssocID="{38DDDD3D-A34C-4D0D-A5E3-8840860CF0A5}" presName="node" presStyleLbl="node1" presStyleIdx="5" presStyleCnt="6" custScaleY="120497" custLinFactNeighborY="-20673">
        <dgm:presLayoutVars>
          <dgm:bulletEnabled val="1"/>
        </dgm:presLayoutVars>
      </dgm:prSet>
      <dgm:spPr/>
    </dgm:pt>
  </dgm:ptLst>
  <dgm:cxnLst>
    <dgm:cxn modelId="{CC87F60A-9BFD-4E4B-8A77-47F9DA1E11ED}" srcId="{706C0947-7342-4A00-92A9-A4C012A0A3BF}" destId="{43E5855E-9C9D-49B2-8F5D-EC3858DCACBF}" srcOrd="3" destOrd="0" parTransId="{4BC07CF8-BDAD-44EF-BB9A-8A9D9947061E}" sibTransId="{8E5F796B-5D75-4EF5-A238-60399A4E274D}"/>
    <dgm:cxn modelId="{FBC51C17-91E4-4A7E-875E-7466F4EE65E7}" type="presOf" srcId="{0954EFAF-D043-4DA2-AA69-D06465118E49}" destId="{21BA17C9-2955-4BD2-9F14-3D3AA66F31D9}" srcOrd="1" destOrd="0" presId="urn:microsoft.com/office/officeart/2005/8/layout/bProcess3"/>
    <dgm:cxn modelId="{0590E724-2AB6-418D-AC86-9D05E96CFB64}" type="presOf" srcId="{706C0947-7342-4A00-92A9-A4C012A0A3BF}" destId="{CAA060BA-C579-4FB7-AAA7-7FF2C80B4053}" srcOrd="0" destOrd="0" presId="urn:microsoft.com/office/officeart/2005/8/layout/bProcess3"/>
    <dgm:cxn modelId="{6C386829-838A-43D7-B536-10C4929A5709}" srcId="{706C0947-7342-4A00-92A9-A4C012A0A3BF}" destId="{C11A4CE7-316E-4B43-A130-3A5C8A98C22D}" srcOrd="1" destOrd="0" parTransId="{CF87AA3E-275E-4473-9D60-4326B22D7525}" sibTransId="{5D4C1066-2F03-408D-96CA-0354B6EAB1D8}"/>
    <dgm:cxn modelId="{08853239-8638-4FA3-A59F-4460670F2EC5}" type="presOf" srcId="{5D4C1066-2F03-408D-96CA-0354B6EAB1D8}" destId="{9497232F-5E4B-4BAC-9411-49FEFFD75DD7}" srcOrd="1" destOrd="0" presId="urn:microsoft.com/office/officeart/2005/8/layout/bProcess3"/>
    <dgm:cxn modelId="{4D8B003C-E087-416F-B296-B341A5417725}" srcId="{706C0947-7342-4A00-92A9-A4C012A0A3BF}" destId="{892C8EC8-543E-4214-B0D7-936244CB08D4}" srcOrd="4" destOrd="0" parTransId="{6772BA18-A6F8-40E2-849B-873C584E00AC}" sibTransId="{323E6959-CFCB-419C-AA9B-12A3D63DA0DE}"/>
    <dgm:cxn modelId="{2C992144-B564-4723-9A7E-B7EECB984FD0}" type="presOf" srcId="{892C8EC8-543E-4214-B0D7-936244CB08D4}" destId="{36FDAC6B-3538-4A4B-A8D6-168E91D9D399}" srcOrd="0" destOrd="0" presId="urn:microsoft.com/office/officeart/2005/8/layout/bProcess3"/>
    <dgm:cxn modelId="{43A7CA69-A4D3-486D-935B-C69D17BA7D88}" type="presOf" srcId="{8E5F796B-5D75-4EF5-A238-60399A4E274D}" destId="{703ECA2C-EB42-4273-8846-17FB60A3EADD}" srcOrd="0" destOrd="0" presId="urn:microsoft.com/office/officeart/2005/8/layout/bProcess3"/>
    <dgm:cxn modelId="{1B9D3B6D-5276-412F-AAE1-C349D0276DE6}" type="presOf" srcId="{323E6959-CFCB-419C-AA9B-12A3D63DA0DE}" destId="{CA9B760F-7293-4D49-AEE4-2C0FAB60573F}" srcOrd="1" destOrd="0" presId="urn:microsoft.com/office/officeart/2005/8/layout/bProcess3"/>
    <dgm:cxn modelId="{98FD9D4F-7C9C-44D8-BF13-A84700962683}" type="presOf" srcId="{688B74AD-EB5F-41E8-BB2F-1A2DFA5839F7}" destId="{86BC97BC-807B-4417-986F-E5FED836FC81}" srcOrd="0" destOrd="0" presId="urn:microsoft.com/office/officeart/2005/8/layout/bProcess3"/>
    <dgm:cxn modelId="{8E9BE04F-3980-4490-B557-4BB92EFF1F9B}" type="presOf" srcId="{5D4C1066-2F03-408D-96CA-0354B6EAB1D8}" destId="{69D2F54C-5346-4B35-9946-09C62375EFBB}" srcOrd="0" destOrd="0" presId="urn:microsoft.com/office/officeart/2005/8/layout/bProcess3"/>
    <dgm:cxn modelId="{12263A73-595F-4224-8132-10C6F772E4CF}" srcId="{706C0947-7342-4A00-92A9-A4C012A0A3BF}" destId="{852CD02B-B2AC-4D2C-9D5F-CD9DFE0B29E7}" srcOrd="2" destOrd="0" parTransId="{03BFF3AB-BF5B-4EFB-ADF9-A4A7D8E9DF38}" sibTransId="{688B74AD-EB5F-41E8-BB2F-1A2DFA5839F7}"/>
    <dgm:cxn modelId="{6F25A380-4353-49D1-AF5D-0FD30F7B27CA}" type="presOf" srcId="{709FA905-C141-4857-B872-48C56A9E78AE}" destId="{DEBB737B-23BB-4C7F-B2C2-74D867D0E07E}" srcOrd="0" destOrd="0" presId="urn:microsoft.com/office/officeart/2005/8/layout/bProcess3"/>
    <dgm:cxn modelId="{40F23287-A7D3-410D-BF8C-372AB82540B2}" type="presOf" srcId="{8E5F796B-5D75-4EF5-A238-60399A4E274D}" destId="{811E2B57-B656-4744-B92C-B2286E2B7312}" srcOrd="1" destOrd="0" presId="urn:microsoft.com/office/officeart/2005/8/layout/bProcess3"/>
    <dgm:cxn modelId="{B2262D89-BC1D-4D60-8EAC-752D07DFCDA4}" type="presOf" srcId="{C11A4CE7-316E-4B43-A130-3A5C8A98C22D}" destId="{3A3DB307-C773-43CD-90BE-137CEB315CDB}" srcOrd="0" destOrd="0" presId="urn:microsoft.com/office/officeart/2005/8/layout/bProcess3"/>
    <dgm:cxn modelId="{CDB9D88D-D77F-42DD-9238-BDC6373EAD99}" type="presOf" srcId="{323E6959-CFCB-419C-AA9B-12A3D63DA0DE}" destId="{210D4E80-7B17-4A27-BF00-5699861F021C}" srcOrd="0" destOrd="0" presId="urn:microsoft.com/office/officeart/2005/8/layout/bProcess3"/>
    <dgm:cxn modelId="{CD371197-0223-4508-9275-C9956AC3D0DA}" type="presOf" srcId="{38DDDD3D-A34C-4D0D-A5E3-8840860CF0A5}" destId="{79581976-C627-4EEE-9078-8467C4AFFC7A}" srcOrd="0" destOrd="0" presId="urn:microsoft.com/office/officeart/2005/8/layout/bProcess3"/>
    <dgm:cxn modelId="{5D0832A0-4758-4563-85BB-CB90386065C9}" type="presOf" srcId="{688B74AD-EB5F-41E8-BB2F-1A2DFA5839F7}" destId="{B41DC935-C4D0-4513-B267-FFF7EF795913}" srcOrd="1" destOrd="0" presId="urn:microsoft.com/office/officeart/2005/8/layout/bProcess3"/>
    <dgm:cxn modelId="{C09572C8-AC4A-4575-BE5A-A1CA862172BA}" type="presOf" srcId="{0954EFAF-D043-4DA2-AA69-D06465118E49}" destId="{50E380D3-4375-4B6D-B4FE-C5E4A0FE520E}" srcOrd="0" destOrd="0" presId="urn:microsoft.com/office/officeart/2005/8/layout/bProcess3"/>
    <dgm:cxn modelId="{A44401CD-255D-4854-B093-034BF8AF62DB}" srcId="{706C0947-7342-4A00-92A9-A4C012A0A3BF}" destId="{709FA905-C141-4857-B872-48C56A9E78AE}" srcOrd="0" destOrd="0" parTransId="{78ECED8A-7A98-49F6-8025-B22EB3AF81B8}" sibTransId="{0954EFAF-D043-4DA2-AA69-D06465118E49}"/>
    <dgm:cxn modelId="{44C34ACE-5244-4CAF-87C8-450AAA20B6AC}" srcId="{706C0947-7342-4A00-92A9-A4C012A0A3BF}" destId="{38DDDD3D-A34C-4D0D-A5E3-8840860CF0A5}" srcOrd="5" destOrd="0" parTransId="{C1EDE277-588D-4BA5-AFDF-55D0F31468BC}" sibTransId="{B196CA37-776B-4E2B-A408-C5504B8D717A}"/>
    <dgm:cxn modelId="{4320A6F7-4DF1-4D0B-8C0F-DB4D87EDD266}" type="presOf" srcId="{852CD02B-B2AC-4D2C-9D5F-CD9DFE0B29E7}" destId="{4D64B593-6979-4F04-9B6D-5A6AC1246EC4}" srcOrd="0" destOrd="0" presId="urn:microsoft.com/office/officeart/2005/8/layout/bProcess3"/>
    <dgm:cxn modelId="{EE73FEFB-BA39-4DD1-B641-ABD7A27282A2}" type="presOf" srcId="{43E5855E-9C9D-49B2-8F5D-EC3858DCACBF}" destId="{08A9DE3D-D58C-430B-B3DC-63AD2B54F089}" srcOrd="0" destOrd="0" presId="urn:microsoft.com/office/officeart/2005/8/layout/bProcess3"/>
    <dgm:cxn modelId="{E769A89A-89D3-4F9F-95EE-C67692539760}" type="presParOf" srcId="{CAA060BA-C579-4FB7-AAA7-7FF2C80B4053}" destId="{DEBB737B-23BB-4C7F-B2C2-74D867D0E07E}" srcOrd="0" destOrd="0" presId="urn:microsoft.com/office/officeart/2005/8/layout/bProcess3"/>
    <dgm:cxn modelId="{726C1FE1-1B09-43F9-B05B-17E6A2413532}" type="presParOf" srcId="{CAA060BA-C579-4FB7-AAA7-7FF2C80B4053}" destId="{50E380D3-4375-4B6D-B4FE-C5E4A0FE520E}" srcOrd="1" destOrd="0" presId="urn:microsoft.com/office/officeart/2005/8/layout/bProcess3"/>
    <dgm:cxn modelId="{E342D08F-C31B-4D14-BB42-CC66B8C1A6A7}" type="presParOf" srcId="{50E380D3-4375-4B6D-B4FE-C5E4A0FE520E}" destId="{21BA17C9-2955-4BD2-9F14-3D3AA66F31D9}" srcOrd="0" destOrd="0" presId="urn:microsoft.com/office/officeart/2005/8/layout/bProcess3"/>
    <dgm:cxn modelId="{6A32CDB1-89E0-43C6-8144-6F66BDD440CC}" type="presParOf" srcId="{CAA060BA-C579-4FB7-AAA7-7FF2C80B4053}" destId="{3A3DB307-C773-43CD-90BE-137CEB315CDB}" srcOrd="2" destOrd="0" presId="urn:microsoft.com/office/officeart/2005/8/layout/bProcess3"/>
    <dgm:cxn modelId="{DA924D6E-3EAA-4C20-872F-71C8958C567F}" type="presParOf" srcId="{CAA060BA-C579-4FB7-AAA7-7FF2C80B4053}" destId="{69D2F54C-5346-4B35-9946-09C62375EFBB}" srcOrd="3" destOrd="0" presId="urn:microsoft.com/office/officeart/2005/8/layout/bProcess3"/>
    <dgm:cxn modelId="{E1F49B15-C61C-4865-B016-FE306F8AC478}" type="presParOf" srcId="{69D2F54C-5346-4B35-9946-09C62375EFBB}" destId="{9497232F-5E4B-4BAC-9411-49FEFFD75DD7}" srcOrd="0" destOrd="0" presId="urn:microsoft.com/office/officeart/2005/8/layout/bProcess3"/>
    <dgm:cxn modelId="{A8FFD55A-8518-4037-90C7-B3DD9E48AC04}" type="presParOf" srcId="{CAA060BA-C579-4FB7-AAA7-7FF2C80B4053}" destId="{4D64B593-6979-4F04-9B6D-5A6AC1246EC4}" srcOrd="4" destOrd="0" presId="urn:microsoft.com/office/officeart/2005/8/layout/bProcess3"/>
    <dgm:cxn modelId="{2B171399-83EF-465F-94E2-30A6BEEF03F8}" type="presParOf" srcId="{CAA060BA-C579-4FB7-AAA7-7FF2C80B4053}" destId="{86BC97BC-807B-4417-986F-E5FED836FC81}" srcOrd="5" destOrd="0" presId="urn:microsoft.com/office/officeart/2005/8/layout/bProcess3"/>
    <dgm:cxn modelId="{096AC312-4B18-4F82-8042-730F8349F41D}" type="presParOf" srcId="{86BC97BC-807B-4417-986F-E5FED836FC81}" destId="{B41DC935-C4D0-4513-B267-FFF7EF795913}" srcOrd="0" destOrd="0" presId="urn:microsoft.com/office/officeart/2005/8/layout/bProcess3"/>
    <dgm:cxn modelId="{AEEEE638-E9E0-49DA-A0DD-AAF23DCF330F}" type="presParOf" srcId="{CAA060BA-C579-4FB7-AAA7-7FF2C80B4053}" destId="{08A9DE3D-D58C-430B-B3DC-63AD2B54F089}" srcOrd="6" destOrd="0" presId="urn:microsoft.com/office/officeart/2005/8/layout/bProcess3"/>
    <dgm:cxn modelId="{F7EBB23E-E4C7-4149-8EA3-78274B886EA9}" type="presParOf" srcId="{CAA060BA-C579-4FB7-AAA7-7FF2C80B4053}" destId="{703ECA2C-EB42-4273-8846-17FB60A3EADD}" srcOrd="7" destOrd="0" presId="urn:microsoft.com/office/officeart/2005/8/layout/bProcess3"/>
    <dgm:cxn modelId="{0DE2A7BE-68E8-4801-BC8C-F445659DBDC8}" type="presParOf" srcId="{703ECA2C-EB42-4273-8846-17FB60A3EADD}" destId="{811E2B57-B656-4744-B92C-B2286E2B7312}" srcOrd="0" destOrd="0" presId="urn:microsoft.com/office/officeart/2005/8/layout/bProcess3"/>
    <dgm:cxn modelId="{F5B8FAA1-8843-40FC-84C5-1532B29C8440}" type="presParOf" srcId="{CAA060BA-C579-4FB7-AAA7-7FF2C80B4053}" destId="{36FDAC6B-3538-4A4B-A8D6-168E91D9D399}" srcOrd="8" destOrd="0" presId="urn:microsoft.com/office/officeart/2005/8/layout/bProcess3"/>
    <dgm:cxn modelId="{5779B54B-E41D-4D1A-99AE-CB56B65C5A61}" type="presParOf" srcId="{CAA060BA-C579-4FB7-AAA7-7FF2C80B4053}" destId="{210D4E80-7B17-4A27-BF00-5699861F021C}" srcOrd="9" destOrd="0" presId="urn:microsoft.com/office/officeart/2005/8/layout/bProcess3"/>
    <dgm:cxn modelId="{E2B33AB4-450B-4B71-BB12-C124270AAFB7}" type="presParOf" srcId="{210D4E80-7B17-4A27-BF00-5699861F021C}" destId="{CA9B760F-7293-4D49-AEE4-2C0FAB60573F}" srcOrd="0" destOrd="0" presId="urn:microsoft.com/office/officeart/2005/8/layout/bProcess3"/>
    <dgm:cxn modelId="{D7009B73-D6FC-48D4-ACC6-40CF09F41477}" type="presParOf" srcId="{CAA060BA-C579-4FB7-AAA7-7FF2C80B4053}" destId="{79581976-C627-4EEE-9078-8467C4AFFC7A}" srcOrd="10"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E7411D-781B-4D12-9AD5-5B82EACF52A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1DB0FBEE-8CB4-4B61-9637-8A892EC367E7}">
      <dgm:prSet phldrT="[Text]" custT="1"/>
      <dgm:spPr>
        <a:solidFill>
          <a:schemeClr val="accent1">
            <a:lumMod val="75000"/>
          </a:schemeClr>
        </a:solidFill>
      </dgm:spPr>
      <dgm:t>
        <a:bodyPr/>
        <a:lstStyle/>
        <a:p>
          <a:r>
            <a:rPr lang="en-US" sz="1600" dirty="0">
              <a:latin typeface="Arial" panose="020B0604020202020204" pitchFamily="34" charset="0"/>
              <a:cs typeface="Arial" panose="020B0604020202020204" pitchFamily="34" charset="0"/>
            </a:rPr>
            <a:t>Care </a:t>
          </a:r>
          <a:r>
            <a:rPr lang="en-US" sz="1600">
              <a:latin typeface="Arial" panose="020B0604020202020204" pitchFamily="34" charset="0"/>
              <a:cs typeface="Arial" panose="020B0604020202020204" pitchFamily="34" charset="0"/>
            </a:rPr>
            <a:t>Team Members to Implement Intervention</a:t>
          </a:r>
          <a:endParaRPr lang="en-US" sz="1600" dirty="0"/>
        </a:p>
      </dgm:t>
    </dgm:pt>
    <dgm:pt modelId="{3BE6B60A-03A7-4735-AFF3-C82404CFC6CA}" type="parTrans" cxnId="{80CAB29D-E9B9-4B66-BF25-E93C224312FD}">
      <dgm:prSet/>
      <dgm:spPr/>
      <dgm:t>
        <a:bodyPr/>
        <a:lstStyle/>
        <a:p>
          <a:endParaRPr lang="en-US" sz="1600"/>
        </a:p>
      </dgm:t>
    </dgm:pt>
    <dgm:pt modelId="{985FA4CA-CC71-4EB8-882F-F5CCA56219BF}" type="sibTrans" cxnId="{80CAB29D-E9B9-4B66-BF25-E93C224312FD}">
      <dgm:prSet/>
      <dgm:spPr/>
      <dgm:t>
        <a:bodyPr/>
        <a:lstStyle/>
        <a:p>
          <a:endParaRPr lang="en-US" sz="1600"/>
        </a:p>
      </dgm:t>
    </dgm:pt>
    <dgm:pt modelId="{C03F4F22-04BC-4ABB-B110-E1E46BDE750B}">
      <dgm:prSet phldrT="[Text]" custT="1"/>
      <dgm:spPr>
        <a:solidFill>
          <a:schemeClr val="accent1">
            <a:lumMod val="75000"/>
          </a:schemeClr>
        </a:solidFill>
      </dgm:spPr>
      <dgm:t>
        <a:bodyPr/>
        <a:lstStyle/>
        <a:p>
          <a:r>
            <a:rPr lang="en-US" sz="1600" dirty="0">
              <a:latin typeface="Arial" panose="020B0604020202020204" pitchFamily="34" charset="0"/>
            </a:rPr>
            <a:t>Provide Feedback on Toolkit</a:t>
          </a:r>
          <a:endParaRPr lang="en-US" sz="1600" dirty="0">
            <a:latin typeface="Arial" panose="020B0604020202020204" pitchFamily="34" charset="0"/>
            <a:cs typeface="Arial" panose="020B0604020202020204" pitchFamily="34" charset="0"/>
          </a:endParaRPr>
        </a:p>
      </dgm:t>
    </dgm:pt>
    <dgm:pt modelId="{1DFE834B-FBFF-422B-8016-69FEA9F44947}" type="parTrans" cxnId="{168304C3-F07C-4B3E-9144-B6145BBA45A6}">
      <dgm:prSet/>
      <dgm:spPr/>
      <dgm:t>
        <a:bodyPr/>
        <a:lstStyle/>
        <a:p>
          <a:endParaRPr lang="en-US" sz="1600"/>
        </a:p>
      </dgm:t>
    </dgm:pt>
    <dgm:pt modelId="{DB647A3A-90F9-4655-B566-268DEECD4800}" type="sibTrans" cxnId="{168304C3-F07C-4B3E-9144-B6145BBA45A6}">
      <dgm:prSet/>
      <dgm:spPr/>
      <dgm:t>
        <a:bodyPr/>
        <a:lstStyle/>
        <a:p>
          <a:endParaRPr lang="en-US" sz="1600"/>
        </a:p>
      </dgm:t>
    </dgm:pt>
    <dgm:pt modelId="{1B2ADCFE-A33B-4D3A-8EF4-79F86BFFBB75}">
      <dgm:prSet custT="1"/>
      <dgm:spPr>
        <a:solidFill>
          <a:schemeClr val="accent1">
            <a:lumMod val="75000"/>
          </a:schemeClr>
        </a:solidFill>
      </dgm:spPr>
      <dgm:t>
        <a:bodyPr/>
        <a:lstStyle/>
        <a:p>
          <a:r>
            <a:rPr lang="en-US" sz="1600" dirty="0">
              <a:latin typeface="Arial" panose="020B0604020202020204" pitchFamily="34" charset="0"/>
            </a:rPr>
            <a:t>Data Collection on Key Measures or Indicators</a:t>
          </a:r>
        </a:p>
      </dgm:t>
    </dgm:pt>
    <dgm:pt modelId="{E3CFAA60-BD52-4F48-B6DD-A5081CCB69B9}" type="parTrans" cxnId="{28B8A020-0EEA-42EA-BCDF-F028A01F0E34}">
      <dgm:prSet/>
      <dgm:spPr/>
      <dgm:t>
        <a:bodyPr/>
        <a:lstStyle/>
        <a:p>
          <a:endParaRPr lang="en-US" sz="1600"/>
        </a:p>
      </dgm:t>
    </dgm:pt>
    <dgm:pt modelId="{55EC5508-FDF7-4720-B2F3-8A8F1D856E36}" type="sibTrans" cxnId="{28B8A020-0EEA-42EA-BCDF-F028A01F0E34}">
      <dgm:prSet/>
      <dgm:spPr/>
      <dgm:t>
        <a:bodyPr/>
        <a:lstStyle/>
        <a:p>
          <a:endParaRPr lang="en-US" sz="1600"/>
        </a:p>
      </dgm:t>
    </dgm:pt>
    <dgm:pt modelId="{0EC03FD2-8710-4749-87AA-60A029AF7582}" type="pres">
      <dgm:prSet presAssocID="{A6E7411D-781B-4D12-9AD5-5B82EACF52A9}" presName="rootnode" presStyleCnt="0">
        <dgm:presLayoutVars>
          <dgm:chMax/>
          <dgm:chPref/>
          <dgm:dir/>
          <dgm:animLvl val="lvl"/>
        </dgm:presLayoutVars>
      </dgm:prSet>
      <dgm:spPr/>
    </dgm:pt>
    <dgm:pt modelId="{82847B76-062C-4800-B01E-362D09244855}" type="pres">
      <dgm:prSet presAssocID="{1DB0FBEE-8CB4-4B61-9637-8A892EC367E7}" presName="composite" presStyleCnt="0"/>
      <dgm:spPr/>
    </dgm:pt>
    <dgm:pt modelId="{24D77A0D-4A42-4DA5-8679-2BBC9EA1334B}" type="pres">
      <dgm:prSet presAssocID="{1DB0FBEE-8CB4-4B61-9637-8A892EC367E7}" presName="bentUpArrow1" presStyleLbl="alignImgPlace1" presStyleIdx="0" presStyleCnt="2"/>
      <dgm:spPr/>
    </dgm:pt>
    <dgm:pt modelId="{3BE91A1D-93D5-4544-83D5-FF2A8435B8B5}" type="pres">
      <dgm:prSet presAssocID="{1DB0FBEE-8CB4-4B61-9637-8A892EC367E7}" presName="ParentText" presStyleLbl="node1" presStyleIdx="0" presStyleCnt="3" custScaleX="120935" custScaleY="112560">
        <dgm:presLayoutVars>
          <dgm:chMax val="1"/>
          <dgm:chPref val="1"/>
          <dgm:bulletEnabled val="1"/>
        </dgm:presLayoutVars>
      </dgm:prSet>
      <dgm:spPr/>
    </dgm:pt>
    <dgm:pt modelId="{47480A71-098A-41FD-A84F-C4A226B94516}" type="pres">
      <dgm:prSet presAssocID="{1DB0FBEE-8CB4-4B61-9637-8A892EC367E7}" presName="ChildText" presStyleLbl="revTx" presStyleIdx="0" presStyleCnt="2">
        <dgm:presLayoutVars>
          <dgm:chMax val="0"/>
          <dgm:chPref val="0"/>
          <dgm:bulletEnabled val="1"/>
        </dgm:presLayoutVars>
      </dgm:prSet>
      <dgm:spPr/>
    </dgm:pt>
    <dgm:pt modelId="{E96306A4-B810-4277-9942-68A455421CC5}" type="pres">
      <dgm:prSet presAssocID="{985FA4CA-CC71-4EB8-882F-F5CCA56219BF}" presName="sibTrans" presStyleCnt="0"/>
      <dgm:spPr/>
    </dgm:pt>
    <dgm:pt modelId="{3E42DC9B-E1BE-4B89-8549-170ABF696B7E}" type="pres">
      <dgm:prSet presAssocID="{C03F4F22-04BC-4ABB-B110-E1E46BDE750B}" presName="composite" presStyleCnt="0"/>
      <dgm:spPr/>
    </dgm:pt>
    <dgm:pt modelId="{6EC35659-360A-4489-8166-E0E6AA6AA518}" type="pres">
      <dgm:prSet presAssocID="{C03F4F22-04BC-4ABB-B110-E1E46BDE750B}" presName="bentUpArrow1" presStyleLbl="alignImgPlace1" presStyleIdx="1" presStyleCnt="2"/>
      <dgm:spPr/>
    </dgm:pt>
    <dgm:pt modelId="{EAC3D118-2DAE-49D7-AE47-CAC707D16122}" type="pres">
      <dgm:prSet presAssocID="{C03F4F22-04BC-4ABB-B110-E1E46BDE750B}" presName="ParentText" presStyleLbl="node1" presStyleIdx="1" presStyleCnt="3" custScaleX="120935" custScaleY="112560">
        <dgm:presLayoutVars>
          <dgm:chMax val="1"/>
          <dgm:chPref val="1"/>
          <dgm:bulletEnabled val="1"/>
        </dgm:presLayoutVars>
      </dgm:prSet>
      <dgm:spPr/>
    </dgm:pt>
    <dgm:pt modelId="{D3E8CCED-67DB-4120-B430-4C4AD2952829}" type="pres">
      <dgm:prSet presAssocID="{C03F4F22-04BC-4ABB-B110-E1E46BDE750B}" presName="ChildText" presStyleLbl="revTx" presStyleIdx="1" presStyleCnt="2">
        <dgm:presLayoutVars>
          <dgm:chMax val="0"/>
          <dgm:chPref val="0"/>
          <dgm:bulletEnabled val="1"/>
        </dgm:presLayoutVars>
      </dgm:prSet>
      <dgm:spPr/>
    </dgm:pt>
    <dgm:pt modelId="{072F4CB7-599B-414F-AA5E-8AA218B74423}" type="pres">
      <dgm:prSet presAssocID="{DB647A3A-90F9-4655-B566-268DEECD4800}" presName="sibTrans" presStyleCnt="0"/>
      <dgm:spPr/>
    </dgm:pt>
    <dgm:pt modelId="{C3602221-A780-4350-ADDA-4F6867F71AAB}" type="pres">
      <dgm:prSet presAssocID="{1B2ADCFE-A33B-4D3A-8EF4-79F86BFFBB75}" presName="composite" presStyleCnt="0"/>
      <dgm:spPr/>
    </dgm:pt>
    <dgm:pt modelId="{40B2A88B-FC01-4D85-87E4-6C0D3ED10D9C}" type="pres">
      <dgm:prSet presAssocID="{1B2ADCFE-A33B-4D3A-8EF4-79F86BFFBB75}" presName="ParentText" presStyleLbl="node1" presStyleIdx="2" presStyleCnt="3" custScaleX="129195" custScaleY="120550">
        <dgm:presLayoutVars>
          <dgm:chMax val="1"/>
          <dgm:chPref val="1"/>
          <dgm:bulletEnabled val="1"/>
        </dgm:presLayoutVars>
      </dgm:prSet>
      <dgm:spPr/>
    </dgm:pt>
  </dgm:ptLst>
  <dgm:cxnLst>
    <dgm:cxn modelId="{DDBE480D-DD41-4CC7-8011-AD5CA022D7B9}" type="presOf" srcId="{C03F4F22-04BC-4ABB-B110-E1E46BDE750B}" destId="{EAC3D118-2DAE-49D7-AE47-CAC707D16122}" srcOrd="0" destOrd="0" presId="urn:microsoft.com/office/officeart/2005/8/layout/StepDownProcess"/>
    <dgm:cxn modelId="{28B8A020-0EEA-42EA-BCDF-F028A01F0E34}" srcId="{A6E7411D-781B-4D12-9AD5-5B82EACF52A9}" destId="{1B2ADCFE-A33B-4D3A-8EF4-79F86BFFBB75}" srcOrd="2" destOrd="0" parTransId="{E3CFAA60-BD52-4F48-B6DD-A5081CCB69B9}" sibTransId="{55EC5508-FDF7-4720-B2F3-8A8F1D856E36}"/>
    <dgm:cxn modelId="{2D66FE56-8BA1-4F37-93FD-4855905602B1}" type="presOf" srcId="{A6E7411D-781B-4D12-9AD5-5B82EACF52A9}" destId="{0EC03FD2-8710-4749-87AA-60A029AF7582}" srcOrd="0" destOrd="0" presId="urn:microsoft.com/office/officeart/2005/8/layout/StepDownProcess"/>
    <dgm:cxn modelId="{26B86578-901D-42EF-B793-0CB9A06170E6}" type="presOf" srcId="{1B2ADCFE-A33B-4D3A-8EF4-79F86BFFBB75}" destId="{40B2A88B-FC01-4D85-87E4-6C0D3ED10D9C}" srcOrd="0" destOrd="0" presId="urn:microsoft.com/office/officeart/2005/8/layout/StepDownProcess"/>
    <dgm:cxn modelId="{80CAB29D-E9B9-4B66-BF25-E93C224312FD}" srcId="{A6E7411D-781B-4D12-9AD5-5B82EACF52A9}" destId="{1DB0FBEE-8CB4-4B61-9637-8A892EC367E7}" srcOrd="0" destOrd="0" parTransId="{3BE6B60A-03A7-4735-AFF3-C82404CFC6CA}" sibTransId="{985FA4CA-CC71-4EB8-882F-F5CCA56219BF}"/>
    <dgm:cxn modelId="{168304C3-F07C-4B3E-9144-B6145BBA45A6}" srcId="{A6E7411D-781B-4D12-9AD5-5B82EACF52A9}" destId="{C03F4F22-04BC-4ABB-B110-E1E46BDE750B}" srcOrd="1" destOrd="0" parTransId="{1DFE834B-FBFF-422B-8016-69FEA9F44947}" sibTransId="{DB647A3A-90F9-4655-B566-268DEECD4800}"/>
    <dgm:cxn modelId="{3C9223E2-3B6B-416A-BC99-18E2F10578BB}" type="presOf" srcId="{1DB0FBEE-8CB4-4B61-9637-8A892EC367E7}" destId="{3BE91A1D-93D5-4544-83D5-FF2A8435B8B5}" srcOrd="0" destOrd="0" presId="urn:microsoft.com/office/officeart/2005/8/layout/StepDownProcess"/>
    <dgm:cxn modelId="{E2ED7A8B-DC38-45B9-A744-FFEC91C9003F}" type="presParOf" srcId="{0EC03FD2-8710-4749-87AA-60A029AF7582}" destId="{82847B76-062C-4800-B01E-362D09244855}" srcOrd="0" destOrd="0" presId="urn:microsoft.com/office/officeart/2005/8/layout/StepDownProcess"/>
    <dgm:cxn modelId="{3B5D6DA6-1020-4B3C-AC80-CED487C60D7B}" type="presParOf" srcId="{82847B76-062C-4800-B01E-362D09244855}" destId="{24D77A0D-4A42-4DA5-8679-2BBC9EA1334B}" srcOrd="0" destOrd="0" presId="urn:microsoft.com/office/officeart/2005/8/layout/StepDownProcess"/>
    <dgm:cxn modelId="{49F8CE89-830C-44A1-8EBC-3C56D426A3B2}" type="presParOf" srcId="{82847B76-062C-4800-B01E-362D09244855}" destId="{3BE91A1D-93D5-4544-83D5-FF2A8435B8B5}" srcOrd="1" destOrd="0" presId="urn:microsoft.com/office/officeart/2005/8/layout/StepDownProcess"/>
    <dgm:cxn modelId="{9A7D1041-C6E1-4C8C-B6EA-D23EBB55F5F4}" type="presParOf" srcId="{82847B76-062C-4800-B01E-362D09244855}" destId="{47480A71-098A-41FD-A84F-C4A226B94516}" srcOrd="2" destOrd="0" presId="urn:microsoft.com/office/officeart/2005/8/layout/StepDownProcess"/>
    <dgm:cxn modelId="{79C6ED1C-11E1-4FE5-A741-BFD0B1055C31}" type="presParOf" srcId="{0EC03FD2-8710-4749-87AA-60A029AF7582}" destId="{E96306A4-B810-4277-9942-68A455421CC5}" srcOrd="1" destOrd="0" presId="urn:microsoft.com/office/officeart/2005/8/layout/StepDownProcess"/>
    <dgm:cxn modelId="{ED0C6F7C-ADE7-44F3-A03B-4EA5166640F6}" type="presParOf" srcId="{0EC03FD2-8710-4749-87AA-60A029AF7582}" destId="{3E42DC9B-E1BE-4B89-8549-170ABF696B7E}" srcOrd="2" destOrd="0" presId="urn:microsoft.com/office/officeart/2005/8/layout/StepDownProcess"/>
    <dgm:cxn modelId="{22F99905-82A4-4E28-9F4D-9A3F3EF2A9D0}" type="presParOf" srcId="{3E42DC9B-E1BE-4B89-8549-170ABF696B7E}" destId="{6EC35659-360A-4489-8166-E0E6AA6AA518}" srcOrd="0" destOrd="0" presId="urn:microsoft.com/office/officeart/2005/8/layout/StepDownProcess"/>
    <dgm:cxn modelId="{BA32231F-0A9F-453A-A109-622993EE5FB7}" type="presParOf" srcId="{3E42DC9B-E1BE-4B89-8549-170ABF696B7E}" destId="{EAC3D118-2DAE-49D7-AE47-CAC707D16122}" srcOrd="1" destOrd="0" presId="urn:microsoft.com/office/officeart/2005/8/layout/StepDownProcess"/>
    <dgm:cxn modelId="{85AF311D-CBAF-44ED-9438-F7AFF3578D8E}" type="presParOf" srcId="{3E42DC9B-E1BE-4B89-8549-170ABF696B7E}" destId="{D3E8CCED-67DB-4120-B430-4C4AD2952829}" srcOrd="2" destOrd="0" presId="urn:microsoft.com/office/officeart/2005/8/layout/StepDownProcess"/>
    <dgm:cxn modelId="{55B7FC79-F102-40E6-9CF8-6CEBC68EF340}" type="presParOf" srcId="{0EC03FD2-8710-4749-87AA-60A029AF7582}" destId="{072F4CB7-599B-414F-AA5E-8AA218B74423}" srcOrd="3" destOrd="0" presId="urn:microsoft.com/office/officeart/2005/8/layout/StepDownProcess"/>
    <dgm:cxn modelId="{C5686351-A2E2-4BE4-9263-197B3D583EB8}" type="presParOf" srcId="{0EC03FD2-8710-4749-87AA-60A029AF7582}" destId="{C3602221-A780-4350-ADDA-4F6867F71AAB}" srcOrd="4" destOrd="0" presId="urn:microsoft.com/office/officeart/2005/8/layout/StepDownProcess"/>
    <dgm:cxn modelId="{CB8A1824-C8AF-470E-A0D2-DFE7F1E0E4CE}" type="presParOf" srcId="{C3602221-A780-4350-ADDA-4F6867F71AAB}" destId="{40B2A88B-FC01-4D85-87E4-6C0D3ED10D9C}"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227FD27E-4A73-4F87-AB37-9249587BEB8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71B6B6A-4366-40A5-AA00-4C286C7D0866}">
      <dgm:prSet custT="1"/>
      <dgm:spPr>
        <a:solidFill>
          <a:schemeClr val="accent1">
            <a:lumMod val="75000"/>
          </a:schemeClr>
        </a:solidFill>
      </dgm:spPr>
      <dgm:t>
        <a:bodyPr/>
        <a:lstStyle/>
        <a:p>
          <a:r>
            <a:rPr lang="en-US" sz="1600" dirty="0">
              <a:latin typeface="Arial" panose="020B0604020202020204" pitchFamily="34" charset="0"/>
              <a:cs typeface="Arial" panose="020B0604020202020204" pitchFamily="34" charset="0"/>
            </a:rPr>
            <a:t>Attend</a:t>
          </a:r>
          <a:r>
            <a:rPr lang="en-US" sz="1600" baseline="0" dirty="0">
              <a:latin typeface="Arial" panose="020B0604020202020204" pitchFamily="34" charset="0"/>
              <a:cs typeface="Arial" panose="020B0604020202020204" pitchFamily="34" charset="0"/>
            </a:rPr>
            <a:t> regular meetings with Project Care Team to review intervention progress</a:t>
          </a:r>
          <a:endParaRPr lang="en-US" sz="1600" dirty="0">
            <a:latin typeface="Arial" panose="020B0604020202020204" pitchFamily="34" charset="0"/>
            <a:cs typeface="Arial" panose="020B0604020202020204" pitchFamily="34" charset="0"/>
          </a:endParaRPr>
        </a:p>
      </dgm:t>
    </dgm:pt>
    <dgm:pt modelId="{E29A1321-B28D-4082-A898-6785C8ADCD74}" type="parTrans" cxnId="{2614555E-0933-47B3-A4ED-C2FE7924B42C}">
      <dgm:prSet/>
      <dgm:spPr/>
      <dgm:t>
        <a:bodyPr/>
        <a:lstStyle/>
        <a:p>
          <a:endParaRPr lang="en-US" sz="1600">
            <a:latin typeface="Arial" panose="020B0604020202020204" pitchFamily="34" charset="0"/>
            <a:cs typeface="Arial" panose="020B0604020202020204" pitchFamily="34" charset="0"/>
          </a:endParaRPr>
        </a:p>
      </dgm:t>
    </dgm:pt>
    <dgm:pt modelId="{60098EF8-742B-4D92-91C4-D7A3F30AC0C9}" type="sibTrans" cxnId="{2614555E-0933-47B3-A4ED-C2FE7924B42C}">
      <dgm:prSet/>
      <dgm:spPr/>
      <dgm:t>
        <a:bodyPr/>
        <a:lstStyle/>
        <a:p>
          <a:endParaRPr lang="en-US" sz="1600">
            <a:latin typeface="Arial" panose="020B0604020202020204" pitchFamily="34" charset="0"/>
            <a:cs typeface="Arial" panose="020B0604020202020204" pitchFamily="34" charset="0"/>
          </a:endParaRPr>
        </a:p>
      </dgm:t>
    </dgm:pt>
    <dgm:pt modelId="{5286ADA1-19C7-4863-BDCC-21948110D42F}">
      <dgm:prSet phldrT="[Text]" custT="1"/>
      <dgm:spPr>
        <a:solidFill>
          <a:schemeClr val="accent1">
            <a:lumMod val="75000"/>
          </a:schemeClr>
        </a:solidFill>
      </dgm:spPr>
      <dgm:t>
        <a:bodyPr/>
        <a:lstStyle/>
        <a:p>
          <a:r>
            <a:rPr lang="en-US" sz="1600" dirty="0">
              <a:latin typeface="Arial" panose="020B0604020202020204" pitchFamily="34" charset="0"/>
              <a:cs typeface="Arial" panose="020B0604020202020204" pitchFamily="34" charset="0"/>
            </a:rPr>
            <a:t>Ensure participation of all relevant staff providing nutrition</a:t>
          </a:r>
          <a:r>
            <a:rPr lang="en-US" sz="1600" baseline="0" dirty="0">
              <a:latin typeface="Arial" panose="020B0604020202020204" pitchFamily="34" charset="0"/>
              <a:cs typeface="Arial" panose="020B0604020202020204" pitchFamily="34" charset="0"/>
            </a:rPr>
            <a:t> care</a:t>
          </a:r>
          <a:endParaRPr lang="en-US" sz="1600" dirty="0">
            <a:latin typeface="Arial" panose="020B0604020202020204" pitchFamily="34" charset="0"/>
            <a:cs typeface="Arial" panose="020B0604020202020204" pitchFamily="34" charset="0"/>
          </a:endParaRPr>
        </a:p>
      </dgm:t>
    </dgm:pt>
    <dgm:pt modelId="{45A33B13-2EF5-4560-8B0B-7EBED5030ED9}" type="parTrans" cxnId="{C764CE9D-DB50-4E29-AB67-5F89A02A2FF3}">
      <dgm:prSet/>
      <dgm:spPr/>
      <dgm:t>
        <a:bodyPr/>
        <a:lstStyle/>
        <a:p>
          <a:endParaRPr lang="en-US" sz="1600">
            <a:latin typeface="Arial" panose="020B0604020202020204" pitchFamily="34" charset="0"/>
            <a:cs typeface="Arial" panose="020B0604020202020204" pitchFamily="34" charset="0"/>
          </a:endParaRPr>
        </a:p>
      </dgm:t>
    </dgm:pt>
    <dgm:pt modelId="{BE111A4C-D402-4A65-878D-2F13B1951EDD}" type="sibTrans" cxnId="{C764CE9D-DB50-4E29-AB67-5F89A02A2FF3}">
      <dgm:prSet/>
      <dgm:spPr/>
      <dgm:t>
        <a:bodyPr/>
        <a:lstStyle/>
        <a:p>
          <a:endParaRPr lang="en-US" sz="1600">
            <a:latin typeface="Arial" panose="020B0604020202020204" pitchFamily="34" charset="0"/>
            <a:cs typeface="Arial" panose="020B0604020202020204" pitchFamily="34" charset="0"/>
          </a:endParaRPr>
        </a:p>
      </dgm:t>
    </dgm:pt>
    <dgm:pt modelId="{D6C1585D-563B-45F3-B55C-A0A1ADE62239}">
      <dgm:prSet phldrT="[Text]" custT="1"/>
      <dgm:spPr>
        <a:solidFill>
          <a:schemeClr val="accent1">
            <a:lumMod val="75000"/>
          </a:schemeClr>
        </a:solidFill>
      </dgm:spPr>
      <dgm:t>
        <a:bodyPr/>
        <a:lstStyle/>
        <a:p>
          <a:r>
            <a:rPr lang="en-US" sz="1600" dirty="0">
              <a:latin typeface="Arial" panose="020B0604020202020204" pitchFamily="34" charset="0"/>
              <a:cs typeface="Arial" panose="020B0604020202020204" pitchFamily="34" charset="0"/>
            </a:rPr>
            <a:t>Support continued on-site training and education</a:t>
          </a:r>
          <a:r>
            <a:rPr lang="en-US" sz="1600" baseline="0" dirty="0">
              <a:latin typeface="Arial" panose="020B0604020202020204" pitchFamily="34" charset="0"/>
              <a:cs typeface="Arial" panose="020B0604020202020204" pitchFamily="34" charset="0"/>
            </a:rPr>
            <a:t> of different Care Team members </a:t>
          </a:r>
          <a:endParaRPr lang="en-US" sz="1600" dirty="0">
            <a:latin typeface="Arial" panose="020B0604020202020204" pitchFamily="34" charset="0"/>
            <a:cs typeface="Arial" panose="020B0604020202020204" pitchFamily="34" charset="0"/>
          </a:endParaRPr>
        </a:p>
      </dgm:t>
    </dgm:pt>
    <dgm:pt modelId="{FD04DC1C-D128-47EF-9331-3BC97020F279}" type="parTrans" cxnId="{FCF4B3A6-F8BD-4C22-AF92-59E82B86E513}">
      <dgm:prSet/>
      <dgm:spPr/>
      <dgm:t>
        <a:bodyPr/>
        <a:lstStyle/>
        <a:p>
          <a:endParaRPr lang="en-US" sz="1600">
            <a:latin typeface="Arial" panose="020B0604020202020204" pitchFamily="34" charset="0"/>
            <a:cs typeface="Arial" panose="020B0604020202020204" pitchFamily="34" charset="0"/>
          </a:endParaRPr>
        </a:p>
      </dgm:t>
    </dgm:pt>
    <dgm:pt modelId="{9219A8F7-8649-4B1A-9111-C5A39D90C31B}" type="sibTrans" cxnId="{FCF4B3A6-F8BD-4C22-AF92-59E82B86E513}">
      <dgm:prSet/>
      <dgm:spPr/>
      <dgm:t>
        <a:bodyPr/>
        <a:lstStyle/>
        <a:p>
          <a:endParaRPr lang="en-US" sz="1600">
            <a:latin typeface="Arial" panose="020B0604020202020204" pitchFamily="34" charset="0"/>
            <a:cs typeface="Arial" panose="020B0604020202020204" pitchFamily="34" charset="0"/>
          </a:endParaRPr>
        </a:p>
      </dgm:t>
    </dgm:pt>
    <dgm:pt modelId="{66570CA6-A7F2-4063-88C9-DCC6E70FC9CD}">
      <dgm:prSet phldrT="[Text]" custT="1"/>
      <dgm:spPr>
        <a:solidFill>
          <a:schemeClr val="accent1">
            <a:lumMod val="75000"/>
          </a:schemeClr>
        </a:solidFill>
      </dgm:spPr>
      <dgm:t>
        <a:bodyPr/>
        <a:lstStyle/>
        <a:p>
          <a:r>
            <a:rPr lang="en-US" sz="1600" dirty="0">
              <a:latin typeface="Arial" panose="020B0604020202020204" pitchFamily="34" charset="0"/>
              <a:cs typeface="Arial" panose="020B0604020202020204" pitchFamily="34" charset="0"/>
            </a:rPr>
            <a:t>Facilitate data collection and analysis </a:t>
          </a:r>
        </a:p>
      </dgm:t>
    </dgm:pt>
    <dgm:pt modelId="{F4867A2B-A274-4BBE-A69B-57C82E2D98D4}" type="parTrans" cxnId="{88FBAFEA-D447-456C-BD00-9A0A15DE50DE}">
      <dgm:prSet/>
      <dgm:spPr/>
      <dgm:t>
        <a:bodyPr/>
        <a:lstStyle/>
        <a:p>
          <a:endParaRPr lang="en-US" sz="1600">
            <a:latin typeface="Arial" panose="020B0604020202020204" pitchFamily="34" charset="0"/>
            <a:cs typeface="Arial" panose="020B0604020202020204" pitchFamily="34" charset="0"/>
          </a:endParaRPr>
        </a:p>
      </dgm:t>
    </dgm:pt>
    <dgm:pt modelId="{886A58B3-5D47-44A6-BA77-061BAE53AD7A}" type="sibTrans" cxnId="{88FBAFEA-D447-456C-BD00-9A0A15DE50DE}">
      <dgm:prSet/>
      <dgm:spPr/>
      <dgm:t>
        <a:bodyPr/>
        <a:lstStyle/>
        <a:p>
          <a:endParaRPr lang="en-US" sz="1600">
            <a:latin typeface="Arial" panose="020B0604020202020204" pitchFamily="34" charset="0"/>
            <a:cs typeface="Arial" panose="020B0604020202020204" pitchFamily="34" charset="0"/>
          </a:endParaRPr>
        </a:p>
      </dgm:t>
    </dgm:pt>
    <dgm:pt modelId="{94750CC9-3150-4A54-B347-19C7D24A10EF}">
      <dgm:prSet phldrT="[Text]" custT="1"/>
      <dgm:spPr>
        <a:solidFill>
          <a:schemeClr val="accent1">
            <a:lumMod val="75000"/>
          </a:schemeClr>
        </a:solidFill>
      </dgm:spPr>
      <dgm:t>
        <a:bodyPr/>
        <a:lstStyle/>
        <a:p>
          <a:r>
            <a:rPr lang="en-US" sz="1600" dirty="0">
              <a:latin typeface="Arial" panose="020B0604020202020204" pitchFamily="34" charset="0"/>
              <a:cs typeface="Arial" panose="020B0604020202020204" pitchFamily="34" charset="0"/>
            </a:rPr>
            <a:t>Provide feedback on facilitators and barriers to clinical improvement</a:t>
          </a:r>
        </a:p>
      </dgm:t>
    </dgm:pt>
    <dgm:pt modelId="{2971D813-6503-4CC4-8C8D-63BE9DA00AA9}" type="parTrans" cxnId="{EAE60B2D-75CD-4ABB-BCC8-E856925A713A}">
      <dgm:prSet/>
      <dgm:spPr/>
      <dgm:t>
        <a:bodyPr/>
        <a:lstStyle/>
        <a:p>
          <a:endParaRPr lang="en-US" sz="1600">
            <a:latin typeface="Arial" panose="020B0604020202020204" pitchFamily="34" charset="0"/>
            <a:cs typeface="Arial" panose="020B0604020202020204" pitchFamily="34" charset="0"/>
          </a:endParaRPr>
        </a:p>
      </dgm:t>
    </dgm:pt>
    <dgm:pt modelId="{FA72F468-11F2-4743-8EEF-82D57D20AD9F}" type="sibTrans" cxnId="{EAE60B2D-75CD-4ABB-BCC8-E856925A713A}">
      <dgm:prSet/>
      <dgm:spPr/>
      <dgm:t>
        <a:bodyPr/>
        <a:lstStyle/>
        <a:p>
          <a:endParaRPr lang="en-US" sz="1600">
            <a:latin typeface="Arial" panose="020B0604020202020204" pitchFamily="34" charset="0"/>
            <a:cs typeface="Arial" panose="020B0604020202020204" pitchFamily="34" charset="0"/>
          </a:endParaRPr>
        </a:p>
      </dgm:t>
    </dgm:pt>
    <dgm:pt modelId="{2771C6E6-3CCE-4232-B2B7-68EA68D7C46D}">
      <dgm:prSet phldrT="[Text]" custT="1"/>
      <dgm:spPr>
        <a:solidFill>
          <a:schemeClr val="accent1">
            <a:lumMod val="75000"/>
          </a:schemeClr>
        </a:solidFill>
      </dgm:spPr>
      <dgm:t>
        <a:bodyPr/>
        <a:lstStyle/>
        <a:p>
          <a:r>
            <a:rPr lang="en-US" sz="1600" dirty="0">
              <a:latin typeface="Arial" panose="020B0604020202020204" pitchFamily="34" charset="0"/>
              <a:cs typeface="Arial" panose="020B0604020202020204" pitchFamily="34" charset="0"/>
            </a:rPr>
            <a:t>Support </a:t>
          </a:r>
          <a:r>
            <a:rPr lang="en-US" sz="1600" dirty="0" err="1">
              <a:latin typeface="Arial" panose="020B0604020202020204" pitchFamily="34" charset="0"/>
              <a:cs typeface="Arial" panose="020B0604020202020204" pitchFamily="34" charset="0"/>
            </a:rPr>
            <a:t>MQii</a:t>
          </a:r>
          <a:r>
            <a:rPr lang="en-US" sz="1600" dirty="0">
              <a:latin typeface="Arial" panose="020B0604020202020204" pitchFamily="34" charset="0"/>
              <a:cs typeface="Arial" panose="020B0604020202020204" pitchFamily="34" charset="0"/>
            </a:rPr>
            <a:t> awareness throughout your facility and beyond</a:t>
          </a:r>
        </a:p>
      </dgm:t>
    </dgm:pt>
    <dgm:pt modelId="{B9CDA2D2-61AD-4BBF-ADAB-A1314F08573D}" type="parTrans" cxnId="{F5CEDDB4-FBDD-4703-980C-4A580DB337E6}">
      <dgm:prSet/>
      <dgm:spPr/>
      <dgm:t>
        <a:bodyPr/>
        <a:lstStyle/>
        <a:p>
          <a:endParaRPr lang="en-US" sz="1600">
            <a:latin typeface="Arial" panose="020B0604020202020204" pitchFamily="34" charset="0"/>
            <a:cs typeface="Arial" panose="020B0604020202020204" pitchFamily="34" charset="0"/>
          </a:endParaRPr>
        </a:p>
      </dgm:t>
    </dgm:pt>
    <dgm:pt modelId="{B1EA84A3-DEEE-4084-BC09-7D91395F4AAE}" type="sibTrans" cxnId="{F5CEDDB4-FBDD-4703-980C-4A580DB337E6}">
      <dgm:prSet/>
      <dgm:spPr/>
      <dgm:t>
        <a:bodyPr/>
        <a:lstStyle/>
        <a:p>
          <a:endParaRPr lang="en-US" sz="1600">
            <a:latin typeface="Arial" panose="020B0604020202020204" pitchFamily="34" charset="0"/>
            <a:cs typeface="Arial" panose="020B0604020202020204" pitchFamily="34" charset="0"/>
          </a:endParaRPr>
        </a:p>
      </dgm:t>
    </dgm:pt>
    <dgm:pt modelId="{A0D8B676-9FE1-4C45-8021-64EDCD57B0A5}" type="pres">
      <dgm:prSet presAssocID="{227FD27E-4A73-4F87-AB37-9249587BEB80}" presName="diagram" presStyleCnt="0">
        <dgm:presLayoutVars>
          <dgm:dir/>
          <dgm:resizeHandles val="exact"/>
        </dgm:presLayoutVars>
      </dgm:prSet>
      <dgm:spPr/>
    </dgm:pt>
    <dgm:pt modelId="{87863B75-EB25-46A8-BD37-025902A5E5EE}" type="pres">
      <dgm:prSet presAssocID="{071B6B6A-4366-40A5-AA00-4C286C7D0866}" presName="node" presStyleLbl="node1" presStyleIdx="0" presStyleCnt="6">
        <dgm:presLayoutVars>
          <dgm:bulletEnabled val="1"/>
        </dgm:presLayoutVars>
      </dgm:prSet>
      <dgm:spPr/>
    </dgm:pt>
    <dgm:pt modelId="{CC7D3117-A8B8-4CAA-8F1A-C6BDE23E55FB}" type="pres">
      <dgm:prSet presAssocID="{60098EF8-742B-4D92-91C4-D7A3F30AC0C9}" presName="sibTrans" presStyleCnt="0"/>
      <dgm:spPr/>
    </dgm:pt>
    <dgm:pt modelId="{D708DB6E-29C9-4896-B030-BE2066B1CE8D}" type="pres">
      <dgm:prSet presAssocID="{5286ADA1-19C7-4863-BDCC-21948110D42F}" presName="node" presStyleLbl="node1" presStyleIdx="1" presStyleCnt="6">
        <dgm:presLayoutVars>
          <dgm:bulletEnabled val="1"/>
        </dgm:presLayoutVars>
      </dgm:prSet>
      <dgm:spPr/>
    </dgm:pt>
    <dgm:pt modelId="{D66A11A2-B163-4CE2-B820-D545DE12486D}" type="pres">
      <dgm:prSet presAssocID="{BE111A4C-D402-4A65-878D-2F13B1951EDD}" presName="sibTrans" presStyleCnt="0"/>
      <dgm:spPr/>
    </dgm:pt>
    <dgm:pt modelId="{3095086D-4357-4E1E-AC03-2D5C6F7208F7}" type="pres">
      <dgm:prSet presAssocID="{D6C1585D-563B-45F3-B55C-A0A1ADE62239}" presName="node" presStyleLbl="node1" presStyleIdx="2" presStyleCnt="6">
        <dgm:presLayoutVars>
          <dgm:bulletEnabled val="1"/>
        </dgm:presLayoutVars>
      </dgm:prSet>
      <dgm:spPr/>
    </dgm:pt>
    <dgm:pt modelId="{516BCD9D-BCBC-4E64-961A-A6DF5507DCEC}" type="pres">
      <dgm:prSet presAssocID="{9219A8F7-8649-4B1A-9111-C5A39D90C31B}" presName="sibTrans" presStyleCnt="0"/>
      <dgm:spPr/>
    </dgm:pt>
    <dgm:pt modelId="{4DF0968E-82A1-424A-9B64-320A108AEEB9}" type="pres">
      <dgm:prSet presAssocID="{66570CA6-A7F2-4063-88C9-DCC6E70FC9CD}" presName="node" presStyleLbl="node1" presStyleIdx="3" presStyleCnt="6">
        <dgm:presLayoutVars>
          <dgm:bulletEnabled val="1"/>
        </dgm:presLayoutVars>
      </dgm:prSet>
      <dgm:spPr/>
    </dgm:pt>
    <dgm:pt modelId="{30EB3353-CDFD-48B8-BAC9-CC1D192B9333}" type="pres">
      <dgm:prSet presAssocID="{886A58B3-5D47-44A6-BA77-061BAE53AD7A}" presName="sibTrans" presStyleCnt="0"/>
      <dgm:spPr/>
    </dgm:pt>
    <dgm:pt modelId="{DA87D048-F8D0-4D2D-A0EE-0E86B022C852}" type="pres">
      <dgm:prSet presAssocID="{94750CC9-3150-4A54-B347-19C7D24A10EF}" presName="node" presStyleLbl="node1" presStyleIdx="4" presStyleCnt="6">
        <dgm:presLayoutVars>
          <dgm:bulletEnabled val="1"/>
        </dgm:presLayoutVars>
      </dgm:prSet>
      <dgm:spPr/>
    </dgm:pt>
    <dgm:pt modelId="{2ECCCBA1-2BDA-46D8-9E71-6F8A02B34F03}" type="pres">
      <dgm:prSet presAssocID="{FA72F468-11F2-4743-8EEF-82D57D20AD9F}" presName="sibTrans" presStyleCnt="0"/>
      <dgm:spPr/>
    </dgm:pt>
    <dgm:pt modelId="{0E827526-A33B-4FE3-A341-8FB26BFED347}" type="pres">
      <dgm:prSet presAssocID="{2771C6E6-3CCE-4232-B2B7-68EA68D7C46D}" presName="node" presStyleLbl="node1" presStyleIdx="5" presStyleCnt="6">
        <dgm:presLayoutVars>
          <dgm:bulletEnabled val="1"/>
        </dgm:presLayoutVars>
      </dgm:prSet>
      <dgm:spPr/>
    </dgm:pt>
  </dgm:ptLst>
  <dgm:cxnLst>
    <dgm:cxn modelId="{7EEEB40B-71BC-4F89-B46D-3B27176FE505}" type="presOf" srcId="{227FD27E-4A73-4F87-AB37-9249587BEB80}" destId="{A0D8B676-9FE1-4C45-8021-64EDCD57B0A5}" srcOrd="0" destOrd="0" presId="urn:microsoft.com/office/officeart/2005/8/layout/default"/>
    <dgm:cxn modelId="{EAE60B2D-75CD-4ABB-BCC8-E856925A713A}" srcId="{227FD27E-4A73-4F87-AB37-9249587BEB80}" destId="{94750CC9-3150-4A54-B347-19C7D24A10EF}" srcOrd="4" destOrd="0" parTransId="{2971D813-6503-4CC4-8C8D-63BE9DA00AA9}" sibTransId="{FA72F468-11F2-4743-8EEF-82D57D20AD9F}"/>
    <dgm:cxn modelId="{2614555E-0933-47B3-A4ED-C2FE7924B42C}" srcId="{227FD27E-4A73-4F87-AB37-9249587BEB80}" destId="{071B6B6A-4366-40A5-AA00-4C286C7D0866}" srcOrd="0" destOrd="0" parTransId="{E29A1321-B28D-4082-A898-6785C8ADCD74}" sibTransId="{60098EF8-742B-4D92-91C4-D7A3F30AC0C9}"/>
    <dgm:cxn modelId="{F6626B47-BD08-48D3-ACE8-2B7EFA6658E9}" type="presOf" srcId="{66570CA6-A7F2-4063-88C9-DCC6E70FC9CD}" destId="{4DF0968E-82A1-424A-9B64-320A108AEEB9}" srcOrd="0" destOrd="0" presId="urn:microsoft.com/office/officeart/2005/8/layout/default"/>
    <dgm:cxn modelId="{9D331F81-74B9-4F37-8E03-6466AEC925AC}" type="presOf" srcId="{5286ADA1-19C7-4863-BDCC-21948110D42F}" destId="{D708DB6E-29C9-4896-B030-BE2066B1CE8D}" srcOrd="0" destOrd="0" presId="urn:microsoft.com/office/officeart/2005/8/layout/default"/>
    <dgm:cxn modelId="{C764CE9D-DB50-4E29-AB67-5F89A02A2FF3}" srcId="{227FD27E-4A73-4F87-AB37-9249587BEB80}" destId="{5286ADA1-19C7-4863-BDCC-21948110D42F}" srcOrd="1" destOrd="0" parTransId="{45A33B13-2EF5-4560-8B0B-7EBED5030ED9}" sibTransId="{BE111A4C-D402-4A65-878D-2F13B1951EDD}"/>
    <dgm:cxn modelId="{FCF4B3A6-F8BD-4C22-AF92-59E82B86E513}" srcId="{227FD27E-4A73-4F87-AB37-9249587BEB80}" destId="{D6C1585D-563B-45F3-B55C-A0A1ADE62239}" srcOrd="2" destOrd="0" parTransId="{FD04DC1C-D128-47EF-9331-3BC97020F279}" sibTransId="{9219A8F7-8649-4B1A-9111-C5A39D90C31B}"/>
    <dgm:cxn modelId="{F5CEDDB4-FBDD-4703-980C-4A580DB337E6}" srcId="{227FD27E-4A73-4F87-AB37-9249587BEB80}" destId="{2771C6E6-3CCE-4232-B2B7-68EA68D7C46D}" srcOrd="5" destOrd="0" parTransId="{B9CDA2D2-61AD-4BBF-ADAB-A1314F08573D}" sibTransId="{B1EA84A3-DEEE-4084-BC09-7D91395F4AAE}"/>
    <dgm:cxn modelId="{839FDDB8-7A20-4B4F-94B6-3E7E45D2CB28}" type="presOf" srcId="{2771C6E6-3CCE-4232-B2B7-68EA68D7C46D}" destId="{0E827526-A33B-4FE3-A341-8FB26BFED347}" srcOrd="0" destOrd="0" presId="urn:microsoft.com/office/officeart/2005/8/layout/default"/>
    <dgm:cxn modelId="{0D0E8BBF-0620-474E-87EB-F257BF1EED8D}" type="presOf" srcId="{071B6B6A-4366-40A5-AA00-4C286C7D0866}" destId="{87863B75-EB25-46A8-BD37-025902A5E5EE}" srcOrd="0" destOrd="0" presId="urn:microsoft.com/office/officeart/2005/8/layout/default"/>
    <dgm:cxn modelId="{F0F65FE2-BF9D-470D-BB24-ECEC51B9008E}" type="presOf" srcId="{D6C1585D-563B-45F3-B55C-A0A1ADE62239}" destId="{3095086D-4357-4E1E-AC03-2D5C6F7208F7}" srcOrd="0" destOrd="0" presId="urn:microsoft.com/office/officeart/2005/8/layout/default"/>
    <dgm:cxn modelId="{55A789E4-CD59-40B8-B0A2-1586897850BF}" type="presOf" srcId="{94750CC9-3150-4A54-B347-19C7D24A10EF}" destId="{DA87D048-F8D0-4D2D-A0EE-0E86B022C852}" srcOrd="0" destOrd="0" presId="urn:microsoft.com/office/officeart/2005/8/layout/default"/>
    <dgm:cxn modelId="{88FBAFEA-D447-456C-BD00-9A0A15DE50DE}" srcId="{227FD27E-4A73-4F87-AB37-9249587BEB80}" destId="{66570CA6-A7F2-4063-88C9-DCC6E70FC9CD}" srcOrd="3" destOrd="0" parTransId="{F4867A2B-A274-4BBE-A69B-57C82E2D98D4}" sibTransId="{886A58B3-5D47-44A6-BA77-061BAE53AD7A}"/>
    <dgm:cxn modelId="{ABF40D9B-C7EA-48BF-9B72-FF36AB18264B}" type="presParOf" srcId="{A0D8B676-9FE1-4C45-8021-64EDCD57B0A5}" destId="{87863B75-EB25-46A8-BD37-025902A5E5EE}" srcOrd="0" destOrd="0" presId="urn:microsoft.com/office/officeart/2005/8/layout/default"/>
    <dgm:cxn modelId="{CC084CF1-96EE-4444-A8EE-B2B14562B263}" type="presParOf" srcId="{A0D8B676-9FE1-4C45-8021-64EDCD57B0A5}" destId="{CC7D3117-A8B8-4CAA-8F1A-C6BDE23E55FB}" srcOrd="1" destOrd="0" presId="urn:microsoft.com/office/officeart/2005/8/layout/default"/>
    <dgm:cxn modelId="{D0C6CFCF-81A1-4BB1-A72B-126DBF50576C}" type="presParOf" srcId="{A0D8B676-9FE1-4C45-8021-64EDCD57B0A5}" destId="{D708DB6E-29C9-4896-B030-BE2066B1CE8D}" srcOrd="2" destOrd="0" presId="urn:microsoft.com/office/officeart/2005/8/layout/default"/>
    <dgm:cxn modelId="{DD4731AC-ADD2-4391-BA3A-AC18ED6FF6C9}" type="presParOf" srcId="{A0D8B676-9FE1-4C45-8021-64EDCD57B0A5}" destId="{D66A11A2-B163-4CE2-B820-D545DE12486D}" srcOrd="3" destOrd="0" presId="urn:microsoft.com/office/officeart/2005/8/layout/default"/>
    <dgm:cxn modelId="{A871CC1E-831A-4678-A71E-87C92AD68BB7}" type="presParOf" srcId="{A0D8B676-9FE1-4C45-8021-64EDCD57B0A5}" destId="{3095086D-4357-4E1E-AC03-2D5C6F7208F7}" srcOrd="4" destOrd="0" presId="urn:microsoft.com/office/officeart/2005/8/layout/default"/>
    <dgm:cxn modelId="{CAA58C2F-F34B-4E5F-AA62-9737878B57E0}" type="presParOf" srcId="{A0D8B676-9FE1-4C45-8021-64EDCD57B0A5}" destId="{516BCD9D-BCBC-4E64-961A-A6DF5507DCEC}" srcOrd="5" destOrd="0" presId="urn:microsoft.com/office/officeart/2005/8/layout/default"/>
    <dgm:cxn modelId="{9E062A2A-0196-4D8A-83F0-C9EF3A0A99A8}" type="presParOf" srcId="{A0D8B676-9FE1-4C45-8021-64EDCD57B0A5}" destId="{4DF0968E-82A1-424A-9B64-320A108AEEB9}" srcOrd="6" destOrd="0" presId="urn:microsoft.com/office/officeart/2005/8/layout/default"/>
    <dgm:cxn modelId="{7B14F99A-0E67-4ED0-ADDF-A333C3560279}" type="presParOf" srcId="{A0D8B676-9FE1-4C45-8021-64EDCD57B0A5}" destId="{30EB3353-CDFD-48B8-BAC9-CC1D192B9333}" srcOrd="7" destOrd="0" presId="urn:microsoft.com/office/officeart/2005/8/layout/default"/>
    <dgm:cxn modelId="{C21588D2-2714-49B7-A995-17C00051BD6D}" type="presParOf" srcId="{A0D8B676-9FE1-4C45-8021-64EDCD57B0A5}" destId="{DA87D048-F8D0-4D2D-A0EE-0E86B022C852}" srcOrd="8" destOrd="0" presId="urn:microsoft.com/office/officeart/2005/8/layout/default"/>
    <dgm:cxn modelId="{7F42AD1F-251F-473E-B384-0EE1C76AB6B3}" type="presParOf" srcId="{A0D8B676-9FE1-4C45-8021-64EDCD57B0A5}" destId="{2ECCCBA1-2BDA-46D8-9E71-6F8A02B34F03}" srcOrd="9" destOrd="0" presId="urn:microsoft.com/office/officeart/2005/8/layout/default"/>
    <dgm:cxn modelId="{2FBB52C3-BE47-412E-9C3C-A39262F7A61B}" type="presParOf" srcId="{A0D8B676-9FE1-4C45-8021-64EDCD57B0A5}" destId="{0E827526-A33B-4FE3-A341-8FB26BFED34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4E35BA-A80E-40AB-B4FB-F4990CD28BD6}">
      <dsp:nvSpPr>
        <dsp:cNvPr id="0" name=""/>
        <dsp:cNvSpPr/>
      </dsp:nvSpPr>
      <dsp:spPr>
        <a:xfrm>
          <a:off x="373855" y="0"/>
          <a:ext cx="2914650" cy="2914650"/>
        </a:xfrm>
        <a:prstGeom prst="ellipse">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accent1">
                  <a:lumMod val="75000"/>
                </a:schemeClr>
              </a:solidFill>
              <a:latin typeface="Arial" panose="020B0604020202020204" pitchFamily="34" charset="0"/>
              <a:cs typeface="Arial" panose="020B0604020202020204" pitchFamily="34" charset="0"/>
            </a:rPr>
            <a:t>Patient Experience</a:t>
          </a:r>
        </a:p>
      </dsp:txBody>
      <dsp:txXfrm>
        <a:off x="1423712" y="145732"/>
        <a:ext cx="814936" cy="437197"/>
      </dsp:txXfrm>
    </dsp:sp>
    <dsp:sp modelId="{7EA4CFC6-E4FE-4F0C-9830-0022B73AAE7D}">
      <dsp:nvSpPr>
        <dsp:cNvPr id="0" name=""/>
        <dsp:cNvSpPr/>
      </dsp:nvSpPr>
      <dsp:spPr>
        <a:xfrm>
          <a:off x="665320" y="582929"/>
          <a:ext cx="2331720" cy="233172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accent1"/>
              </a:solidFill>
              <a:latin typeface="Arial" panose="020B0604020202020204" pitchFamily="34" charset="0"/>
              <a:cs typeface="Arial" panose="020B0604020202020204" pitchFamily="34" charset="0"/>
            </a:rPr>
            <a:t>Patient Engagement</a:t>
          </a:r>
        </a:p>
      </dsp:txBody>
      <dsp:txXfrm>
        <a:off x="1423712" y="722833"/>
        <a:ext cx="814936" cy="419709"/>
      </dsp:txXfrm>
    </dsp:sp>
    <dsp:sp modelId="{5D768D3B-16D8-41B7-8D39-4059572FA170}">
      <dsp:nvSpPr>
        <dsp:cNvPr id="0" name=""/>
        <dsp:cNvSpPr/>
      </dsp:nvSpPr>
      <dsp:spPr>
        <a:xfrm>
          <a:off x="956786" y="1165860"/>
          <a:ext cx="1748790" cy="1748790"/>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accent1">
                  <a:lumMod val="60000"/>
                  <a:lumOff val="40000"/>
                </a:schemeClr>
              </a:solidFill>
              <a:latin typeface="Arial" panose="020B0604020202020204" pitchFamily="34" charset="0"/>
              <a:cs typeface="Arial" panose="020B0604020202020204" pitchFamily="34" charset="0"/>
            </a:rPr>
            <a:t>Patient Empowerment</a:t>
          </a:r>
        </a:p>
      </dsp:txBody>
      <dsp:txXfrm>
        <a:off x="1423712" y="1297019"/>
        <a:ext cx="814936" cy="393477"/>
      </dsp:txXfrm>
    </dsp:sp>
    <dsp:sp modelId="{B9E64BC3-161E-4EA2-A551-6196990354F7}">
      <dsp:nvSpPr>
        <dsp:cNvPr id="0" name=""/>
        <dsp:cNvSpPr/>
      </dsp:nvSpPr>
      <dsp:spPr>
        <a:xfrm>
          <a:off x="1248251" y="1748790"/>
          <a:ext cx="1165860" cy="1165860"/>
        </a:xfrm>
        <a:prstGeom prst="ellipse">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a:solidFill>
                <a:schemeClr val="accent1">
                  <a:lumMod val="20000"/>
                  <a:lumOff val="80000"/>
                </a:schemeClr>
              </a:solidFill>
              <a:latin typeface="Arial" panose="020B0604020202020204" pitchFamily="34" charset="0"/>
              <a:cs typeface="Arial" panose="020B0604020202020204" pitchFamily="34" charset="0"/>
            </a:rPr>
            <a:t>Patient-Driven</a:t>
          </a:r>
        </a:p>
      </dsp:txBody>
      <dsp:txXfrm>
        <a:off x="1418987" y="2040255"/>
        <a:ext cx="824387" cy="58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D5EC1F-272F-45E2-84A3-5213C60BB87C}">
      <dsp:nvSpPr>
        <dsp:cNvPr id="0" name=""/>
        <dsp:cNvSpPr/>
      </dsp:nvSpPr>
      <dsp:spPr>
        <a:xfrm rot="10800000">
          <a:off x="1925101" y="859"/>
          <a:ext cx="6821853" cy="827260"/>
        </a:xfrm>
        <a:prstGeom prst="homePlate">
          <a:avLst/>
        </a:prstGeom>
        <a:no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4799" tIns="57150" rIns="10668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solidFill>
                <a:schemeClr val="accent1">
                  <a:lumMod val="75000"/>
                </a:schemeClr>
              </a:solidFill>
              <a:latin typeface="Arial" panose="020B0604020202020204" pitchFamily="34" charset="0"/>
              <a:cs typeface="Arial" panose="020B0604020202020204" pitchFamily="34" charset="0"/>
            </a:rPr>
            <a:t>Reduce clinical practice variability</a:t>
          </a:r>
          <a:r>
            <a:rPr lang="en-US" sz="1500" kern="1200" dirty="0">
              <a:latin typeface="Arial" panose="020B0604020202020204" pitchFamily="34" charset="0"/>
              <a:cs typeface="Arial" panose="020B0604020202020204" pitchFamily="34" charset="0"/>
            </a:rPr>
            <a:t> </a:t>
          </a:r>
          <a:r>
            <a:rPr lang="en-US" sz="1500" kern="1200" dirty="0">
              <a:solidFill>
                <a:schemeClr val="tx1"/>
              </a:solidFill>
              <a:latin typeface="Arial" panose="020B0604020202020204" pitchFamily="34" charset="0"/>
              <a:cs typeface="Arial" panose="020B0604020202020204" pitchFamily="34" charset="0"/>
            </a:rPr>
            <a:t>related to malnutrition care</a:t>
          </a:r>
        </a:p>
      </dsp:txBody>
      <dsp:txXfrm rot="10800000">
        <a:off x="2131916" y="859"/>
        <a:ext cx="6615038" cy="827260"/>
      </dsp:txXfrm>
    </dsp:sp>
    <dsp:sp modelId="{2EF620BF-8640-43E7-8A6F-D57F770C3C0C}">
      <dsp:nvSpPr>
        <dsp:cNvPr id="0" name=""/>
        <dsp:cNvSpPr/>
      </dsp:nvSpPr>
      <dsp:spPr>
        <a:xfrm>
          <a:off x="1511471" y="859"/>
          <a:ext cx="827260" cy="827260"/>
        </a:xfrm>
        <a:prstGeom prst="ellipse">
          <a:avLst/>
        </a:prstGeom>
        <a:solidFill>
          <a:schemeClr val="accent1">
            <a:lumMod val="75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sp>
    <dsp:sp modelId="{B3D4C8DF-E518-4D69-AA9E-03EA638879C5}">
      <dsp:nvSpPr>
        <dsp:cNvPr id="0" name=""/>
        <dsp:cNvSpPr/>
      </dsp:nvSpPr>
      <dsp:spPr>
        <a:xfrm rot="10800000">
          <a:off x="1925101" y="1071262"/>
          <a:ext cx="6821853" cy="827260"/>
        </a:xfrm>
        <a:prstGeom prst="homePlate">
          <a:avLst/>
        </a:prstGeom>
        <a:no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4799" tIns="57150" rIns="106680" bIns="57150" numCol="1" spcCol="1270" anchor="ctr" anchorCtr="0">
          <a:noAutofit/>
        </a:bodyPr>
        <a:lstStyle/>
        <a:p>
          <a:pPr marL="0" lvl="0" indent="0" algn="ctr" defTabSz="666750">
            <a:lnSpc>
              <a:spcPct val="100000"/>
            </a:lnSpc>
            <a:spcBef>
              <a:spcPct val="0"/>
            </a:spcBef>
            <a:spcAft>
              <a:spcPct val="35000"/>
            </a:spcAft>
            <a:buNone/>
          </a:pPr>
          <a:r>
            <a:rPr lang="en-US" sz="1500" b="1" kern="1200" dirty="0">
              <a:solidFill>
                <a:schemeClr val="accent1">
                  <a:lumMod val="75000"/>
                </a:schemeClr>
              </a:solidFill>
              <a:latin typeface="Arial" panose="020B0604020202020204" pitchFamily="34" charset="0"/>
              <a:cs typeface="Arial" panose="020B0604020202020204" pitchFamily="34" charset="0"/>
            </a:rPr>
            <a:t>Provide a feasible and usable malnutrition quality improvement Toolkit</a:t>
          </a:r>
          <a:r>
            <a:rPr lang="en-US" sz="1500" b="1" kern="1200" dirty="0">
              <a:solidFill>
                <a:schemeClr val="accent2"/>
              </a:solidFill>
              <a:latin typeface="Arial" panose="020B0604020202020204" pitchFamily="34" charset="0"/>
              <a:cs typeface="Arial" panose="020B0604020202020204" pitchFamily="34" charset="0"/>
            </a:rPr>
            <a:t> </a:t>
          </a:r>
          <a:r>
            <a:rPr lang="en-US" sz="1500" kern="1200" dirty="0">
              <a:solidFill>
                <a:schemeClr val="tx1"/>
              </a:solidFill>
              <a:latin typeface="Arial" panose="020B0604020202020204" pitchFamily="34" charset="0"/>
              <a:cs typeface="Arial" panose="020B0604020202020204" pitchFamily="34" charset="0"/>
            </a:rPr>
            <a:t>that can be easily deployed by a multi-disciplinary care team in an acute setting</a:t>
          </a:r>
        </a:p>
      </dsp:txBody>
      <dsp:txXfrm rot="10800000">
        <a:off x="2131916" y="1071262"/>
        <a:ext cx="6615038" cy="827260"/>
      </dsp:txXfrm>
    </dsp:sp>
    <dsp:sp modelId="{B857932E-CB2C-4196-830D-478FEE971FEE}">
      <dsp:nvSpPr>
        <dsp:cNvPr id="0" name=""/>
        <dsp:cNvSpPr/>
      </dsp:nvSpPr>
      <dsp:spPr>
        <a:xfrm>
          <a:off x="1511471" y="1071262"/>
          <a:ext cx="827260" cy="827260"/>
        </a:xfrm>
        <a:prstGeom prst="ellipse">
          <a:avLst/>
        </a:prstGeom>
        <a:solidFill>
          <a:schemeClr val="accent1">
            <a:lumMod val="75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sp>
    <dsp:sp modelId="{62B4D1C7-F300-41D2-9592-3E031E827A7E}">
      <dsp:nvSpPr>
        <dsp:cNvPr id="0" name=""/>
        <dsp:cNvSpPr/>
      </dsp:nvSpPr>
      <dsp:spPr>
        <a:xfrm rot="10800000">
          <a:off x="1925101" y="2141664"/>
          <a:ext cx="6821853" cy="827260"/>
        </a:xfrm>
        <a:prstGeom prst="homePlate">
          <a:avLst/>
        </a:prstGeom>
        <a:no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4799" tIns="57150" rIns="106680" bIns="57150" numCol="1" spcCol="1270" anchor="ctr" anchorCtr="0">
          <a:noAutofit/>
        </a:bodyPr>
        <a:lstStyle/>
        <a:p>
          <a:pPr marL="0" lvl="0" indent="0" algn="ctr" defTabSz="666750">
            <a:lnSpc>
              <a:spcPct val="100000"/>
            </a:lnSpc>
            <a:spcBef>
              <a:spcPct val="0"/>
            </a:spcBef>
            <a:spcAft>
              <a:spcPct val="35000"/>
            </a:spcAft>
            <a:buNone/>
          </a:pPr>
          <a:r>
            <a:rPr lang="en-US" sz="1500" b="1" kern="1200" dirty="0">
              <a:solidFill>
                <a:schemeClr val="accent1">
                  <a:lumMod val="75000"/>
                </a:schemeClr>
              </a:solidFill>
              <a:latin typeface="Arial" panose="020B0604020202020204" pitchFamily="34" charset="0"/>
              <a:cs typeface="Arial" panose="020B0604020202020204" pitchFamily="34" charset="0"/>
            </a:rPr>
            <a:t>Improve knowledge</a:t>
          </a:r>
          <a:r>
            <a:rPr lang="en-US" sz="1500" kern="1200" dirty="0">
              <a:solidFill>
                <a:schemeClr val="accent2"/>
              </a:solidFill>
              <a:latin typeface="Arial" panose="020B0604020202020204" pitchFamily="34" charset="0"/>
              <a:cs typeface="Arial" panose="020B0604020202020204" pitchFamily="34" charset="0"/>
            </a:rPr>
            <a:t> </a:t>
          </a:r>
          <a:r>
            <a:rPr lang="en-US" sz="1500" kern="1200" dirty="0">
              <a:solidFill>
                <a:schemeClr val="tx1"/>
              </a:solidFill>
              <a:latin typeface="Arial" panose="020B0604020202020204" pitchFamily="34" charset="0"/>
              <a:cs typeface="Arial" panose="020B0604020202020204" pitchFamily="34" charset="0"/>
            </a:rPr>
            <a:t>of the importance of malnutrition and best practices for optimal malnutrition care delivery</a:t>
          </a:r>
        </a:p>
      </dsp:txBody>
      <dsp:txXfrm rot="10800000">
        <a:off x="2131916" y="2141664"/>
        <a:ext cx="6615038" cy="827260"/>
      </dsp:txXfrm>
    </dsp:sp>
    <dsp:sp modelId="{30F2BED4-7AE0-4575-8C10-CA82C9BE4BD5}">
      <dsp:nvSpPr>
        <dsp:cNvPr id="0" name=""/>
        <dsp:cNvSpPr/>
      </dsp:nvSpPr>
      <dsp:spPr>
        <a:xfrm>
          <a:off x="1511471" y="2141664"/>
          <a:ext cx="827260" cy="827260"/>
        </a:xfrm>
        <a:prstGeom prst="ellipse">
          <a:avLst/>
        </a:prstGeom>
        <a:solidFill>
          <a:schemeClr val="accent1">
            <a:lumMod val="75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sp>
    <dsp:sp modelId="{F9EB6ADB-4A05-4A11-825B-BC5A9A41D2C9}">
      <dsp:nvSpPr>
        <dsp:cNvPr id="0" name=""/>
        <dsp:cNvSpPr/>
      </dsp:nvSpPr>
      <dsp:spPr>
        <a:xfrm rot="10800000">
          <a:off x="1925101" y="3212066"/>
          <a:ext cx="6821853" cy="827260"/>
        </a:xfrm>
        <a:prstGeom prst="homePlate">
          <a:avLst/>
        </a:prstGeom>
        <a:no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4799" tIns="57150" rIns="106680" bIns="57150" numCol="1" spcCol="1270" anchor="ctr" anchorCtr="0">
          <a:noAutofit/>
        </a:bodyPr>
        <a:lstStyle/>
        <a:p>
          <a:pPr marL="0" lvl="0" indent="0" algn="ctr" defTabSz="666750">
            <a:lnSpc>
              <a:spcPct val="100000"/>
            </a:lnSpc>
            <a:spcBef>
              <a:spcPct val="0"/>
            </a:spcBef>
            <a:spcAft>
              <a:spcPct val="35000"/>
            </a:spcAft>
            <a:buNone/>
          </a:pPr>
          <a:r>
            <a:rPr lang="en-US" sz="1500" b="1" kern="1200" dirty="0">
              <a:solidFill>
                <a:schemeClr val="accent1">
                  <a:lumMod val="75000"/>
                </a:schemeClr>
              </a:solidFill>
              <a:latin typeface="Arial" panose="020B0604020202020204" pitchFamily="34" charset="0"/>
              <a:cs typeface="Arial" panose="020B0604020202020204" pitchFamily="34" charset="0"/>
            </a:rPr>
            <a:t>Explore clinical outcomes </a:t>
          </a:r>
          <a:r>
            <a:rPr lang="en-US" sz="1500" kern="1200" dirty="0">
              <a:solidFill>
                <a:schemeClr val="tx1"/>
              </a:solidFill>
              <a:latin typeface="Arial" panose="020B0604020202020204" pitchFamily="34" charset="0"/>
              <a:cs typeface="Arial" panose="020B0604020202020204" pitchFamily="34" charset="0"/>
            </a:rPr>
            <a:t>of average length of stay and 30-day all-cause readmissions as surrogates for the cost of care</a:t>
          </a:r>
        </a:p>
      </dsp:txBody>
      <dsp:txXfrm rot="10800000">
        <a:off x="2131916" y="3212066"/>
        <a:ext cx="6615038" cy="827260"/>
      </dsp:txXfrm>
    </dsp:sp>
    <dsp:sp modelId="{BBC53585-0E2D-4FDB-8957-990F73F08389}">
      <dsp:nvSpPr>
        <dsp:cNvPr id="0" name=""/>
        <dsp:cNvSpPr/>
      </dsp:nvSpPr>
      <dsp:spPr>
        <a:xfrm>
          <a:off x="1511471" y="3212066"/>
          <a:ext cx="827260" cy="827260"/>
        </a:xfrm>
        <a:prstGeom prst="ellipse">
          <a:avLst/>
        </a:prstGeom>
        <a:solidFill>
          <a:schemeClr val="accent1">
            <a:lumMod val="75000"/>
          </a:schemeClr>
        </a:solidFill>
        <a:ln w="25400"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380D3-4375-4B6D-B4FE-C5E4A0FE520E}">
      <dsp:nvSpPr>
        <dsp:cNvPr id="0" name=""/>
        <dsp:cNvSpPr/>
      </dsp:nvSpPr>
      <dsp:spPr>
        <a:xfrm>
          <a:off x="2658253" y="1031251"/>
          <a:ext cx="399937" cy="91440"/>
        </a:xfrm>
        <a:custGeom>
          <a:avLst/>
          <a:gdLst/>
          <a:ahLst/>
          <a:cxnLst/>
          <a:rect l="0" t="0" r="0" b="0"/>
          <a:pathLst>
            <a:path>
              <a:moveTo>
                <a:pt x="0" y="45720"/>
              </a:moveTo>
              <a:lnTo>
                <a:pt x="39993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rial" panose="020B0604020202020204" pitchFamily="34" charset="0"/>
            <a:cs typeface="Arial" panose="020B0604020202020204" pitchFamily="34" charset="0"/>
          </a:endParaRPr>
        </a:p>
      </dsp:txBody>
      <dsp:txXfrm>
        <a:off x="2847459" y="1074203"/>
        <a:ext cx="21526" cy="5535"/>
      </dsp:txXfrm>
    </dsp:sp>
    <dsp:sp modelId="{DEBB737B-23BB-4C7F-B2C2-74D867D0E07E}">
      <dsp:nvSpPr>
        <dsp:cNvPr id="0" name=""/>
        <dsp:cNvSpPr/>
      </dsp:nvSpPr>
      <dsp:spPr>
        <a:xfrm>
          <a:off x="255485" y="219521"/>
          <a:ext cx="2404567" cy="17148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00075">
            <a:lnSpc>
              <a:spcPct val="90000"/>
            </a:lnSpc>
            <a:spcBef>
              <a:spcPct val="0"/>
            </a:spcBef>
            <a:spcAft>
              <a:spcPts val="600"/>
            </a:spcAft>
            <a:buNone/>
          </a:pPr>
          <a:r>
            <a:rPr lang="en-US" sz="1350" b="1" kern="1200" dirty="0">
              <a:latin typeface="Arial" panose="020B0604020202020204" pitchFamily="34" charset="0"/>
              <a:cs typeface="Arial" panose="020B0604020202020204" pitchFamily="34" charset="0"/>
            </a:rPr>
            <a:t>1. Malnutrition Screening</a:t>
          </a:r>
        </a:p>
        <a:p>
          <a:pPr marL="0" lvl="0" indent="0" algn="l" defTabSz="600075">
            <a:lnSpc>
              <a:spcPct val="90000"/>
            </a:lnSpc>
            <a:spcBef>
              <a:spcPct val="0"/>
            </a:spcBef>
            <a:spcAft>
              <a:spcPts val="600"/>
            </a:spcAft>
            <a:buNone/>
          </a:pPr>
          <a:r>
            <a:rPr lang="en-US" sz="1350" kern="1200" dirty="0">
              <a:latin typeface="Arial" panose="020B0604020202020204" pitchFamily="34" charset="0"/>
              <a:cs typeface="Arial" panose="020B0604020202020204" pitchFamily="34" charset="0"/>
            </a:rPr>
            <a:t>Systematic process of identifying an individual who is malnourished or who is at risk for malnutrition to establish whether a patient is in need of a nutrition assessment</a:t>
          </a:r>
          <a:endParaRPr lang="en-US" sz="1350" b="1" kern="1200" dirty="0">
            <a:latin typeface="Arial" panose="020B0604020202020204" pitchFamily="34" charset="0"/>
            <a:cs typeface="Arial" panose="020B0604020202020204" pitchFamily="34" charset="0"/>
          </a:endParaRPr>
        </a:p>
      </dsp:txBody>
      <dsp:txXfrm>
        <a:off x="255485" y="219521"/>
        <a:ext cx="2404567" cy="1714899"/>
      </dsp:txXfrm>
    </dsp:sp>
    <dsp:sp modelId="{69D2F54C-5346-4B35-9946-09C62375EFBB}">
      <dsp:nvSpPr>
        <dsp:cNvPr id="0" name=""/>
        <dsp:cNvSpPr/>
      </dsp:nvSpPr>
      <dsp:spPr>
        <a:xfrm>
          <a:off x="5493359" y="1031251"/>
          <a:ext cx="399937" cy="91440"/>
        </a:xfrm>
        <a:custGeom>
          <a:avLst/>
          <a:gdLst/>
          <a:ahLst/>
          <a:cxnLst/>
          <a:rect l="0" t="0" r="0" b="0"/>
          <a:pathLst>
            <a:path>
              <a:moveTo>
                <a:pt x="0" y="45720"/>
              </a:moveTo>
              <a:lnTo>
                <a:pt x="39993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rial" panose="020B0604020202020204" pitchFamily="34" charset="0"/>
            <a:cs typeface="Arial" panose="020B0604020202020204" pitchFamily="34" charset="0"/>
          </a:endParaRPr>
        </a:p>
      </dsp:txBody>
      <dsp:txXfrm>
        <a:off x="5682564" y="1074203"/>
        <a:ext cx="21526" cy="5535"/>
      </dsp:txXfrm>
    </dsp:sp>
    <dsp:sp modelId="{3A3DB307-C773-43CD-90BE-137CEB315CDB}">
      <dsp:nvSpPr>
        <dsp:cNvPr id="0" name=""/>
        <dsp:cNvSpPr/>
      </dsp:nvSpPr>
      <dsp:spPr>
        <a:xfrm>
          <a:off x="3090591" y="219521"/>
          <a:ext cx="2404567" cy="17148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00075">
            <a:lnSpc>
              <a:spcPct val="90000"/>
            </a:lnSpc>
            <a:spcBef>
              <a:spcPct val="0"/>
            </a:spcBef>
            <a:spcAft>
              <a:spcPts val="600"/>
            </a:spcAft>
            <a:buNone/>
          </a:pPr>
          <a:r>
            <a:rPr lang="en-US" sz="1350" b="1" kern="1200" dirty="0">
              <a:latin typeface="Arial" panose="020B0604020202020204" pitchFamily="34" charset="0"/>
              <a:cs typeface="Arial" panose="020B0604020202020204" pitchFamily="34" charset="0"/>
            </a:rPr>
            <a:t>2. Nutrition Assessment</a:t>
          </a:r>
        </a:p>
        <a:p>
          <a:pPr marL="0" lvl="0" indent="0" algn="l" defTabSz="600075">
            <a:lnSpc>
              <a:spcPct val="90000"/>
            </a:lnSpc>
            <a:spcBef>
              <a:spcPct val="0"/>
            </a:spcBef>
            <a:spcAft>
              <a:spcPts val="600"/>
            </a:spcAft>
            <a:buNone/>
          </a:pPr>
          <a:r>
            <a:rPr lang="en-US" sz="1350" kern="1200" dirty="0">
              <a:latin typeface="Arial" panose="020B0604020202020204" pitchFamily="34" charset="0"/>
              <a:cs typeface="Arial" panose="020B0604020202020204" pitchFamily="34" charset="0"/>
            </a:rPr>
            <a:t>Systematic approach to collect and interpret relevant data from patients and family caregivers to determine a malnutrition diagnosis and severity of malnutrition</a:t>
          </a:r>
          <a:endParaRPr lang="en-US" sz="1350" b="1" kern="1200" dirty="0">
            <a:latin typeface="Arial" panose="020B0604020202020204" pitchFamily="34" charset="0"/>
            <a:cs typeface="Arial" panose="020B0604020202020204" pitchFamily="34" charset="0"/>
          </a:endParaRPr>
        </a:p>
      </dsp:txBody>
      <dsp:txXfrm>
        <a:off x="3090591" y="219521"/>
        <a:ext cx="2404567" cy="1714899"/>
      </dsp:txXfrm>
    </dsp:sp>
    <dsp:sp modelId="{86BC97BC-807B-4417-986F-E5FED836FC81}">
      <dsp:nvSpPr>
        <dsp:cNvPr id="0" name=""/>
        <dsp:cNvSpPr/>
      </dsp:nvSpPr>
      <dsp:spPr>
        <a:xfrm>
          <a:off x="1457769" y="1932620"/>
          <a:ext cx="5670211" cy="224192"/>
        </a:xfrm>
        <a:custGeom>
          <a:avLst/>
          <a:gdLst/>
          <a:ahLst/>
          <a:cxnLst/>
          <a:rect l="0" t="0" r="0" b="0"/>
          <a:pathLst>
            <a:path>
              <a:moveTo>
                <a:pt x="5670211" y="0"/>
              </a:moveTo>
              <a:lnTo>
                <a:pt x="5670211" y="129196"/>
              </a:lnTo>
              <a:lnTo>
                <a:pt x="0" y="129196"/>
              </a:lnTo>
              <a:lnTo>
                <a:pt x="0" y="224192"/>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rial" panose="020B0604020202020204" pitchFamily="34" charset="0"/>
            <a:cs typeface="Arial" panose="020B0604020202020204" pitchFamily="34" charset="0"/>
          </a:endParaRPr>
        </a:p>
      </dsp:txBody>
      <dsp:txXfrm>
        <a:off x="4150976" y="2041949"/>
        <a:ext cx="283796" cy="5535"/>
      </dsp:txXfrm>
    </dsp:sp>
    <dsp:sp modelId="{4D64B593-6979-4F04-9B6D-5A6AC1246EC4}">
      <dsp:nvSpPr>
        <dsp:cNvPr id="0" name=""/>
        <dsp:cNvSpPr/>
      </dsp:nvSpPr>
      <dsp:spPr>
        <a:xfrm>
          <a:off x="5925696" y="219521"/>
          <a:ext cx="2404567" cy="17148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00075">
            <a:lnSpc>
              <a:spcPct val="90000"/>
            </a:lnSpc>
            <a:spcBef>
              <a:spcPct val="0"/>
            </a:spcBef>
            <a:spcAft>
              <a:spcPts val="600"/>
            </a:spcAft>
            <a:buNone/>
          </a:pPr>
          <a:r>
            <a:rPr lang="en-US" sz="1350" b="1" kern="1200" dirty="0">
              <a:latin typeface="Arial" panose="020B0604020202020204" pitchFamily="34" charset="0"/>
              <a:cs typeface="Arial" panose="020B0604020202020204" pitchFamily="34" charset="0"/>
            </a:rPr>
            <a:t>3. Malnutrition Diagnosis</a:t>
          </a:r>
        </a:p>
        <a:p>
          <a:pPr marL="0" lvl="0" indent="0" algn="l" defTabSz="600075">
            <a:lnSpc>
              <a:spcPct val="90000"/>
            </a:lnSpc>
            <a:spcBef>
              <a:spcPct val="0"/>
            </a:spcBef>
            <a:spcAft>
              <a:spcPts val="600"/>
            </a:spcAft>
            <a:buNone/>
          </a:pPr>
          <a:r>
            <a:rPr lang="en-US" sz="1350" kern="1200" baseline="0" dirty="0">
              <a:latin typeface="Arial" panose="020B0604020202020204" pitchFamily="34" charset="0"/>
              <a:cs typeface="Arial" panose="020B0604020202020204" pitchFamily="34" charset="0"/>
            </a:rPr>
            <a:t>Identification and labeling of a patient’s nutrition problem that requires independent treatment that may be secondary to the patient’s index hospital admission </a:t>
          </a:r>
          <a:endParaRPr lang="en-US" sz="1350" b="1" kern="1200" dirty="0">
            <a:latin typeface="Arial" panose="020B0604020202020204" pitchFamily="34" charset="0"/>
            <a:cs typeface="Arial" panose="020B0604020202020204" pitchFamily="34" charset="0"/>
          </a:endParaRPr>
        </a:p>
      </dsp:txBody>
      <dsp:txXfrm>
        <a:off x="5925696" y="219521"/>
        <a:ext cx="2404567" cy="1714899"/>
      </dsp:txXfrm>
    </dsp:sp>
    <dsp:sp modelId="{703ECA2C-EB42-4273-8846-17FB60A3EADD}">
      <dsp:nvSpPr>
        <dsp:cNvPr id="0" name=""/>
        <dsp:cNvSpPr/>
      </dsp:nvSpPr>
      <dsp:spPr>
        <a:xfrm>
          <a:off x="2658253" y="3012723"/>
          <a:ext cx="399937" cy="91440"/>
        </a:xfrm>
        <a:custGeom>
          <a:avLst/>
          <a:gdLst/>
          <a:ahLst/>
          <a:cxnLst/>
          <a:rect l="0" t="0" r="0" b="0"/>
          <a:pathLst>
            <a:path>
              <a:moveTo>
                <a:pt x="0" y="45720"/>
              </a:moveTo>
              <a:lnTo>
                <a:pt x="39993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rial" panose="020B0604020202020204" pitchFamily="34" charset="0"/>
            <a:cs typeface="Arial" panose="020B0604020202020204" pitchFamily="34" charset="0"/>
          </a:endParaRPr>
        </a:p>
      </dsp:txBody>
      <dsp:txXfrm>
        <a:off x="2847459" y="3055675"/>
        <a:ext cx="21526" cy="5535"/>
      </dsp:txXfrm>
    </dsp:sp>
    <dsp:sp modelId="{08A9DE3D-D58C-430B-B3DC-63AD2B54F089}">
      <dsp:nvSpPr>
        <dsp:cNvPr id="0" name=""/>
        <dsp:cNvSpPr/>
      </dsp:nvSpPr>
      <dsp:spPr>
        <a:xfrm>
          <a:off x="255485" y="2189213"/>
          <a:ext cx="2404567" cy="17384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00075">
            <a:lnSpc>
              <a:spcPct val="90000"/>
            </a:lnSpc>
            <a:spcBef>
              <a:spcPct val="0"/>
            </a:spcBef>
            <a:spcAft>
              <a:spcPts val="600"/>
            </a:spcAft>
            <a:buNone/>
          </a:pPr>
          <a:r>
            <a:rPr lang="en-US" sz="1350" b="1" kern="1200" dirty="0">
              <a:latin typeface="Arial" panose="020B0604020202020204" pitchFamily="34" charset="0"/>
              <a:cs typeface="Arial" panose="020B0604020202020204" pitchFamily="34" charset="0"/>
            </a:rPr>
            <a:t>4. Malnutrition Care Plan</a:t>
          </a:r>
        </a:p>
        <a:p>
          <a:pPr marL="0" lvl="0" indent="0" algn="l" defTabSz="600075">
            <a:lnSpc>
              <a:spcPct val="90000"/>
            </a:lnSpc>
            <a:spcBef>
              <a:spcPct val="0"/>
            </a:spcBef>
            <a:spcAft>
              <a:spcPts val="600"/>
            </a:spcAft>
            <a:buNone/>
          </a:pPr>
          <a:r>
            <a:rPr lang="en-US" sz="1350" kern="1200" dirty="0">
              <a:latin typeface="Arial" panose="020B0604020202020204" pitchFamily="34" charset="0"/>
              <a:cs typeface="Arial" panose="020B0604020202020204" pitchFamily="34" charset="0"/>
            </a:rPr>
            <a:t>Development of a document outlining comprehensive planned actions with intention of impacting nutrition-related factors affecting patient health status</a:t>
          </a:r>
          <a:endParaRPr lang="en-US" sz="1350" b="1" kern="1200" dirty="0">
            <a:latin typeface="Arial" panose="020B0604020202020204" pitchFamily="34" charset="0"/>
            <a:cs typeface="Arial" panose="020B0604020202020204" pitchFamily="34" charset="0"/>
          </a:endParaRPr>
        </a:p>
      </dsp:txBody>
      <dsp:txXfrm>
        <a:off x="255485" y="2189213"/>
        <a:ext cx="2404567" cy="1738459"/>
      </dsp:txXfrm>
    </dsp:sp>
    <dsp:sp modelId="{210D4E80-7B17-4A27-BF00-5699861F021C}">
      <dsp:nvSpPr>
        <dsp:cNvPr id="0" name=""/>
        <dsp:cNvSpPr/>
      </dsp:nvSpPr>
      <dsp:spPr>
        <a:xfrm>
          <a:off x="5493359" y="3012723"/>
          <a:ext cx="399937" cy="91440"/>
        </a:xfrm>
        <a:custGeom>
          <a:avLst/>
          <a:gdLst/>
          <a:ahLst/>
          <a:cxnLst/>
          <a:rect l="0" t="0" r="0" b="0"/>
          <a:pathLst>
            <a:path>
              <a:moveTo>
                <a:pt x="0" y="45720"/>
              </a:moveTo>
              <a:lnTo>
                <a:pt x="399937"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Arial" panose="020B0604020202020204" pitchFamily="34" charset="0"/>
            <a:cs typeface="Arial" panose="020B0604020202020204" pitchFamily="34" charset="0"/>
          </a:endParaRPr>
        </a:p>
      </dsp:txBody>
      <dsp:txXfrm>
        <a:off x="5682564" y="3055675"/>
        <a:ext cx="21526" cy="5535"/>
      </dsp:txXfrm>
    </dsp:sp>
    <dsp:sp modelId="{36FDAC6B-3538-4A4B-A8D6-168E91D9D399}">
      <dsp:nvSpPr>
        <dsp:cNvPr id="0" name=""/>
        <dsp:cNvSpPr/>
      </dsp:nvSpPr>
      <dsp:spPr>
        <a:xfrm>
          <a:off x="3090591" y="2189213"/>
          <a:ext cx="2404567" cy="17384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marL="0" lvl="0" indent="0" algn="l" defTabSz="600075">
            <a:lnSpc>
              <a:spcPct val="90000"/>
            </a:lnSpc>
            <a:spcBef>
              <a:spcPct val="0"/>
            </a:spcBef>
            <a:spcAft>
              <a:spcPts val="600"/>
            </a:spcAft>
            <a:buNone/>
          </a:pPr>
          <a:r>
            <a:rPr lang="en-US" sz="1350" b="1" kern="1200" dirty="0">
              <a:latin typeface="Arial" panose="020B0604020202020204" pitchFamily="34" charset="0"/>
              <a:cs typeface="Arial" panose="020B0604020202020204" pitchFamily="34" charset="0"/>
            </a:rPr>
            <a:t>5. Intervention Implementation</a:t>
          </a:r>
        </a:p>
        <a:p>
          <a:pPr marL="0" lvl="0" indent="0" algn="l" defTabSz="600075">
            <a:lnSpc>
              <a:spcPct val="90000"/>
            </a:lnSpc>
            <a:spcBef>
              <a:spcPct val="0"/>
            </a:spcBef>
            <a:spcAft>
              <a:spcPts val="600"/>
            </a:spcAft>
            <a:buNone/>
          </a:pPr>
          <a:r>
            <a:rPr lang="en-US" sz="1350" kern="1200" dirty="0">
              <a:latin typeface="Arial" panose="020B0604020202020204" pitchFamily="34" charset="0"/>
              <a:cs typeface="Arial" panose="020B0604020202020204" pitchFamily="34" charset="0"/>
            </a:rPr>
            <a:t>Implementation of specific actions outlined in the malnutrition care plan</a:t>
          </a:r>
          <a:endParaRPr lang="en-US" sz="1350" b="1" kern="1200" dirty="0">
            <a:latin typeface="Arial" panose="020B0604020202020204" pitchFamily="34" charset="0"/>
            <a:cs typeface="Arial" panose="020B0604020202020204" pitchFamily="34" charset="0"/>
          </a:endParaRPr>
        </a:p>
      </dsp:txBody>
      <dsp:txXfrm>
        <a:off x="3090591" y="2189213"/>
        <a:ext cx="2404567" cy="1738459"/>
      </dsp:txXfrm>
    </dsp:sp>
    <dsp:sp modelId="{79581976-C627-4EEE-9078-8467C4AFFC7A}">
      <dsp:nvSpPr>
        <dsp:cNvPr id="0" name=""/>
        <dsp:cNvSpPr/>
      </dsp:nvSpPr>
      <dsp:spPr>
        <a:xfrm>
          <a:off x="5925696" y="2189213"/>
          <a:ext cx="2404567" cy="173845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l" defTabSz="600075">
            <a:lnSpc>
              <a:spcPct val="90000"/>
            </a:lnSpc>
            <a:spcBef>
              <a:spcPct val="0"/>
            </a:spcBef>
            <a:spcAft>
              <a:spcPts val="600"/>
            </a:spcAft>
            <a:buNone/>
          </a:pPr>
          <a:r>
            <a:rPr lang="en-US" sz="1350" b="1" kern="1200" dirty="0">
              <a:latin typeface="Arial" panose="020B0604020202020204" pitchFamily="34" charset="0"/>
              <a:cs typeface="Arial" panose="020B0604020202020204" pitchFamily="34" charset="0"/>
            </a:rPr>
            <a:t>6. Malnutrition Monitoring and Evaluation</a:t>
          </a:r>
        </a:p>
        <a:p>
          <a:pPr marL="0" lvl="0" indent="0" algn="l" defTabSz="600075">
            <a:lnSpc>
              <a:spcPct val="90000"/>
            </a:lnSpc>
            <a:spcBef>
              <a:spcPct val="0"/>
            </a:spcBef>
            <a:spcAft>
              <a:spcPts val="600"/>
            </a:spcAft>
            <a:buNone/>
          </a:pPr>
          <a:r>
            <a:rPr lang="en-US" sz="1350" kern="1200" dirty="0">
              <a:latin typeface="Arial" panose="020B0604020202020204" pitchFamily="34" charset="0"/>
              <a:cs typeface="Arial" panose="020B0604020202020204" pitchFamily="34" charset="0"/>
            </a:rPr>
            <a:t>Identifies amount of progress made since patient malnutrition diagnosis and assesses whether nutrition outcomes/goals are being met</a:t>
          </a:r>
          <a:endParaRPr lang="en-US" sz="1350" b="1" kern="1200" dirty="0">
            <a:latin typeface="Arial" panose="020B0604020202020204" pitchFamily="34" charset="0"/>
            <a:cs typeface="Arial" panose="020B0604020202020204" pitchFamily="34" charset="0"/>
          </a:endParaRPr>
        </a:p>
      </dsp:txBody>
      <dsp:txXfrm>
        <a:off x="5925696" y="2189213"/>
        <a:ext cx="2404567" cy="17384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D77A0D-4A42-4DA5-8679-2BBC9EA1334B}">
      <dsp:nvSpPr>
        <dsp:cNvPr id="0" name=""/>
        <dsp:cNvSpPr/>
      </dsp:nvSpPr>
      <dsp:spPr>
        <a:xfrm rot="5400000">
          <a:off x="1559031" y="980869"/>
          <a:ext cx="815959" cy="92894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E91A1D-93D5-4544-83D5-FF2A8435B8B5}">
      <dsp:nvSpPr>
        <dsp:cNvPr id="0" name=""/>
        <dsp:cNvSpPr/>
      </dsp:nvSpPr>
      <dsp:spPr>
        <a:xfrm>
          <a:off x="1199070" y="15981"/>
          <a:ext cx="1661157" cy="1082233"/>
        </a:xfrm>
        <a:prstGeom prst="roundRect">
          <a:avLst>
            <a:gd name="adj" fmla="val 1667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Care </a:t>
          </a:r>
          <a:r>
            <a:rPr lang="en-US" sz="1600" kern="1200">
              <a:latin typeface="Arial" panose="020B0604020202020204" pitchFamily="34" charset="0"/>
              <a:cs typeface="Arial" panose="020B0604020202020204" pitchFamily="34" charset="0"/>
            </a:rPr>
            <a:t>Team Members to Implement Intervention</a:t>
          </a:r>
          <a:endParaRPr lang="en-US" sz="1600" kern="1200" dirty="0"/>
        </a:p>
      </dsp:txBody>
      <dsp:txXfrm>
        <a:off x="1251910" y="68821"/>
        <a:ext cx="1555477" cy="976553"/>
      </dsp:txXfrm>
    </dsp:sp>
    <dsp:sp modelId="{47480A71-098A-41FD-A84F-C4A226B94516}">
      <dsp:nvSpPr>
        <dsp:cNvPr id="0" name=""/>
        <dsp:cNvSpPr/>
      </dsp:nvSpPr>
      <dsp:spPr>
        <a:xfrm>
          <a:off x="2716447" y="168060"/>
          <a:ext cx="999022" cy="777104"/>
        </a:xfrm>
        <a:prstGeom prst="rect">
          <a:avLst/>
        </a:prstGeom>
        <a:noFill/>
        <a:ln>
          <a:noFill/>
        </a:ln>
        <a:effectLst/>
      </dsp:spPr>
      <dsp:style>
        <a:lnRef idx="0">
          <a:scrgbClr r="0" g="0" b="0"/>
        </a:lnRef>
        <a:fillRef idx="0">
          <a:scrgbClr r="0" g="0" b="0"/>
        </a:fillRef>
        <a:effectRef idx="0">
          <a:scrgbClr r="0" g="0" b="0"/>
        </a:effectRef>
        <a:fontRef idx="minor"/>
      </dsp:style>
    </dsp:sp>
    <dsp:sp modelId="{6EC35659-360A-4489-8166-E0E6AA6AA518}">
      <dsp:nvSpPr>
        <dsp:cNvPr id="0" name=""/>
        <dsp:cNvSpPr/>
      </dsp:nvSpPr>
      <dsp:spPr>
        <a:xfrm rot="5400000">
          <a:off x="2766903" y="2121300"/>
          <a:ext cx="815959" cy="928941"/>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C3D118-2DAE-49D7-AE47-CAC707D16122}">
      <dsp:nvSpPr>
        <dsp:cNvPr id="0" name=""/>
        <dsp:cNvSpPr/>
      </dsp:nvSpPr>
      <dsp:spPr>
        <a:xfrm>
          <a:off x="2406942" y="1156412"/>
          <a:ext cx="1661157" cy="1082233"/>
        </a:xfrm>
        <a:prstGeom prst="roundRect">
          <a:avLst>
            <a:gd name="adj" fmla="val 1667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rPr>
            <a:t>Provide Feedback on Toolkit</a:t>
          </a:r>
          <a:endParaRPr lang="en-US" sz="1600" kern="1200" dirty="0">
            <a:latin typeface="Arial" panose="020B0604020202020204" pitchFamily="34" charset="0"/>
            <a:cs typeface="Arial" panose="020B0604020202020204" pitchFamily="34" charset="0"/>
          </a:endParaRPr>
        </a:p>
      </dsp:txBody>
      <dsp:txXfrm>
        <a:off x="2459782" y="1209252"/>
        <a:ext cx="1555477" cy="976553"/>
      </dsp:txXfrm>
    </dsp:sp>
    <dsp:sp modelId="{D3E8CCED-67DB-4120-B430-4C4AD2952829}">
      <dsp:nvSpPr>
        <dsp:cNvPr id="0" name=""/>
        <dsp:cNvSpPr/>
      </dsp:nvSpPr>
      <dsp:spPr>
        <a:xfrm>
          <a:off x="3924319" y="1308491"/>
          <a:ext cx="999022" cy="777104"/>
        </a:xfrm>
        <a:prstGeom prst="rect">
          <a:avLst/>
        </a:prstGeom>
        <a:noFill/>
        <a:ln>
          <a:noFill/>
        </a:ln>
        <a:effectLst/>
      </dsp:spPr>
      <dsp:style>
        <a:lnRef idx="0">
          <a:scrgbClr r="0" g="0" b="0"/>
        </a:lnRef>
        <a:fillRef idx="0">
          <a:scrgbClr r="0" g="0" b="0"/>
        </a:fillRef>
        <a:effectRef idx="0">
          <a:scrgbClr r="0" g="0" b="0"/>
        </a:effectRef>
        <a:fontRef idx="minor"/>
      </dsp:style>
    </dsp:sp>
    <dsp:sp modelId="{40B2A88B-FC01-4D85-87E4-6C0D3ED10D9C}">
      <dsp:nvSpPr>
        <dsp:cNvPr id="0" name=""/>
        <dsp:cNvSpPr/>
      </dsp:nvSpPr>
      <dsp:spPr>
        <a:xfrm>
          <a:off x="3614814" y="2296843"/>
          <a:ext cx="1774616" cy="1159054"/>
        </a:xfrm>
        <a:prstGeom prst="roundRect">
          <a:avLst>
            <a:gd name="adj" fmla="val 1667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rPr>
            <a:t>Data Collection on Key Measures or Indicators</a:t>
          </a:r>
        </a:p>
      </dsp:txBody>
      <dsp:txXfrm>
        <a:off x="3671405" y="2353434"/>
        <a:ext cx="1661434" cy="10458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863B75-EB25-46A8-BD37-025902A5E5EE}">
      <dsp:nvSpPr>
        <dsp:cNvPr id="0" name=""/>
        <dsp:cNvSpPr/>
      </dsp:nvSpPr>
      <dsp:spPr>
        <a:xfrm>
          <a:off x="0" y="625569"/>
          <a:ext cx="2163738" cy="1298243"/>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Attend</a:t>
          </a:r>
          <a:r>
            <a:rPr lang="en-US" sz="1600" kern="1200" baseline="0" dirty="0">
              <a:latin typeface="Arial" panose="020B0604020202020204" pitchFamily="34" charset="0"/>
              <a:cs typeface="Arial" panose="020B0604020202020204" pitchFamily="34" charset="0"/>
            </a:rPr>
            <a:t> regular meetings with Project Care Team to review intervention progress</a:t>
          </a:r>
          <a:endParaRPr lang="en-US" sz="1600" kern="1200" dirty="0">
            <a:latin typeface="Arial" panose="020B0604020202020204" pitchFamily="34" charset="0"/>
            <a:cs typeface="Arial" panose="020B0604020202020204" pitchFamily="34" charset="0"/>
          </a:endParaRPr>
        </a:p>
      </dsp:txBody>
      <dsp:txXfrm>
        <a:off x="0" y="625569"/>
        <a:ext cx="2163738" cy="1298243"/>
      </dsp:txXfrm>
    </dsp:sp>
    <dsp:sp modelId="{D708DB6E-29C9-4896-B030-BE2066B1CE8D}">
      <dsp:nvSpPr>
        <dsp:cNvPr id="0" name=""/>
        <dsp:cNvSpPr/>
      </dsp:nvSpPr>
      <dsp:spPr>
        <a:xfrm>
          <a:off x="2380112" y="625569"/>
          <a:ext cx="2163738" cy="1298243"/>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Ensure participation of all relevant staff providing nutrition</a:t>
          </a:r>
          <a:r>
            <a:rPr lang="en-US" sz="1600" kern="1200" baseline="0" dirty="0">
              <a:latin typeface="Arial" panose="020B0604020202020204" pitchFamily="34" charset="0"/>
              <a:cs typeface="Arial" panose="020B0604020202020204" pitchFamily="34" charset="0"/>
            </a:rPr>
            <a:t> care</a:t>
          </a:r>
          <a:endParaRPr lang="en-US" sz="1600" kern="1200" dirty="0">
            <a:latin typeface="Arial" panose="020B0604020202020204" pitchFamily="34" charset="0"/>
            <a:cs typeface="Arial" panose="020B0604020202020204" pitchFamily="34" charset="0"/>
          </a:endParaRPr>
        </a:p>
      </dsp:txBody>
      <dsp:txXfrm>
        <a:off x="2380112" y="625569"/>
        <a:ext cx="2163738" cy="1298243"/>
      </dsp:txXfrm>
    </dsp:sp>
    <dsp:sp modelId="{3095086D-4357-4E1E-AC03-2D5C6F7208F7}">
      <dsp:nvSpPr>
        <dsp:cNvPr id="0" name=""/>
        <dsp:cNvSpPr/>
      </dsp:nvSpPr>
      <dsp:spPr>
        <a:xfrm>
          <a:off x="4760225" y="625569"/>
          <a:ext cx="2163738" cy="1298243"/>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Support continued on-site training and education</a:t>
          </a:r>
          <a:r>
            <a:rPr lang="en-US" sz="1600" kern="1200" baseline="0" dirty="0">
              <a:latin typeface="Arial" panose="020B0604020202020204" pitchFamily="34" charset="0"/>
              <a:cs typeface="Arial" panose="020B0604020202020204" pitchFamily="34" charset="0"/>
            </a:rPr>
            <a:t> of different Care Team members </a:t>
          </a:r>
          <a:endParaRPr lang="en-US" sz="1600" kern="1200" dirty="0">
            <a:latin typeface="Arial" panose="020B0604020202020204" pitchFamily="34" charset="0"/>
            <a:cs typeface="Arial" panose="020B0604020202020204" pitchFamily="34" charset="0"/>
          </a:endParaRPr>
        </a:p>
      </dsp:txBody>
      <dsp:txXfrm>
        <a:off x="4760225" y="625569"/>
        <a:ext cx="2163738" cy="1298243"/>
      </dsp:txXfrm>
    </dsp:sp>
    <dsp:sp modelId="{4DF0968E-82A1-424A-9B64-320A108AEEB9}">
      <dsp:nvSpPr>
        <dsp:cNvPr id="0" name=""/>
        <dsp:cNvSpPr/>
      </dsp:nvSpPr>
      <dsp:spPr>
        <a:xfrm>
          <a:off x="0" y="2140186"/>
          <a:ext cx="2163738" cy="1298243"/>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Facilitate data collection and analysis </a:t>
          </a:r>
        </a:p>
      </dsp:txBody>
      <dsp:txXfrm>
        <a:off x="0" y="2140186"/>
        <a:ext cx="2163738" cy="1298243"/>
      </dsp:txXfrm>
    </dsp:sp>
    <dsp:sp modelId="{DA87D048-F8D0-4D2D-A0EE-0E86B022C852}">
      <dsp:nvSpPr>
        <dsp:cNvPr id="0" name=""/>
        <dsp:cNvSpPr/>
      </dsp:nvSpPr>
      <dsp:spPr>
        <a:xfrm>
          <a:off x="2380112" y="2140186"/>
          <a:ext cx="2163738" cy="1298243"/>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Provide feedback on facilitators and barriers to clinical improvement</a:t>
          </a:r>
        </a:p>
      </dsp:txBody>
      <dsp:txXfrm>
        <a:off x="2380112" y="2140186"/>
        <a:ext cx="2163738" cy="1298243"/>
      </dsp:txXfrm>
    </dsp:sp>
    <dsp:sp modelId="{0E827526-A33B-4FE3-A341-8FB26BFED347}">
      <dsp:nvSpPr>
        <dsp:cNvPr id="0" name=""/>
        <dsp:cNvSpPr/>
      </dsp:nvSpPr>
      <dsp:spPr>
        <a:xfrm>
          <a:off x="4760225" y="2140186"/>
          <a:ext cx="2163738" cy="1298243"/>
        </a:xfrm>
        <a:prstGeom prst="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panose="020B0604020202020204" pitchFamily="34" charset="0"/>
              <a:cs typeface="Arial" panose="020B0604020202020204" pitchFamily="34" charset="0"/>
            </a:rPr>
            <a:t>Support </a:t>
          </a:r>
          <a:r>
            <a:rPr lang="en-US" sz="1600" kern="1200" dirty="0" err="1">
              <a:latin typeface="Arial" panose="020B0604020202020204" pitchFamily="34" charset="0"/>
              <a:cs typeface="Arial" panose="020B0604020202020204" pitchFamily="34" charset="0"/>
            </a:rPr>
            <a:t>MQii</a:t>
          </a:r>
          <a:r>
            <a:rPr lang="en-US" sz="1600" kern="1200" dirty="0">
              <a:latin typeface="Arial" panose="020B0604020202020204" pitchFamily="34" charset="0"/>
              <a:cs typeface="Arial" panose="020B0604020202020204" pitchFamily="34" charset="0"/>
            </a:rPr>
            <a:t> awareness throughout your facility and beyond</a:t>
          </a:r>
        </a:p>
      </dsp:txBody>
      <dsp:txXfrm>
        <a:off x="4760225" y="2140186"/>
        <a:ext cx="2163738" cy="129824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4AC513-D3C1-4BB5-A67A-A8A020AEA59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F91C2FC-2249-4D91-8560-DAEEA54947C2}"/>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5239FE9-5BDB-4798-AF88-537CD9CDF2D4}" type="datetime1">
              <a:rPr lang="en-US"/>
              <a:pPr>
                <a:defRPr/>
              </a:pPr>
              <a:t>3/18/2021</a:t>
            </a:fld>
            <a:endParaRPr lang="en-US"/>
          </a:p>
        </p:txBody>
      </p:sp>
      <p:sp>
        <p:nvSpPr>
          <p:cNvPr id="4" name="Footer Placeholder 3">
            <a:extLst>
              <a:ext uri="{FF2B5EF4-FFF2-40B4-BE49-F238E27FC236}">
                <a16:creationId xmlns:a16="http://schemas.microsoft.com/office/drawing/2014/main" id="{1090377C-59BF-4AA2-9E87-928465091E33}"/>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8F75C70A-4E6A-4E7D-BD36-E52B3DBDD7B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19F018A-1471-4BDE-83FC-983E0387C6CA}"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5F6819-2B45-4C9D-B787-1B5FE352B71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1F87F8B-649E-4614-8F83-8ED5B296F9B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98A415D-D505-42AB-93F2-DDA5AD7A496A}" type="datetime1">
              <a:rPr lang="en-US"/>
              <a:pPr>
                <a:defRPr/>
              </a:pPr>
              <a:t>3/18/2021</a:t>
            </a:fld>
            <a:endParaRPr lang="en-US"/>
          </a:p>
        </p:txBody>
      </p:sp>
      <p:sp>
        <p:nvSpPr>
          <p:cNvPr id="4" name="Slide Image Placeholder 3">
            <a:extLst>
              <a:ext uri="{FF2B5EF4-FFF2-40B4-BE49-F238E27FC236}">
                <a16:creationId xmlns:a16="http://schemas.microsoft.com/office/drawing/2014/main" id="{0141D2D7-981D-4A3D-96E7-E07BFA310C8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2FE3F3B1-E350-4B4B-9978-5BA61F8277C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675EA15-AC60-40F4-8522-4BA3A7A3DD6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1767B3FD-B60A-4232-B859-BFE452D0DF8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EBB4C16-11D6-44E8-B77E-EE984DE1A7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E8688F54-D618-44AE-B376-7E360B6302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A078E3F4-7EB8-478A-94F3-8E38BF73A0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80BF4188-E6B1-4514-8041-1EAD097584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C266C5F0-97B2-4A0E-BB55-8E24994A7B67}"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368ACC71-E16F-45BE-BC07-31CD6248AE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C9087D0-5692-46DC-B424-5C44812996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F466EBAE-ED99-4C09-B973-D261A24C46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1DD7D5CE-E18E-4FB8-86B0-3653559C632F}" type="slidenum">
              <a:rPr lang="en-US" altLang="en-US"/>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897531DF-8A36-47FA-A900-1C61C3FBFB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A48EECBD-6B45-41C4-9379-137CF3A56A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EECB1801-DFF2-4447-BD73-C9175B8222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6BC1BA2-E6D3-4988-88A8-D1B4D02121E0}" type="slidenum">
              <a:rPr lang="en-US" altLang="en-US"/>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3E1DF03-9536-4A7C-818D-4606F44FD3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B62AE96-9B01-4DF5-8E55-01A0B4B285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77387773-9A0D-4D2B-A833-6FA2714C22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54920D41-AB6C-4EF2-A9D0-1F9787DA72B7}" type="slidenum">
              <a:rPr lang="en-US" altLang="en-US"/>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46BF35E0-927A-44DC-B85B-0D5C115755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A9753E33-1126-4AA3-901D-622388C970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03C9C925-CF24-41A5-B704-302E94A2E5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1DBB56A-F17D-43A5-9728-D6B32E7EDC1C}" type="slidenum">
              <a:rPr lang="en-US" altLang="en-US"/>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FC6C4AE5-E615-4413-AB9E-8A8332DDEB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B62390B0-B9DB-4415-93B5-E86658AC00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C3750CCE-F24D-4D6F-B50D-FF42D6A11A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D260E58E-F382-492C-9799-37CD8700780A}" type="slidenum">
              <a:rPr lang="en-US" altLang="en-US"/>
              <a:pPr/>
              <a:t>10</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5C0DCAA0-91CA-49D8-9E44-56E50FE063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7039443-BA27-46A5-8882-5D2D304337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DC506A2F-F966-481F-A886-1E506D28ED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9D3661DF-0182-4D75-9AFB-C53921D2B5C1}" type="slidenum">
              <a:rPr lang="en-US" altLang="en-US"/>
              <a:pPr/>
              <a:t>26</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6707879-57F8-4FA4-8107-83AC8301E1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B2C2587C-A29C-4F9D-8D7F-0E94E28A8F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6459E330-1383-4EB2-BB42-49D4E25F7CF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DAFF783D-1F0C-491F-A190-47C5A4F83CC5}" type="slidenum">
              <a:rPr lang="en-US" altLang="en-US"/>
              <a:pPr/>
              <a:t>27</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F1750FE7-1329-4A86-81B2-59801C774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CC7855EC-6455-4BFE-9E3C-C19BBA551B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a:extLst>
              <a:ext uri="{FF2B5EF4-FFF2-40B4-BE49-F238E27FC236}">
                <a16:creationId xmlns:a16="http://schemas.microsoft.com/office/drawing/2014/main" id="{157A1763-C90A-42C3-8314-1D1EB0572A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88411F3-D64D-41F1-8DF7-9506EAE54C2F}" type="slidenum">
              <a:rPr lang="en-US" altLang="en-US"/>
              <a:pPr/>
              <a:t>29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0EBA91-477B-4AFD-BA87-08F4E1E10A41}"/>
              </a:ext>
            </a:extLst>
          </p:cNvPr>
          <p:cNvSpPr/>
          <p:nvPr userDrawn="1"/>
        </p:nvSpPr>
        <p:spPr>
          <a:xfrm>
            <a:off x="0" y="2801938"/>
            <a:ext cx="9144000" cy="1095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7">
            <a:extLst>
              <a:ext uri="{FF2B5EF4-FFF2-40B4-BE49-F238E27FC236}">
                <a16:creationId xmlns:a16="http://schemas.microsoft.com/office/drawing/2014/main" id="{ED5E33B8-3C80-479B-86CE-A03BA7F20B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92813"/>
            <a:ext cx="914400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MQii_PowerPoint_template.png">
            <a:extLst>
              <a:ext uri="{FF2B5EF4-FFF2-40B4-BE49-F238E27FC236}">
                <a16:creationId xmlns:a16="http://schemas.microsoft.com/office/drawing/2014/main" id="{DA7C3888-EAFF-4271-A4F9-5D6284313DA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noGrp="1"/>
          </p:cNvSpPr>
          <p:nvPr>
            <p:ph type="ctrTitle"/>
          </p:nvPr>
        </p:nvSpPr>
        <p:spPr>
          <a:xfrm>
            <a:off x="754380" y="3770981"/>
            <a:ext cx="7772400" cy="1240518"/>
          </a:xfrm>
          <a:prstGeom prst="rect">
            <a:avLst/>
          </a:prstGeom>
        </p:spPr>
        <p:txBody>
          <a:bodyPr/>
          <a:lstStyle>
            <a:lvl1pPr>
              <a:defRPr b="0" i="0" u="none">
                <a:solidFill>
                  <a:srgbClr val="6C6E71"/>
                </a:solidFill>
                <a:latin typeface="Open Sans"/>
              </a:defRPr>
            </a:lvl1pPr>
          </a:lstStyle>
          <a:p>
            <a:r>
              <a:rPr lang="en-US" dirty="0"/>
              <a:t>Click to edit Master title style</a:t>
            </a:r>
          </a:p>
        </p:txBody>
      </p:sp>
      <p:sp>
        <p:nvSpPr>
          <p:cNvPr id="7" name="Slide Number Placeholder 5">
            <a:extLst>
              <a:ext uri="{FF2B5EF4-FFF2-40B4-BE49-F238E27FC236}">
                <a16:creationId xmlns:a16="http://schemas.microsoft.com/office/drawing/2014/main" id="{C3548C81-C341-49F7-859B-C357EA66874D}"/>
              </a:ext>
            </a:extLst>
          </p:cNvPr>
          <p:cNvSpPr>
            <a:spLocks noGrp="1"/>
          </p:cNvSpPr>
          <p:nvPr>
            <p:ph type="sldNum" sz="quarter" idx="10"/>
          </p:nvPr>
        </p:nvSpPr>
        <p:spPr>
          <a:xfrm>
            <a:off x="7762875" y="6356350"/>
            <a:ext cx="923925" cy="365125"/>
          </a:xfrm>
        </p:spPr>
        <p:txBody>
          <a:bodyPr/>
          <a:lstStyle>
            <a:lvl1pPr>
              <a:defRPr smtClean="0">
                <a:solidFill>
                  <a:srgbClr val="7F7F7F"/>
                </a:solidFill>
              </a:defRPr>
            </a:lvl1pPr>
          </a:lstStyle>
          <a:p>
            <a:pPr>
              <a:defRPr/>
            </a:pPr>
            <a:fld id="{74C9E424-21C0-4FC0-BE87-D6A4E078DD6E}" type="slidenum">
              <a:rPr lang="en-US" altLang="en-US"/>
              <a:pPr>
                <a:defRPr/>
              </a:pPr>
              <a:t>‹#›</a:t>
            </a:fld>
            <a:endParaRPr lang="en-US" altLang="en-US"/>
          </a:p>
        </p:txBody>
      </p:sp>
    </p:spTree>
    <p:extLst>
      <p:ext uri="{BB962C8B-B14F-4D97-AF65-F5344CB8AC3E}">
        <p14:creationId xmlns:p14="http://schemas.microsoft.com/office/powerpoint/2010/main" val="4245140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
        <p:nvSpPr>
          <p:cNvPr id="5" name="Title 1"/>
          <p:cNvSpPr>
            <a:spLocks noGrp="1"/>
          </p:cNvSpPr>
          <p:nvPr>
            <p:ph type="title"/>
          </p:nvPr>
        </p:nvSpPr>
        <p:spPr>
          <a:xfrm>
            <a:off x="457199" y="400901"/>
            <a:ext cx="8138245" cy="443940"/>
          </a:xfrm>
          <a:prstGeom prst="rect">
            <a:avLst/>
          </a:prstGeom>
        </p:spPr>
        <p:txBody>
          <a:bodyPr lIns="82039" tIns="41020" rIns="82039" bIns="41020" anchor="b"/>
          <a:lstStyle>
            <a:lvl1pPr algn="l">
              <a:defRPr sz="2400" spc="99">
                <a:latin typeface="Arial" pitchFamily="34" charset="0"/>
                <a:cs typeface="Arial" pitchFamily="34" charset="0"/>
              </a:defRPr>
            </a:lvl1pPr>
          </a:lstStyle>
          <a:p>
            <a:r>
              <a:rPr lang="en-US"/>
              <a:t>Click to edit Master title style</a:t>
            </a:r>
            <a:endParaRPr lang="en-US" dirty="0"/>
          </a:p>
        </p:txBody>
      </p:sp>
      <p:sp>
        <p:nvSpPr>
          <p:cNvPr id="7" name="Text Placeholder 7"/>
          <p:cNvSpPr>
            <a:spLocks noGrp="1"/>
          </p:cNvSpPr>
          <p:nvPr>
            <p:ph type="body" sz="quarter" idx="13"/>
          </p:nvPr>
        </p:nvSpPr>
        <p:spPr>
          <a:xfrm>
            <a:off x="454603" y="971355"/>
            <a:ext cx="8149126" cy="378199"/>
          </a:xfrm>
          <a:prstGeom prst="rect">
            <a:avLst/>
          </a:prstGeom>
        </p:spPr>
        <p:txBody>
          <a:bodyPr lIns="82058" tIns="41029" rIns="82058" bIns="41029"/>
          <a:lstStyle>
            <a:lvl1pPr marL="0" indent="0">
              <a:buNone/>
              <a:defRPr sz="1800" cap="all" spc="45">
                <a:latin typeface="Arial" pitchFamily="34" charset="0"/>
                <a:cs typeface="Arial" pitchFamily="34" charset="0"/>
              </a:defRPr>
            </a:lvl1pPr>
          </a:lstStyle>
          <a:p>
            <a:pPr lvl="0"/>
            <a:r>
              <a:rPr lang="en-US"/>
              <a:t>Edit Master text styles</a:t>
            </a:r>
          </a:p>
        </p:txBody>
      </p:sp>
      <p:sp>
        <p:nvSpPr>
          <p:cNvPr id="9" name="Content Placeholder 8"/>
          <p:cNvSpPr>
            <a:spLocks noGrp="1"/>
          </p:cNvSpPr>
          <p:nvPr>
            <p:ph sz="quarter" idx="15"/>
          </p:nvPr>
        </p:nvSpPr>
        <p:spPr>
          <a:xfrm>
            <a:off x="487605" y="5927204"/>
            <a:ext cx="6372877" cy="698501"/>
          </a:xfrm>
          <a:prstGeom prst="rect">
            <a:avLst/>
          </a:prstGeom>
        </p:spPr>
        <p:txBody>
          <a:bodyPr/>
          <a:lstStyle>
            <a:lvl1pPr marL="137160" marR="0" indent="-137160" algn="l" defTabSz="913545" rtl="0" eaLnBrk="1" fontAlgn="auto" latinLnBrk="0" hangingPunct="1">
              <a:lnSpc>
                <a:spcPct val="100000"/>
              </a:lnSpc>
              <a:spcBef>
                <a:spcPts val="0"/>
              </a:spcBef>
              <a:spcAft>
                <a:spcPts val="0"/>
              </a:spcAft>
              <a:buClr>
                <a:schemeClr val="tx1"/>
              </a:buClr>
              <a:buSzPct val="100000"/>
              <a:buFont typeface="Wingdings" charset="2"/>
              <a:buAutoNum type="arabicPlain"/>
              <a:tabLst/>
              <a:defRPr lang="en-US" sz="900" kern="0" baseline="0" dirty="0" smtClean="0">
                <a:solidFill>
                  <a:schemeClr val="tx1"/>
                </a:solidFill>
                <a:latin typeface="Arial" pitchFamily="34" charset="0"/>
                <a:ea typeface="+mn-ea"/>
                <a:cs typeface="Arial" pitchFamily="34" charset="0"/>
              </a:defRPr>
            </a:lvl1pPr>
            <a:lvl2pPr marL="690563" indent="-233363">
              <a:spcBef>
                <a:spcPts val="0"/>
              </a:spcBef>
              <a:spcAft>
                <a:spcPts val="1000"/>
              </a:spcAft>
              <a:buClr>
                <a:schemeClr val="accent2"/>
              </a:buClr>
              <a:buFont typeface="Courier New" pitchFamily="49" charset="0"/>
              <a:buChar char="o"/>
              <a:defRPr lang="en-US" sz="1800" kern="0" dirty="0" smtClean="0">
                <a:solidFill>
                  <a:schemeClr val="tx1"/>
                </a:solidFill>
                <a:latin typeface="Arial" pitchFamily="34" charset="0"/>
                <a:ea typeface="+mn-ea"/>
                <a:cs typeface="Arial" pitchFamily="34" charset="0"/>
              </a:defRPr>
            </a:lvl2pPr>
            <a:lvl3pPr marL="914400" indent="-223838">
              <a:spcBef>
                <a:spcPts val="0"/>
              </a:spcBef>
              <a:spcAft>
                <a:spcPts val="1000"/>
              </a:spcAft>
              <a:buClr>
                <a:schemeClr val="accent2"/>
              </a:buClr>
              <a:buFont typeface="Arial" pitchFamily="34" charset="0"/>
              <a:buChar char="−"/>
              <a:defRPr sz="1800"/>
            </a:lvl3pPr>
            <a:lvl4pPr marL="1147763" indent="-233363">
              <a:spcBef>
                <a:spcPts val="0"/>
              </a:spcBef>
              <a:spcAft>
                <a:spcPts val="1000"/>
              </a:spcAft>
              <a:buClr>
                <a:schemeClr val="accent2"/>
              </a:buClr>
              <a:buFont typeface="Arial" pitchFamily="34" charset="0"/>
              <a:buChar char="»"/>
              <a:defRPr sz="1800"/>
            </a:lvl4pPr>
            <a:lvl5pPr marL="1371600" indent="-223838">
              <a:spcBef>
                <a:spcPts val="0"/>
              </a:spcBef>
              <a:spcAft>
                <a:spcPts val="1000"/>
              </a:spcAft>
              <a:buClr>
                <a:schemeClr val="accent2"/>
              </a:buClr>
              <a:buFont typeface="Wingdings" pitchFamily="2" charset="2"/>
              <a:buChar char="§"/>
              <a:defRPr sz="1800"/>
            </a:lvl5pPr>
          </a:lstStyle>
          <a:p>
            <a:pPr lvl="0"/>
            <a:r>
              <a:rPr lang="en-US"/>
              <a:t>Edit Master text styles</a:t>
            </a:r>
          </a:p>
          <a:p>
            <a:pPr lvl="1"/>
            <a:r>
              <a:rPr lang="en-US"/>
              <a:t>Second level</a:t>
            </a:r>
          </a:p>
          <a:p>
            <a:pPr lvl="2"/>
            <a:r>
              <a:rPr lang="en-US"/>
              <a:t>Third level</a:t>
            </a:r>
          </a:p>
        </p:txBody>
      </p:sp>
      <p:sp>
        <p:nvSpPr>
          <p:cNvPr id="11" name="Content Placeholder 8"/>
          <p:cNvSpPr>
            <a:spLocks noGrp="1"/>
          </p:cNvSpPr>
          <p:nvPr>
            <p:ph sz="quarter" idx="14"/>
          </p:nvPr>
        </p:nvSpPr>
        <p:spPr>
          <a:xfrm>
            <a:off x="460376" y="1466187"/>
            <a:ext cx="8157748" cy="4351348"/>
          </a:xfrm>
          <a:prstGeom prst="rect">
            <a:avLst/>
          </a:prstGeom>
        </p:spPr>
        <p:txBody>
          <a:bodyPr lIns="82058" tIns="41029" rIns="82058" bIns="41029"/>
          <a:lstStyle>
            <a:lvl1pPr marL="342699" indent="-342699" algn="l" defTabSz="819815" rtl="0" eaLnBrk="1" latinLnBrk="0" hangingPunct="1">
              <a:lnSpc>
                <a:spcPct val="100000"/>
              </a:lnSpc>
              <a:spcBef>
                <a:spcPts val="0"/>
              </a:spcBef>
              <a:spcAft>
                <a:spcPts val="900"/>
              </a:spcAft>
              <a:buClr>
                <a:schemeClr val="accent2"/>
              </a:buClr>
              <a:buSzPct val="100000"/>
              <a:buFont typeface="Arial" pitchFamily="34" charset="0"/>
              <a:buChar char="●"/>
              <a:defRPr lang="en-US" sz="1800" kern="0" dirty="0" smtClean="0">
                <a:solidFill>
                  <a:schemeClr val="tx1"/>
                </a:solidFill>
                <a:latin typeface="Arial" pitchFamily="34" charset="0"/>
                <a:ea typeface="+mn-ea"/>
                <a:cs typeface="Arial" pitchFamily="34" charset="0"/>
              </a:defRPr>
            </a:lvl1pPr>
            <a:lvl2pPr marL="619711" indent="-209420">
              <a:lnSpc>
                <a:spcPct val="100000"/>
              </a:lnSpc>
              <a:spcBef>
                <a:spcPts val="0"/>
              </a:spcBef>
              <a:spcAft>
                <a:spcPts val="900"/>
              </a:spcAft>
              <a:buClr>
                <a:schemeClr val="accent2"/>
              </a:buClr>
              <a:buFont typeface="Courier New" pitchFamily="49" charset="0"/>
              <a:buChar char="o"/>
              <a:defRPr lang="en-US" sz="1800" kern="0" dirty="0" smtClean="0">
                <a:solidFill>
                  <a:schemeClr val="tx1"/>
                </a:solidFill>
                <a:latin typeface="Arial" pitchFamily="34" charset="0"/>
                <a:ea typeface="+mn-ea"/>
                <a:cs typeface="Arial" pitchFamily="34" charset="0"/>
              </a:defRPr>
            </a:lvl2pPr>
            <a:lvl3pPr marL="820583" indent="-200872">
              <a:lnSpc>
                <a:spcPct val="100000"/>
              </a:lnSpc>
              <a:spcBef>
                <a:spcPts val="0"/>
              </a:spcBef>
              <a:spcAft>
                <a:spcPts val="900"/>
              </a:spcAft>
              <a:buClr>
                <a:schemeClr val="accent2"/>
              </a:buClr>
              <a:buFont typeface="Arial" pitchFamily="34" charset="0"/>
              <a:buChar char="−"/>
              <a:defRPr sz="1800">
                <a:latin typeface="Arial" panose="020B0604020202020204" pitchFamily="34" charset="0"/>
              </a:defRPr>
            </a:lvl3pPr>
            <a:lvl4pPr marL="1030003" indent="-209420">
              <a:lnSpc>
                <a:spcPct val="100000"/>
              </a:lnSpc>
              <a:spcBef>
                <a:spcPts val="0"/>
              </a:spcBef>
              <a:spcAft>
                <a:spcPts val="900"/>
              </a:spcAft>
              <a:buClr>
                <a:schemeClr val="accent2"/>
              </a:buClr>
              <a:buFont typeface="Arial" pitchFamily="34" charset="0"/>
              <a:buChar char="»"/>
              <a:defRPr sz="1800">
                <a:latin typeface="Arial" panose="020B0604020202020204" pitchFamily="34" charset="0"/>
              </a:defRPr>
            </a:lvl4pPr>
            <a:lvl5pPr marL="1230874" indent="-200872">
              <a:lnSpc>
                <a:spcPct val="100000"/>
              </a:lnSpc>
              <a:spcBef>
                <a:spcPts val="0"/>
              </a:spcBef>
              <a:spcAft>
                <a:spcPts val="900"/>
              </a:spcAft>
              <a:buClr>
                <a:schemeClr val="accent2"/>
              </a:buClr>
              <a:buFont typeface="Wingdings" pitchFamily="2" charset="2"/>
              <a:buChar char="§"/>
              <a:defRPr sz="1800">
                <a:latin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EF71BFB-A31C-4305-BA50-A16AC767AF56}"/>
              </a:ext>
            </a:extLst>
          </p:cNvPr>
          <p:cNvSpPr>
            <a:spLocks noGrp="1"/>
          </p:cNvSpPr>
          <p:nvPr>
            <p:ph type="sldNum" sz="quarter" idx="16"/>
          </p:nvPr>
        </p:nvSpPr>
        <p:spPr>
          <a:xfrm>
            <a:off x="7762875" y="6356350"/>
            <a:ext cx="923925" cy="365125"/>
          </a:xfrm>
        </p:spPr>
        <p:txBody>
          <a:bodyPr/>
          <a:lstStyle>
            <a:lvl1pPr>
              <a:defRPr smtClean="0">
                <a:solidFill>
                  <a:srgbClr val="7F7F7F"/>
                </a:solidFill>
              </a:defRPr>
            </a:lvl1pPr>
          </a:lstStyle>
          <a:p>
            <a:pPr>
              <a:defRPr/>
            </a:pPr>
            <a:fld id="{D86E1EEB-31BF-46CF-838E-36E9D7713F19}" type="slidenum">
              <a:rPr lang="en-US" altLang="en-US"/>
              <a:pPr>
                <a:defRPr/>
              </a:pPr>
              <a:t>‹#›</a:t>
            </a:fld>
            <a:endParaRPr lang="en-US" altLang="en-US"/>
          </a:p>
        </p:txBody>
      </p:sp>
    </p:spTree>
    <p:extLst>
      <p:ext uri="{BB962C8B-B14F-4D97-AF65-F5344CB8AC3E}">
        <p14:creationId xmlns:p14="http://schemas.microsoft.com/office/powerpoint/2010/main" val="3180788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ingle Column with Source">
    <p:spTree>
      <p:nvGrpSpPr>
        <p:cNvPr id="1" name=""/>
        <p:cNvGrpSpPr/>
        <p:nvPr/>
      </p:nvGrpSpPr>
      <p:grpSpPr>
        <a:xfrm>
          <a:off x="0" y="0"/>
          <a:ext cx="0" cy="0"/>
          <a:chOff x="0" y="0"/>
          <a:chExt cx="0" cy="0"/>
        </a:xfrm>
      </p:grpSpPr>
      <p:sp>
        <p:nvSpPr>
          <p:cNvPr id="2" name="Title 1"/>
          <p:cNvSpPr>
            <a:spLocks noGrp="1"/>
          </p:cNvSpPr>
          <p:nvPr>
            <p:ph type="title"/>
          </p:nvPr>
        </p:nvSpPr>
        <p:spPr>
          <a:xfrm>
            <a:off x="457199" y="400901"/>
            <a:ext cx="8138245" cy="443940"/>
          </a:xfrm>
          <a:prstGeom prst="rect">
            <a:avLst/>
          </a:prstGeom>
        </p:spPr>
        <p:txBody>
          <a:bodyPr lIns="82039" tIns="41020" rIns="82039" bIns="41020" anchor="b"/>
          <a:lstStyle>
            <a:lvl1pPr algn="l">
              <a:defRPr sz="2400" spc="99">
                <a:latin typeface="Arial" pitchFamily="34" charset="0"/>
                <a:cs typeface="Arial" pitchFamily="34" charset="0"/>
              </a:defRPr>
            </a:lvl1pPr>
          </a:lstStyle>
          <a:p>
            <a:r>
              <a:rPr lang="en-US"/>
              <a:t>Click to edit Master title style</a:t>
            </a:r>
            <a:endParaRPr lang="en-US" dirty="0"/>
          </a:p>
        </p:txBody>
      </p:sp>
      <p:sp>
        <p:nvSpPr>
          <p:cNvPr id="8" name="Text Placeholder 7"/>
          <p:cNvSpPr>
            <a:spLocks noGrp="1"/>
          </p:cNvSpPr>
          <p:nvPr>
            <p:ph type="body" sz="quarter" idx="13"/>
          </p:nvPr>
        </p:nvSpPr>
        <p:spPr>
          <a:xfrm>
            <a:off x="454603" y="971355"/>
            <a:ext cx="8149126" cy="378199"/>
          </a:xfrm>
          <a:prstGeom prst="rect">
            <a:avLst/>
          </a:prstGeom>
        </p:spPr>
        <p:txBody>
          <a:bodyPr lIns="82058" tIns="41029" rIns="82058" bIns="41029"/>
          <a:lstStyle>
            <a:lvl1pPr marL="0" indent="0">
              <a:buNone/>
              <a:defRPr sz="1800" cap="all" spc="45">
                <a:latin typeface="Arial" pitchFamily="34" charset="0"/>
                <a:cs typeface="Arial" pitchFamily="34" charset="0"/>
              </a:defRPr>
            </a:lvl1pPr>
          </a:lstStyle>
          <a:p>
            <a:pPr lvl="0"/>
            <a:r>
              <a:rPr lang="en-US"/>
              <a:t>Edit Master text styles</a:t>
            </a:r>
          </a:p>
        </p:txBody>
      </p:sp>
      <p:sp>
        <p:nvSpPr>
          <p:cNvPr id="7" name="Content Placeholder 8"/>
          <p:cNvSpPr>
            <a:spLocks noGrp="1"/>
          </p:cNvSpPr>
          <p:nvPr>
            <p:ph sz="quarter" idx="15"/>
          </p:nvPr>
        </p:nvSpPr>
        <p:spPr>
          <a:xfrm>
            <a:off x="487605" y="5927204"/>
            <a:ext cx="6372877" cy="698501"/>
          </a:xfrm>
          <a:prstGeom prst="rect">
            <a:avLst/>
          </a:prstGeom>
        </p:spPr>
        <p:txBody>
          <a:bodyPr/>
          <a:lstStyle>
            <a:lvl1pPr marL="137160" marR="0" indent="-137160" algn="l" defTabSz="913545" rtl="0" eaLnBrk="1" fontAlgn="auto" latinLnBrk="0" hangingPunct="1">
              <a:lnSpc>
                <a:spcPct val="100000"/>
              </a:lnSpc>
              <a:spcBef>
                <a:spcPts val="0"/>
              </a:spcBef>
              <a:spcAft>
                <a:spcPts val="0"/>
              </a:spcAft>
              <a:buClr>
                <a:schemeClr val="tx1"/>
              </a:buClr>
              <a:buSzPct val="100000"/>
              <a:buFont typeface="Wingdings" charset="2"/>
              <a:buAutoNum type="arabicPlain"/>
              <a:tabLst/>
              <a:defRPr lang="en-US" sz="900" kern="0" baseline="0" dirty="0" smtClean="0">
                <a:solidFill>
                  <a:schemeClr val="tx1"/>
                </a:solidFill>
                <a:latin typeface="Arial" pitchFamily="34" charset="0"/>
                <a:ea typeface="+mn-ea"/>
                <a:cs typeface="Arial" pitchFamily="34" charset="0"/>
              </a:defRPr>
            </a:lvl1pPr>
            <a:lvl2pPr marL="690563" indent="-233363">
              <a:spcBef>
                <a:spcPts val="0"/>
              </a:spcBef>
              <a:spcAft>
                <a:spcPts val="1000"/>
              </a:spcAft>
              <a:buClr>
                <a:schemeClr val="accent2"/>
              </a:buClr>
              <a:buFont typeface="Courier New" pitchFamily="49" charset="0"/>
              <a:buChar char="o"/>
              <a:defRPr lang="en-US" sz="1800" kern="0" dirty="0" smtClean="0">
                <a:solidFill>
                  <a:schemeClr val="tx1"/>
                </a:solidFill>
                <a:latin typeface="Arial" pitchFamily="34" charset="0"/>
                <a:ea typeface="+mn-ea"/>
                <a:cs typeface="Arial" pitchFamily="34" charset="0"/>
              </a:defRPr>
            </a:lvl2pPr>
            <a:lvl3pPr marL="914400" indent="-223838">
              <a:spcBef>
                <a:spcPts val="0"/>
              </a:spcBef>
              <a:spcAft>
                <a:spcPts val="1000"/>
              </a:spcAft>
              <a:buClr>
                <a:schemeClr val="accent2"/>
              </a:buClr>
              <a:buFont typeface="Arial" pitchFamily="34" charset="0"/>
              <a:buChar char="−"/>
              <a:defRPr sz="1800"/>
            </a:lvl3pPr>
            <a:lvl4pPr marL="1147763" indent="-233363">
              <a:spcBef>
                <a:spcPts val="0"/>
              </a:spcBef>
              <a:spcAft>
                <a:spcPts val="1000"/>
              </a:spcAft>
              <a:buClr>
                <a:schemeClr val="accent2"/>
              </a:buClr>
              <a:buFont typeface="Arial" pitchFamily="34" charset="0"/>
              <a:buChar char="»"/>
              <a:defRPr sz="1800"/>
            </a:lvl4pPr>
            <a:lvl5pPr marL="1371600" indent="-223838">
              <a:spcBef>
                <a:spcPts val="0"/>
              </a:spcBef>
              <a:spcAft>
                <a:spcPts val="1000"/>
              </a:spcAft>
              <a:buClr>
                <a:schemeClr val="accent2"/>
              </a:buClr>
              <a:buFont typeface="Wingdings" pitchFamily="2" charset="2"/>
              <a:buChar char="§"/>
              <a:defRPr sz="1800"/>
            </a:lvl5pPr>
          </a:lstStyle>
          <a:p>
            <a:pPr lvl="0"/>
            <a:r>
              <a:rPr lang="en-US"/>
              <a:t>Edit Master text styles</a:t>
            </a:r>
          </a:p>
          <a:p>
            <a:pPr lvl="1"/>
            <a:r>
              <a:rPr lang="en-US"/>
              <a:t>Second level</a:t>
            </a:r>
          </a:p>
          <a:p>
            <a:pPr lvl="2"/>
            <a:r>
              <a:rPr lang="en-US"/>
              <a:t>Third level</a:t>
            </a:r>
          </a:p>
        </p:txBody>
      </p:sp>
      <p:sp>
        <p:nvSpPr>
          <p:cNvPr id="12" name="Content Placeholder 8"/>
          <p:cNvSpPr>
            <a:spLocks noGrp="1"/>
          </p:cNvSpPr>
          <p:nvPr>
            <p:ph sz="quarter" idx="14"/>
          </p:nvPr>
        </p:nvSpPr>
        <p:spPr>
          <a:xfrm>
            <a:off x="460376" y="1466187"/>
            <a:ext cx="8157748" cy="4351348"/>
          </a:xfrm>
          <a:prstGeom prst="rect">
            <a:avLst/>
          </a:prstGeom>
        </p:spPr>
        <p:txBody>
          <a:bodyPr lIns="82058" tIns="41029" rIns="82058" bIns="41029"/>
          <a:lstStyle>
            <a:lvl1pPr marL="342699" indent="-342699" algn="l" defTabSz="819815" rtl="0" eaLnBrk="1" latinLnBrk="0" hangingPunct="1">
              <a:lnSpc>
                <a:spcPct val="100000"/>
              </a:lnSpc>
              <a:spcBef>
                <a:spcPts val="0"/>
              </a:spcBef>
              <a:spcAft>
                <a:spcPts val="900"/>
              </a:spcAft>
              <a:buClr>
                <a:schemeClr val="accent2"/>
              </a:buClr>
              <a:buSzPct val="100000"/>
              <a:buFont typeface="Arial" pitchFamily="34" charset="0"/>
              <a:buChar char="●"/>
              <a:defRPr lang="en-US" sz="1800" kern="0" dirty="0" smtClean="0">
                <a:solidFill>
                  <a:schemeClr val="tx1"/>
                </a:solidFill>
                <a:latin typeface="Arial" pitchFamily="34" charset="0"/>
                <a:ea typeface="+mn-ea"/>
                <a:cs typeface="Arial" pitchFamily="34" charset="0"/>
              </a:defRPr>
            </a:lvl1pPr>
            <a:lvl2pPr marL="619711" indent="-209420">
              <a:lnSpc>
                <a:spcPct val="100000"/>
              </a:lnSpc>
              <a:spcBef>
                <a:spcPts val="0"/>
              </a:spcBef>
              <a:spcAft>
                <a:spcPts val="900"/>
              </a:spcAft>
              <a:buClr>
                <a:schemeClr val="accent2"/>
              </a:buClr>
              <a:buFont typeface="Courier New" pitchFamily="49" charset="0"/>
              <a:buChar char="o"/>
              <a:defRPr lang="en-US" sz="1800" kern="0" dirty="0" smtClean="0">
                <a:solidFill>
                  <a:schemeClr val="tx1"/>
                </a:solidFill>
                <a:latin typeface="Arial" pitchFamily="34" charset="0"/>
                <a:ea typeface="+mn-ea"/>
                <a:cs typeface="Arial" pitchFamily="34" charset="0"/>
              </a:defRPr>
            </a:lvl2pPr>
            <a:lvl3pPr marL="820583" indent="-200872">
              <a:lnSpc>
                <a:spcPct val="100000"/>
              </a:lnSpc>
              <a:spcBef>
                <a:spcPts val="0"/>
              </a:spcBef>
              <a:spcAft>
                <a:spcPts val="900"/>
              </a:spcAft>
              <a:buClr>
                <a:schemeClr val="accent2"/>
              </a:buClr>
              <a:buFont typeface="Arial" pitchFamily="34" charset="0"/>
              <a:buChar char="−"/>
              <a:defRPr sz="1800">
                <a:latin typeface="Arial" panose="020B0604020202020204" pitchFamily="34" charset="0"/>
              </a:defRPr>
            </a:lvl3pPr>
            <a:lvl4pPr marL="1030003" indent="-209420">
              <a:lnSpc>
                <a:spcPct val="100000"/>
              </a:lnSpc>
              <a:spcBef>
                <a:spcPts val="0"/>
              </a:spcBef>
              <a:spcAft>
                <a:spcPts val="900"/>
              </a:spcAft>
              <a:buClr>
                <a:schemeClr val="accent2"/>
              </a:buClr>
              <a:buFont typeface="Arial" pitchFamily="34" charset="0"/>
              <a:buChar char="»"/>
              <a:defRPr sz="1800">
                <a:latin typeface="Arial" panose="020B0604020202020204" pitchFamily="34" charset="0"/>
              </a:defRPr>
            </a:lvl4pPr>
            <a:lvl5pPr marL="1230874" indent="-200872">
              <a:lnSpc>
                <a:spcPct val="100000"/>
              </a:lnSpc>
              <a:spcBef>
                <a:spcPts val="0"/>
              </a:spcBef>
              <a:spcAft>
                <a:spcPts val="900"/>
              </a:spcAft>
              <a:buClr>
                <a:schemeClr val="accent2"/>
              </a:buClr>
              <a:buFont typeface="Wingdings" pitchFamily="2" charset="2"/>
              <a:buChar char="§"/>
              <a:defRPr sz="1800">
                <a:latin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979D7141-9BC4-4B22-BA91-96276FDED6B1}"/>
              </a:ext>
            </a:extLst>
          </p:cNvPr>
          <p:cNvSpPr>
            <a:spLocks noGrp="1"/>
          </p:cNvSpPr>
          <p:nvPr>
            <p:ph type="sldNum" sz="quarter" idx="16"/>
          </p:nvPr>
        </p:nvSpPr>
        <p:spPr>
          <a:xfrm>
            <a:off x="7762875" y="6356350"/>
            <a:ext cx="923925" cy="365125"/>
          </a:xfrm>
        </p:spPr>
        <p:txBody>
          <a:bodyPr/>
          <a:lstStyle>
            <a:lvl1pPr>
              <a:defRPr smtClean="0">
                <a:solidFill>
                  <a:srgbClr val="7F7F7F"/>
                </a:solidFill>
              </a:defRPr>
            </a:lvl1pPr>
          </a:lstStyle>
          <a:p>
            <a:pPr>
              <a:defRPr/>
            </a:pPr>
            <a:fld id="{CEB6287D-7F3B-4EE7-ABD9-69B8F5324DBA}" type="slidenum">
              <a:rPr lang="en-US" altLang="en-US"/>
              <a:pPr>
                <a:defRPr/>
              </a:pPr>
              <a:t>‹#›</a:t>
            </a:fld>
            <a:endParaRPr lang="en-US" altLang="en-US"/>
          </a:p>
        </p:txBody>
      </p:sp>
    </p:spTree>
    <p:extLst>
      <p:ext uri="{BB962C8B-B14F-4D97-AF65-F5344CB8AC3E}">
        <p14:creationId xmlns:p14="http://schemas.microsoft.com/office/powerpoint/2010/main" val="923260023"/>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ubtitle 8">
            <a:extLst>
              <a:ext uri="{FF2B5EF4-FFF2-40B4-BE49-F238E27FC236}">
                <a16:creationId xmlns:a16="http://schemas.microsoft.com/office/drawing/2014/main" id="{04826B45-0EC6-4F09-B472-FC5E6FAF7A3B}"/>
              </a:ext>
            </a:extLst>
          </p:cNvPr>
          <p:cNvSpPr txBox="1">
            <a:spLocks/>
          </p:cNvSpPr>
          <p:nvPr userDrawn="1"/>
        </p:nvSpPr>
        <p:spPr>
          <a:xfrm>
            <a:off x="1371600" y="4672013"/>
            <a:ext cx="6400800" cy="1768475"/>
          </a:xfrm>
          <a:prstGeom prst="rect">
            <a:avLst/>
          </a:prstGeom>
        </p:spPr>
        <p:txBody>
          <a:bodyPr lIns="0" tIns="0" rIns="0" bIns="0">
            <a:normAutofit/>
          </a:bodyPr>
          <a:lstStyle>
            <a:lvl1pPr marL="0" indent="0" algn="ctr"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2400" b="1">
                <a:solidFill>
                  <a:schemeClr val="bg1"/>
                </a:solidFill>
              </a:rPr>
              <a:t>And This is Where the Subtitle Would Appear with More Info</a:t>
            </a:r>
            <a:endParaRPr lang="en-US" sz="2400" b="1" dirty="0">
              <a:solidFill>
                <a:schemeClr val="bg1"/>
              </a:solidFill>
            </a:endParaRPr>
          </a:p>
        </p:txBody>
      </p:sp>
      <p:sp>
        <p:nvSpPr>
          <p:cNvPr id="5" name="Rectangle 4">
            <a:extLst>
              <a:ext uri="{FF2B5EF4-FFF2-40B4-BE49-F238E27FC236}">
                <a16:creationId xmlns:a16="http://schemas.microsoft.com/office/drawing/2014/main" id="{264399A1-3012-4376-B351-836F8493AE1C}"/>
              </a:ext>
            </a:extLst>
          </p:cNvPr>
          <p:cNvSpPr/>
          <p:nvPr userDrawn="1"/>
        </p:nvSpPr>
        <p:spPr>
          <a:xfrm>
            <a:off x="0" y="2801938"/>
            <a:ext cx="9144000" cy="1095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Title 7">
            <a:extLst>
              <a:ext uri="{FF2B5EF4-FFF2-40B4-BE49-F238E27FC236}">
                <a16:creationId xmlns:a16="http://schemas.microsoft.com/office/drawing/2014/main" id="{F15A9922-B461-4DEE-A3ED-C2E42ED5EAC8}"/>
              </a:ext>
            </a:extLst>
          </p:cNvPr>
          <p:cNvSpPr txBox="1">
            <a:spLocks/>
          </p:cNvSpPr>
          <p:nvPr userDrawn="1"/>
        </p:nvSpPr>
        <p:spPr>
          <a:xfrm>
            <a:off x="685800" y="3048000"/>
            <a:ext cx="7772400" cy="1470025"/>
          </a:xfrm>
          <a:prstGeom prst="rect">
            <a:avLst/>
          </a:prstGeom>
        </p:spPr>
        <p:txBody>
          <a:bodyPr lIns="0" tIns="0" rIns="0" bIns="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a:solidFill>
                  <a:schemeClr val="bg1"/>
                </a:solidFill>
              </a:rPr>
              <a:t>This is an Example of the Main Title of a Presentation:</a:t>
            </a:r>
            <a:endParaRPr lang="en-US" dirty="0">
              <a:solidFill>
                <a:schemeClr val="bg1"/>
              </a:solidFill>
            </a:endParaRPr>
          </a:p>
        </p:txBody>
      </p:sp>
      <p:pic>
        <p:nvPicPr>
          <p:cNvPr id="1029" name="Picture 11">
            <a:extLst>
              <a:ext uri="{FF2B5EF4-FFF2-40B4-BE49-F238E27FC236}">
                <a16:creationId xmlns:a16="http://schemas.microsoft.com/office/drawing/2014/main" id="{195563FE-69A6-4CBE-9C31-F8A0C7E80B15}"/>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503238" y="6245225"/>
            <a:ext cx="9223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Slide Number Placeholder 2">
            <a:extLst>
              <a:ext uri="{FF2B5EF4-FFF2-40B4-BE49-F238E27FC236}">
                <a16:creationId xmlns:a16="http://schemas.microsoft.com/office/drawing/2014/main" id="{031AA4EB-8F92-4A2A-A0EE-7CDAA48CD92F}"/>
              </a:ext>
            </a:extLst>
          </p:cNvPr>
          <p:cNvSpPr>
            <a:spLocks noGrp="1"/>
          </p:cNvSpPr>
          <p:nvPr>
            <p:ph type="sldNum" sz="quarter" idx="4"/>
          </p:nvPr>
        </p:nvSpPr>
        <p:spPr>
          <a:xfrm>
            <a:off x="6294438" y="6303963"/>
            <a:ext cx="2346325" cy="4143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16C09148-0394-424B-9CAF-483318CA938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Lst>
  <p:hf sldNum="0"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malnutrition.com/getinvolved/hospitalnutritiontoolki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malnutrition.com/getinvolved/hospitalnutritiontoolki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malnutrition.com/getinvolved/hospitalnutritiontoolki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mqii.defeatmalnutrition.today/mqii-toolkit.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tatic.abbottnutrition.com/cms-prod/malnutrition.com/img/Alliance_Malnutrition_Screening_Tool_2014_v1.pdf" TargetMode="External"/><Relationship Id="rId13" Type="http://schemas.openxmlformats.org/officeDocument/2006/relationships/hyperlink" Target="http://www.andjrnl.org/article/S0002-8223(08)00519-1/pdf" TargetMode="External"/><Relationship Id="rId3" Type="http://schemas.openxmlformats.org/officeDocument/2006/relationships/hyperlink" Target="http://static.abbottnutrition.com/cms-prod/malnutrition.com/img/Alliance_Malnutrition_Fact-Sheet_2014_v1.pdf" TargetMode="External"/><Relationship Id="rId7" Type="http://schemas.openxmlformats.org/officeDocument/2006/relationships/hyperlink" Target="http://static.abbottnutrition.com/cms-prod/malnutrition.com/img/Patient%20Education%20Sheet%20With%20Logos%202014.pdf" TargetMode="External"/><Relationship Id="rId12" Type="http://schemas.openxmlformats.org/officeDocument/2006/relationships/hyperlink" Target="https://www.youtube.com/watch?v=iPNZKyXqN1U" TargetMode="External"/><Relationship Id="rId2" Type="http://schemas.openxmlformats.org/officeDocument/2006/relationships/notesSlide" Target="../notesSlides/notesSlide8.xml"/><Relationship Id="rId16" Type="http://schemas.openxmlformats.org/officeDocument/2006/relationships/hyperlink" Target="http://www.ihi.org/resources/pages/tools/flowchart.aspx" TargetMode="External"/><Relationship Id="rId1" Type="http://schemas.openxmlformats.org/officeDocument/2006/relationships/slideLayout" Target="../slideLayouts/slideLayout2.xml"/><Relationship Id="rId6" Type="http://schemas.openxmlformats.org/officeDocument/2006/relationships/hyperlink" Target="http://static.abbottnutrition.com/cms-prod/malnutrition.com/img/Alliance_Roles_Nurse_2014_v1.pdf" TargetMode="External"/><Relationship Id="rId11" Type="http://schemas.openxmlformats.org/officeDocument/2006/relationships/hyperlink" Target="http://asq.org/learn-about-quality/quality-tools.html" TargetMode="External"/><Relationship Id="rId5" Type="http://schemas.openxmlformats.org/officeDocument/2006/relationships/hyperlink" Target="http://static.abbottnutrition.com/cms-prod/malnutrition.com/img/Alliance_Roles_Hospitalist_2014_v1.pdf" TargetMode="External"/><Relationship Id="rId15" Type="http://schemas.openxmlformats.org/officeDocument/2006/relationships/hyperlink" Target="http://pen.sagepub.com/content/35/1/16.full.pdf+html" TargetMode="External"/><Relationship Id="rId10" Type="http://schemas.openxmlformats.org/officeDocument/2006/relationships/hyperlink" Target="https://ncpt.webauthor.com/encpt-tutorials" TargetMode="External"/><Relationship Id="rId4" Type="http://schemas.openxmlformats.org/officeDocument/2006/relationships/hyperlink" Target="http://static.abbottnutrition.com/cms-prod/malnutrition.com/img/Alliance_Roles_Dietitian_2104_v1.pdf" TargetMode="External"/><Relationship Id="rId9" Type="http://schemas.openxmlformats.org/officeDocument/2006/relationships/hyperlink" Target="http://static.abbottnutrition.com/cms-prod/malnutrition.com/img/Patient%20Discharge%20Sheet%20Without%20Logos.pdf" TargetMode="External"/><Relationship Id="rId14" Type="http://schemas.openxmlformats.org/officeDocument/2006/relationships/hyperlink" Target="http://www.andjrnl.org/article/S0002-8223(08)01203-0/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22C5F4B-0C10-46FD-8C02-E49806DF568B}"/>
              </a:ext>
            </a:extLst>
          </p:cNvPr>
          <p:cNvSpPr txBox="1">
            <a:spLocks/>
          </p:cNvSpPr>
          <p:nvPr/>
        </p:nvSpPr>
        <p:spPr>
          <a:xfrm>
            <a:off x="685800" y="3700463"/>
            <a:ext cx="7772400" cy="754062"/>
          </a:xfrm>
          <a:prstGeom prst="rect">
            <a:avLst/>
          </a:prstGeom>
        </p:spPr>
        <p:txBody>
          <a:bodyPr/>
          <a:lstStyle>
            <a:lvl1pPr algn="ctr" defTabSz="457200" rtl="0" eaLnBrk="1" latinLnBrk="0" hangingPunct="1">
              <a:spcBef>
                <a:spcPct val="0"/>
              </a:spcBef>
              <a:buNone/>
              <a:defRPr sz="4400" b="0" i="0" u="none" kern="1200">
                <a:solidFill>
                  <a:srgbClr val="6C6E71"/>
                </a:solidFill>
                <a:latin typeface="Open Sans"/>
                <a:ea typeface="+mj-ea"/>
                <a:cs typeface="+mj-cs"/>
              </a:defRPr>
            </a:lvl1pPr>
          </a:lstStyle>
          <a:p>
            <a:pPr fontAlgn="auto">
              <a:spcAft>
                <a:spcPts val="0"/>
              </a:spcAft>
              <a:defRPr/>
            </a:pPr>
            <a:r>
              <a:rPr lang="en-US" dirty="0" err="1">
                <a:solidFill>
                  <a:schemeClr val="accent1">
                    <a:lumMod val="75000"/>
                  </a:schemeClr>
                </a:solidFill>
                <a:cs typeface="Arial" panose="020B0604020202020204" pitchFamily="34" charset="0"/>
              </a:rPr>
              <a:t>MQii</a:t>
            </a:r>
            <a:r>
              <a:rPr lang="en-US" dirty="0">
                <a:solidFill>
                  <a:schemeClr val="accent1">
                    <a:lumMod val="75000"/>
                  </a:schemeClr>
                </a:solidFill>
                <a:cs typeface="Arial" panose="020B0604020202020204" pitchFamily="34" charset="0"/>
              </a:rPr>
              <a:t> Implementation Training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C9B65D1-7EC2-4805-B37C-0DABD81F3CF9}"/>
              </a:ext>
            </a:extLst>
          </p:cNvPr>
          <p:cNvSpPr txBox="1"/>
          <p:nvPr/>
        </p:nvSpPr>
        <p:spPr>
          <a:xfrm>
            <a:off x="923925" y="1139825"/>
            <a:ext cx="8239125" cy="708025"/>
          </a:xfrm>
          <a:prstGeom prst="rect">
            <a:avLst/>
          </a:prstGeom>
          <a:noFill/>
        </p:spPr>
        <p:txBody>
          <a:bodyPr>
            <a:spAutoFit/>
          </a:bodyPr>
          <a:lstStyle/>
          <a:p>
            <a:pPr eaLnBrk="1" fontAlgn="auto" hangingPunct="1">
              <a:spcBef>
                <a:spcPts val="600"/>
              </a:spcBef>
              <a:spcAft>
                <a:spcPts val="600"/>
              </a:spcAft>
              <a:defRPr/>
            </a:pPr>
            <a:r>
              <a:rPr lang="en-US" sz="2000" b="1" dirty="0">
                <a:solidFill>
                  <a:schemeClr val="accent1">
                    <a:lumMod val="75000"/>
                  </a:schemeClr>
                </a:solidFill>
                <a:latin typeface="Arial" panose="020B0604020202020204" pitchFamily="34" charset="0"/>
              </a:rPr>
              <a:t>Objective #4:</a:t>
            </a:r>
            <a:r>
              <a:rPr lang="en-US" sz="2000" b="1" dirty="0">
                <a:solidFill>
                  <a:schemeClr val="accent2"/>
                </a:solidFill>
                <a:latin typeface="Arial" panose="020B0604020202020204" pitchFamily="34" charset="0"/>
              </a:rPr>
              <a:t> </a:t>
            </a:r>
            <a:r>
              <a:rPr lang="en-US" sz="2000" b="1" dirty="0">
                <a:latin typeface="Arial" panose="020B0604020202020204" pitchFamily="34" charset="0"/>
                <a:cs typeface="Arial" panose="020B0604020202020204" pitchFamily="34" charset="0"/>
              </a:rPr>
              <a:t>Explore clinical outcomes of average length of stay and 30-day all-cause readmission rates</a:t>
            </a:r>
          </a:p>
        </p:txBody>
      </p:sp>
      <p:sp>
        <p:nvSpPr>
          <p:cNvPr id="21507" name="TextBox 10">
            <a:extLst>
              <a:ext uri="{FF2B5EF4-FFF2-40B4-BE49-F238E27FC236}">
                <a16:creationId xmlns:a16="http://schemas.microsoft.com/office/drawing/2014/main" id="{E00034BD-1D13-4D03-9F9F-560A3FA78F54}"/>
              </a:ext>
            </a:extLst>
          </p:cNvPr>
          <p:cNvSpPr txBox="1">
            <a:spLocks noChangeArrowheads="1"/>
          </p:cNvSpPr>
          <p:nvPr/>
        </p:nvSpPr>
        <p:spPr bwMode="auto">
          <a:xfrm>
            <a:off x="1844675" y="2441575"/>
            <a:ext cx="6505575"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396875" indent="-3429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spcAft>
                <a:spcPts val="1800"/>
              </a:spcAft>
              <a:buFont typeface="Calibri" panose="020F0502020204030204" pitchFamily="34" charset="0"/>
              <a:buAutoNum type="arabicPeriod"/>
            </a:pPr>
            <a:r>
              <a:rPr lang="en-US" altLang="en-US" sz="1600" b="1">
                <a:latin typeface="Arial" panose="020B0604020202020204" pitchFamily="34" charset="0"/>
                <a:cs typeface="Arial" panose="020B0604020202020204" pitchFamily="34" charset="0"/>
              </a:rPr>
              <a:t>Help oversee care team documentation of accurate clinical care practices</a:t>
            </a:r>
          </a:p>
          <a:p>
            <a:pPr lvl="1" eaLnBrk="1" hangingPunct="1">
              <a:spcAft>
                <a:spcPts val="1800"/>
              </a:spcAft>
              <a:buFont typeface="Calibri" panose="020F0502020204030204" pitchFamily="34" charset="0"/>
              <a:buAutoNum type="arabicPeriod"/>
            </a:pPr>
            <a:r>
              <a:rPr lang="en-US" altLang="en-US" sz="1600" b="1">
                <a:latin typeface="Arial" panose="020B0604020202020204" pitchFamily="34" charset="0"/>
                <a:cs typeface="Arial" panose="020B0604020202020204" pitchFamily="34" charset="0"/>
              </a:rPr>
              <a:t>Help reduce these rates by improving quality of malnutrition care as recommended by toolkit strategies</a:t>
            </a:r>
          </a:p>
          <a:p>
            <a:pPr lvl="1" eaLnBrk="1" hangingPunct="1">
              <a:spcAft>
                <a:spcPts val="1800"/>
              </a:spcAft>
              <a:buFont typeface="Calibri" panose="020F0502020204030204" pitchFamily="34" charset="0"/>
              <a:buAutoNum type="arabicPeriod"/>
            </a:pPr>
            <a:endParaRPr lang="en-US" altLang="en-US" sz="1600" b="1">
              <a:latin typeface="Arial" panose="020B0604020202020204" pitchFamily="34" charset="0"/>
              <a:cs typeface="Arial" panose="020B0604020202020204" pitchFamily="34" charset="0"/>
            </a:endParaRPr>
          </a:p>
        </p:txBody>
      </p:sp>
      <p:grpSp>
        <p:nvGrpSpPr>
          <p:cNvPr id="9" name="Group 8">
            <a:extLst>
              <a:ext uri="{FF2B5EF4-FFF2-40B4-BE49-F238E27FC236}">
                <a16:creationId xmlns:a16="http://schemas.microsoft.com/office/drawing/2014/main" id="{7A3CE885-C49F-4070-B752-1950A90AB454}"/>
              </a:ext>
            </a:extLst>
          </p:cNvPr>
          <p:cNvGrpSpPr/>
          <p:nvPr/>
        </p:nvGrpSpPr>
        <p:grpSpPr>
          <a:xfrm>
            <a:off x="558725" y="2311332"/>
            <a:ext cx="1285949" cy="3065664"/>
            <a:chOff x="142873" y="1981990"/>
            <a:chExt cx="1285949" cy="1957875"/>
          </a:xfrm>
          <a:solidFill>
            <a:schemeClr val="accent1">
              <a:lumMod val="75000"/>
            </a:schemeClr>
          </a:solidFill>
        </p:grpSpPr>
        <p:sp>
          <p:nvSpPr>
            <p:cNvPr id="12" name="Rounded Rectangle 11">
              <a:extLst>
                <a:ext uri="{FF2B5EF4-FFF2-40B4-BE49-F238E27FC236}">
                  <a16:creationId xmlns:a16="http://schemas.microsoft.com/office/drawing/2014/main" id="{C10F404C-D04F-46BA-A11B-91998EA44C00}"/>
                </a:ext>
              </a:extLst>
            </p:cNvPr>
            <p:cNvSpPr/>
            <p:nvPr/>
          </p:nvSpPr>
          <p:spPr>
            <a:xfrm>
              <a:off x="142873" y="1981990"/>
              <a:ext cx="1285949" cy="195787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a:extLst>
                <a:ext uri="{FF2B5EF4-FFF2-40B4-BE49-F238E27FC236}">
                  <a16:creationId xmlns:a16="http://schemas.microsoft.com/office/drawing/2014/main" id="{527CEB9E-F475-43DF-B152-E78E84DA2C77}"/>
                </a:ext>
              </a:extLst>
            </p:cNvPr>
            <p:cNvSpPr/>
            <p:nvPr/>
          </p:nvSpPr>
          <p:spPr>
            <a:xfrm>
              <a:off x="205648" y="2044765"/>
              <a:ext cx="1160399" cy="1832325"/>
            </a:xfrm>
            <a:prstGeom prst="rect">
              <a:avLst/>
            </a:prstGeom>
            <a:grpFill/>
          </p:spPr>
          <p:style>
            <a:lnRef idx="0">
              <a:scrgbClr r="0" g="0" b="0"/>
            </a:lnRef>
            <a:fillRef idx="0">
              <a:scrgbClr r="0" g="0" b="0"/>
            </a:fillRef>
            <a:effectRef idx="0">
              <a:scrgbClr r="0" g="0" b="0"/>
            </a:effectRef>
            <a:fontRef idx="minor">
              <a:schemeClr val="lt1"/>
            </a:fontRef>
          </p:style>
          <p:txBody>
            <a:bodyPr lIns="114300" tIns="57150" rIns="114300" bIns="57150" spcCol="1270" anchor="ctr"/>
            <a:lstStyle/>
            <a:p>
              <a:pPr algn="ctr" defTabSz="1333500" eaLnBrk="1" fontAlgn="auto" hangingPunct="1">
                <a:lnSpc>
                  <a:spcPct val="90000"/>
                </a:lnSpc>
                <a:spcAft>
                  <a:spcPct val="35000"/>
                </a:spcAft>
                <a:defRPr/>
              </a:pPr>
              <a:r>
                <a:rPr lang="en-US" sz="3000" dirty="0">
                  <a:latin typeface="Arial" panose="020B0604020202020204" pitchFamily="34" charset="0"/>
                  <a:cs typeface="Arial" panose="020B0604020202020204" pitchFamily="34" charset="0"/>
                </a:rPr>
                <a:t>Your Role</a:t>
              </a:r>
            </a:p>
          </p:txBody>
        </p:sp>
      </p:grpSp>
      <p:sp>
        <p:nvSpPr>
          <p:cNvPr id="21509" name="Slide Number Placeholder 1">
            <a:extLst>
              <a:ext uri="{FF2B5EF4-FFF2-40B4-BE49-F238E27FC236}">
                <a16:creationId xmlns:a16="http://schemas.microsoft.com/office/drawing/2014/main" id="{2E81972C-9882-40FB-9D35-BE7F20DD1D61}"/>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1DDB21C-DDE0-46C1-BDBB-2101E44A1A02}" type="slidenum">
              <a:rPr lang="en-US" altLang="en-US">
                <a:solidFill>
                  <a:srgbClr val="898989"/>
                </a:solidFill>
              </a:rPr>
              <a:pPr/>
              <a:t>10</a:t>
            </a:fld>
            <a:endParaRPr lang="en-US" altLang="en-US">
              <a:solidFill>
                <a:srgbClr val="898989"/>
              </a:solidFill>
            </a:endParaRPr>
          </a:p>
        </p:txBody>
      </p:sp>
      <p:sp>
        <p:nvSpPr>
          <p:cNvPr id="14" name="Title 1">
            <a:extLst>
              <a:ext uri="{FF2B5EF4-FFF2-40B4-BE49-F238E27FC236}">
                <a16:creationId xmlns:a16="http://schemas.microsoft.com/office/drawing/2014/main" id="{20104AC3-3D50-42F8-A064-70DF88F0AC41}"/>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Care Team Leadership Is Critical for Obtaining </a:t>
            </a:r>
            <a:r>
              <a:rPr lang="en-US" dirty="0" err="1"/>
              <a:t>MQii</a:t>
            </a:r>
            <a:r>
              <a:rPr lang="en-US" dirty="0"/>
              <a:t> Demonstration Results &amp; Inform Research Objectives</a:t>
            </a:r>
          </a:p>
        </p:txBody>
      </p:sp>
      <p:sp>
        <p:nvSpPr>
          <p:cNvPr id="21511" name="Content Placeholder 4">
            <a:extLst>
              <a:ext uri="{FF2B5EF4-FFF2-40B4-BE49-F238E27FC236}">
                <a16:creationId xmlns:a16="http://schemas.microsoft.com/office/drawing/2014/main" id="{7AD0D1A1-E645-4D9A-B2BF-DE6613566250}"/>
              </a:ext>
            </a:extLst>
          </p:cNvPr>
          <p:cNvSpPr txBox="1">
            <a:spLocks/>
          </p:cNvSpPr>
          <p:nvPr/>
        </p:nvSpPr>
        <p:spPr bwMode="auto">
          <a:xfrm>
            <a:off x="1501775" y="6383338"/>
            <a:ext cx="57721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 Also a Learning Collaborative research question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2">
            <a:extLst>
              <a:ext uri="{FF2B5EF4-FFF2-40B4-BE49-F238E27FC236}">
                <a16:creationId xmlns:a16="http://schemas.microsoft.com/office/drawing/2014/main" id="{220C4A01-41E0-4EF7-9641-ADB680977AF1}"/>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43FCB6B4-48FE-4233-A370-859120353443}" type="slidenum">
              <a:rPr lang="en-US" altLang="en-US">
                <a:solidFill>
                  <a:srgbClr val="A6A6A6"/>
                </a:solidFill>
              </a:rPr>
              <a:pPr/>
              <a:t>11</a:t>
            </a:fld>
            <a:endParaRPr lang="en-US" altLang="en-US">
              <a:solidFill>
                <a:srgbClr val="A6A6A6"/>
              </a:solidFill>
            </a:endParaRPr>
          </a:p>
        </p:txBody>
      </p:sp>
      <p:sp>
        <p:nvSpPr>
          <p:cNvPr id="4" name="Title 1">
            <a:extLst>
              <a:ext uri="{FF2B5EF4-FFF2-40B4-BE49-F238E27FC236}">
                <a16:creationId xmlns:a16="http://schemas.microsoft.com/office/drawing/2014/main" id="{0F1BB190-F435-4782-862A-BE3DC1CE250A}"/>
              </a:ext>
            </a:extLst>
          </p:cNvPr>
          <p:cNvSpPr txBox="1">
            <a:spLocks/>
          </p:cNvSpPr>
          <p:nvPr/>
        </p:nvSpPr>
        <p:spPr>
          <a:xfrm>
            <a:off x="671513" y="3441700"/>
            <a:ext cx="7772400" cy="752475"/>
          </a:xfrm>
          <a:prstGeom prst="rect">
            <a:avLst/>
          </a:prstGeom>
        </p:spPr>
        <p:txBody>
          <a:bodyPr/>
          <a:lstStyle>
            <a:lvl1pPr algn="ctr" defTabSz="457200" rtl="0" eaLnBrk="1" latinLnBrk="0" hangingPunct="1">
              <a:spcBef>
                <a:spcPct val="0"/>
              </a:spcBef>
              <a:buNone/>
              <a:defRPr sz="4400" b="0" i="0" u="none" kern="1200">
                <a:solidFill>
                  <a:srgbClr val="6C6E71"/>
                </a:solidFill>
                <a:latin typeface="Open Sans"/>
                <a:ea typeface="+mj-ea"/>
                <a:cs typeface="+mj-cs"/>
              </a:defRPr>
            </a:lvl1pPr>
          </a:lstStyle>
          <a:p>
            <a:pPr fontAlgn="auto">
              <a:spcAft>
                <a:spcPts val="0"/>
              </a:spcAft>
              <a:defRPr/>
            </a:pPr>
            <a:r>
              <a:rPr lang="en-US" dirty="0">
                <a:solidFill>
                  <a:schemeClr val="accent1">
                    <a:lumMod val="75000"/>
                  </a:schemeClr>
                </a:solidFill>
                <a:cs typeface="Arial" panose="020B0604020202020204" pitchFamily="34" charset="0"/>
              </a:rPr>
              <a:t>Training Your Care Team on Nutrition Care Intervention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86C564-048D-4D9B-9C8D-55719024CA14}"/>
              </a:ext>
            </a:extLst>
          </p:cNvPr>
          <p:cNvSpPr txBox="1"/>
          <p:nvPr/>
        </p:nvSpPr>
        <p:spPr>
          <a:xfrm>
            <a:off x="749300" y="1176338"/>
            <a:ext cx="7645400" cy="4400550"/>
          </a:xfrm>
          <a:prstGeom prst="rect">
            <a:avLst/>
          </a:prstGeom>
          <a:noFill/>
        </p:spPr>
        <p:txBody>
          <a:bodyPr>
            <a:spAutoFit/>
          </a:bodyPr>
          <a:lstStyle/>
          <a:p>
            <a:pPr marL="0" lvl="1" eaLnBrk="1" fontAlgn="auto" hangingPunct="1">
              <a:spcBef>
                <a:spcPts val="0"/>
              </a:spcBef>
              <a:spcAft>
                <a:spcPts val="0"/>
              </a:spcAft>
              <a:defRPr/>
            </a:pPr>
            <a:r>
              <a:rPr lang="en-US" sz="2000" b="1" dirty="0">
                <a:solidFill>
                  <a:schemeClr val="accent1">
                    <a:lumMod val="75000"/>
                  </a:schemeClr>
                </a:solidFill>
                <a:latin typeface="Arial" panose="020B0604020202020204" pitchFamily="34" charset="0"/>
                <a:cs typeface="Arial" panose="020B0604020202020204" pitchFamily="34" charset="0"/>
              </a:rPr>
              <a:t>Your </a:t>
            </a:r>
            <a:r>
              <a:rPr lang="en-US" sz="2000" b="1" dirty="0" err="1">
                <a:solidFill>
                  <a:schemeClr val="accent1">
                    <a:lumMod val="75000"/>
                  </a:schemeClr>
                </a:solidFill>
                <a:latin typeface="Arial" panose="020B0604020202020204" pitchFamily="34" charset="0"/>
                <a:cs typeface="Arial" panose="020B0604020202020204" pitchFamily="34" charset="0"/>
              </a:rPr>
              <a:t>MQii</a:t>
            </a:r>
            <a:r>
              <a:rPr lang="en-US" sz="2000" b="1" dirty="0">
                <a:solidFill>
                  <a:schemeClr val="accent1">
                    <a:lumMod val="75000"/>
                  </a:schemeClr>
                </a:solidFill>
                <a:latin typeface="Arial" panose="020B0604020202020204" pitchFamily="34" charset="0"/>
                <a:cs typeface="Arial" panose="020B0604020202020204" pitchFamily="34" charset="0"/>
              </a:rPr>
              <a:t> Project Team has completed the following activities and will share results with you to guide </a:t>
            </a:r>
            <a:r>
              <a:rPr lang="en-US" sz="2000" b="1" dirty="0" err="1">
                <a:solidFill>
                  <a:schemeClr val="accent1">
                    <a:lumMod val="75000"/>
                  </a:schemeClr>
                </a:solidFill>
                <a:latin typeface="Arial" panose="020B0604020202020204" pitchFamily="34" charset="0"/>
                <a:cs typeface="Arial" panose="020B0604020202020204" pitchFamily="34" charset="0"/>
              </a:rPr>
              <a:t>MQii</a:t>
            </a:r>
            <a:r>
              <a:rPr lang="en-US" sz="2000" b="1" dirty="0">
                <a:solidFill>
                  <a:schemeClr val="accent1">
                    <a:lumMod val="75000"/>
                  </a:schemeClr>
                </a:solidFill>
                <a:latin typeface="Arial" panose="020B0604020202020204" pitchFamily="34" charset="0"/>
                <a:cs typeface="Arial" panose="020B0604020202020204" pitchFamily="34" charset="0"/>
              </a:rPr>
              <a:t> implementation: </a:t>
            </a:r>
          </a:p>
          <a:p>
            <a:pPr marL="0" lvl="1" eaLnBrk="1" fontAlgn="auto" hangingPunct="1">
              <a:spcBef>
                <a:spcPts val="0"/>
              </a:spcBef>
              <a:spcAft>
                <a:spcPts val="0"/>
              </a:spcAft>
              <a:defRPr/>
            </a:pPr>
            <a:endParaRPr lang="en-US" sz="2000" b="1" dirty="0">
              <a:solidFill>
                <a:schemeClr val="accent2"/>
              </a:solidFill>
              <a:latin typeface="Arial" panose="020B0604020202020204" pitchFamily="34" charset="0"/>
              <a:cs typeface="Arial" panose="020B0604020202020204" pitchFamily="34" charset="0"/>
            </a:endParaRPr>
          </a:p>
          <a:p>
            <a:pPr marL="342900" indent="-342900" eaLnBrk="1" fontAlgn="auto" hangingPunct="1">
              <a:spcBef>
                <a:spcPts val="0"/>
              </a:spcBef>
              <a:spcAft>
                <a:spcPts val="0"/>
              </a:spcAft>
              <a:buClr>
                <a:schemeClr val="accent1">
                  <a:lumMod val="75000"/>
                </a:schemeClr>
              </a:buClr>
              <a:buFont typeface="Arial" panose="020B0604020202020204" pitchFamily="34" charset="0"/>
              <a:buChar char="•"/>
              <a:defRPr/>
            </a:pPr>
            <a:r>
              <a:rPr lang="en-US" sz="2000" b="1" dirty="0">
                <a:latin typeface="Arial" panose="020B0604020202020204" pitchFamily="34" charset="0"/>
                <a:cs typeface="Arial" panose="020B0604020202020204" pitchFamily="34" charset="0"/>
              </a:rPr>
              <a:t>Created a workflow map of existing care practices to address malnutrition among admitted older adults</a:t>
            </a:r>
          </a:p>
          <a:p>
            <a:pPr eaLnBrk="1" fontAlgn="auto" hangingPunct="1">
              <a:spcBef>
                <a:spcPts val="0"/>
              </a:spcBef>
              <a:spcAft>
                <a:spcPts val="0"/>
              </a:spcAft>
              <a:buClr>
                <a:schemeClr val="accent1">
                  <a:lumMod val="75000"/>
                </a:schemeClr>
              </a:buClr>
              <a:defRPr/>
            </a:pPr>
            <a:endParaRPr lang="en-US" sz="2000" b="1" dirty="0">
              <a:solidFill>
                <a:schemeClr val="accent2"/>
              </a:solidFill>
              <a:latin typeface="Arial" panose="020B0604020202020204" pitchFamily="34" charset="0"/>
              <a:cs typeface="Arial" panose="020B0604020202020204" pitchFamily="34" charset="0"/>
            </a:endParaRPr>
          </a:p>
          <a:p>
            <a:pPr marL="342900" indent="-342900" eaLnBrk="1" fontAlgn="auto" hangingPunct="1">
              <a:spcBef>
                <a:spcPts val="0"/>
              </a:spcBef>
              <a:spcAft>
                <a:spcPts val="0"/>
              </a:spcAft>
              <a:buClr>
                <a:schemeClr val="accent1">
                  <a:lumMod val="75000"/>
                </a:schemeClr>
              </a:buClr>
              <a:buFont typeface="Arial" panose="020B0604020202020204" pitchFamily="34" charset="0"/>
              <a:buChar char="•"/>
              <a:defRPr/>
            </a:pPr>
            <a:r>
              <a:rPr lang="en-US" sz="2000" b="1" dirty="0">
                <a:latin typeface="Arial" panose="020B0604020202020204" pitchFamily="34" charset="0"/>
                <a:cs typeface="Arial" panose="020B0604020202020204" pitchFamily="34" charset="0"/>
              </a:rPr>
              <a:t>Compared your Care Team’s current workflow processes to recommended care practices in order to identify where improvement efforts would be most beneficial</a:t>
            </a:r>
          </a:p>
          <a:p>
            <a:pPr eaLnBrk="1" fontAlgn="auto" hangingPunct="1">
              <a:spcBef>
                <a:spcPts val="0"/>
              </a:spcBef>
              <a:spcAft>
                <a:spcPts val="0"/>
              </a:spcAft>
              <a:buClr>
                <a:schemeClr val="accent1">
                  <a:lumMod val="75000"/>
                </a:schemeClr>
              </a:buClr>
              <a:defRPr/>
            </a:pPr>
            <a:endParaRPr lang="en-US" sz="2000" b="1" dirty="0">
              <a:latin typeface="Arial" panose="020B0604020202020204" pitchFamily="34" charset="0"/>
              <a:cs typeface="Arial" panose="020B0604020202020204" pitchFamily="34" charset="0"/>
            </a:endParaRPr>
          </a:p>
          <a:p>
            <a:pPr marL="342900" indent="-342900" eaLnBrk="1" fontAlgn="auto" hangingPunct="1">
              <a:spcBef>
                <a:spcPts val="0"/>
              </a:spcBef>
              <a:spcAft>
                <a:spcPts val="0"/>
              </a:spcAft>
              <a:buClr>
                <a:schemeClr val="accent1">
                  <a:lumMod val="75000"/>
                </a:schemeClr>
              </a:buClr>
              <a:buFont typeface="Arial" panose="020B0604020202020204" pitchFamily="34" charset="0"/>
              <a:buChar char="•"/>
              <a:defRPr/>
            </a:pPr>
            <a:r>
              <a:rPr lang="en-US" sz="2000" b="1" dirty="0">
                <a:latin typeface="Arial" panose="020B0604020202020204" pitchFamily="34" charset="0"/>
                <a:cs typeface="Arial" panose="020B0604020202020204" pitchFamily="34" charset="0"/>
              </a:rPr>
              <a:t>Identified areas in your facility’s nutrition workflow for targeted improvement intervention among your Care Teams</a:t>
            </a:r>
          </a:p>
          <a:p>
            <a:pPr eaLnBrk="1" fontAlgn="auto" hangingPunct="1">
              <a:spcBef>
                <a:spcPts val="0"/>
              </a:spcBef>
              <a:spcAft>
                <a:spcPts val="0"/>
              </a:spcAft>
              <a:defRPr/>
            </a:pPr>
            <a:endParaRPr lang="en-US" sz="2000" b="1" dirty="0">
              <a:latin typeface="Arial" panose="020B0604020202020204" pitchFamily="34" charset="0"/>
              <a:cs typeface="Arial" panose="020B0604020202020204" pitchFamily="34" charset="0"/>
            </a:endParaRPr>
          </a:p>
        </p:txBody>
      </p:sp>
      <p:sp>
        <p:nvSpPr>
          <p:cNvPr id="24579" name="Slide Number Placeholder 2">
            <a:extLst>
              <a:ext uri="{FF2B5EF4-FFF2-40B4-BE49-F238E27FC236}">
                <a16:creationId xmlns:a16="http://schemas.microsoft.com/office/drawing/2014/main" id="{B8FFCE1B-4420-4705-83FA-4E3DF67D70EE}"/>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159ED17-09D5-4F5A-A393-80A3C3856469}" type="slidenum">
              <a:rPr lang="en-US" altLang="en-US">
                <a:solidFill>
                  <a:srgbClr val="898989"/>
                </a:solidFill>
              </a:rPr>
              <a:pPr/>
              <a:t>12</a:t>
            </a:fld>
            <a:endParaRPr lang="en-US" altLang="en-US">
              <a:solidFill>
                <a:srgbClr val="898989"/>
              </a:solidFill>
            </a:endParaRPr>
          </a:p>
        </p:txBody>
      </p:sp>
      <p:sp>
        <p:nvSpPr>
          <p:cNvPr id="5" name="Title 1">
            <a:extLst>
              <a:ext uri="{FF2B5EF4-FFF2-40B4-BE49-F238E27FC236}">
                <a16:creationId xmlns:a16="http://schemas.microsoft.com/office/drawing/2014/main" id="{04C98043-3130-4AC3-98B9-15B87EDE8D91}"/>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Reviewing Existing Workflow Processes Will Help </a:t>
            </a:r>
          </a:p>
          <a:p>
            <a:pPr fontAlgn="auto">
              <a:spcAft>
                <a:spcPts val="0"/>
              </a:spcAft>
              <a:defRPr/>
            </a:pPr>
            <a:r>
              <a:rPr lang="en-US" dirty="0"/>
              <a:t>Identify Where Quality Improvement is Most Needed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Elbow Connector 16">
            <a:extLst>
              <a:ext uri="{FF2B5EF4-FFF2-40B4-BE49-F238E27FC236}">
                <a16:creationId xmlns:a16="http://schemas.microsoft.com/office/drawing/2014/main" id="{DCB057E1-EA3B-47A7-BC07-14FE195691FA}"/>
              </a:ext>
            </a:extLst>
          </p:cNvPr>
          <p:cNvCxnSpPr/>
          <p:nvPr/>
        </p:nvCxnSpPr>
        <p:spPr>
          <a:xfrm flipV="1">
            <a:off x="4270375" y="4665663"/>
            <a:ext cx="3182938" cy="269875"/>
          </a:xfrm>
          <a:prstGeom prst="bentConnector3">
            <a:avLst>
              <a:gd name="adj1" fmla="val 100440"/>
            </a:avLst>
          </a:prstGeom>
          <a:ln w="9525"/>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6B05765C-9478-40E1-A4CA-8861482E1D00}"/>
              </a:ext>
            </a:extLst>
          </p:cNvPr>
          <p:cNvCxnSpPr/>
          <p:nvPr/>
        </p:nvCxnSpPr>
        <p:spPr>
          <a:xfrm>
            <a:off x="4270375" y="4940300"/>
            <a:ext cx="0" cy="184150"/>
          </a:xfrm>
          <a:prstGeom prst="straightConnector1">
            <a:avLst/>
          </a:prstGeom>
          <a:ln w="9525">
            <a:tailEnd type="arrow"/>
          </a:ln>
          <a:effectLst/>
        </p:spPr>
        <p:style>
          <a:lnRef idx="2">
            <a:schemeClr val="accent1"/>
          </a:lnRef>
          <a:fillRef idx="0">
            <a:schemeClr val="accent1"/>
          </a:fillRef>
          <a:effectRef idx="1">
            <a:schemeClr val="accent1"/>
          </a:effectRef>
          <a:fontRef idx="minor">
            <a:schemeClr val="tx1"/>
          </a:fontRef>
        </p:style>
      </p:cxnSp>
      <p:grpSp>
        <p:nvGrpSpPr>
          <p:cNvPr id="25604" name="Group 9">
            <a:extLst>
              <a:ext uri="{FF2B5EF4-FFF2-40B4-BE49-F238E27FC236}">
                <a16:creationId xmlns:a16="http://schemas.microsoft.com/office/drawing/2014/main" id="{D954F0B3-98A9-4C30-AB78-976DA6EB672E}"/>
              </a:ext>
            </a:extLst>
          </p:cNvPr>
          <p:cNvGrpSpPr>
            <a:grpSpLocks/>
          </p:cNvGrpSpPr>
          <p:nvPr/>
        </p:nvGrpSpPr>
        <p:grpSpPr bwMode="auto">
          <a:xfrm>
            <a:off x="528638" y="4857750"/>
            <a:ext cx="8101012" cy="1508125"/>
            <a:chOff x="1208418" y="4946970"/>
            <a:chExt cx="7853286" cy="1116109"/>
          </a:xfrm>
        </p:grpSpPr>
        <p:sp>
          <p:nvSpPr>
            <p:cNvPr id="11" name="Right Arrow 10">
              <a:extLst>
                <a:ext uri="{FF2B5EF4-FFF2-40B4-BE49-F238E27FC236}">
                  <a16:creationId xmlns:a16="http://schemas.microsoft.com/office/drawing/2014/main" id="{CB2C8AFC-D597-4964-BC02-A50AD0CDB214}"/>
                </a:ext>
              </a:extLst>
            </p:cNvPr>
            <p:cNvSpPr/>
            <p:nvPr/>
          </p:nvSpPr>
          <p:spPr>
            <a:xfrm>
              <a:off x="1249969" y="4946970"/>
              <a:ext cx="7811735" cy="1012722"/>
            </a:xfrm>
            <a:prstGeom prst="rightArrow">
              <a:avLst>
                <a:gd name="adj1" fmla="val 69257"/>
                <a:gd name="adj2" fmla="val 52222"/>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chemeClr val="bg1"/>
                </a:solidFill>
                <a:latin typeface="Arial" panose="020B0604020202020204" pitchFamily="34" charset="0"/>
                <a:cs typeface="Arial" panose="020B0604020202020204" pitchFamily="34" charset="0"/>
              </a:endParaRPr>
            </a:p>
          </p:txBody>
        </p:sp>
        <p:sp>
          <p:nvSpPr>
            <p:cNvPr id="25611" name="TextBox 11">
              <a:extLst>
                <a:ext uri="{FF2B5EF4-FFF2-40B4-BE49-F238E27FC236}">
                  <a16:creationId xmlns:a16="http://schemas.microsoft.com/office/drawing/2014/main" id="{E4189D97-EA03-4950-B590-CCD64792DA60}"/>
                </a:ext>
              </a:extLst>
            </p:cNvPr>
            <p:cNvSpPr txBox="1">
              <a:spLocks noChangeArrowheads="1"/>
            </p:cNvSpPr>
            <p:nvPr/>
          </p:nvSpPr>
          <p:spPr bwMode="auto">
            <a:xfrm>
              <a:off x="1208418" y="5119674"/>
              <a:ext cx="7725553" cy="943405"/>
            </a:xfrm>
            <a:prstGeom prst="rect">
              <a:avLst/>
            </a:prstGeom>
            <a:no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spcAft>
                  <a:spcPts val="400"/>
                </a:spcAft>
                <a:defRPr/>
              </a:pPr>
              <a:r>
                <a:rPr lang="en-US" altLang="en-US" sz="1350" b="1" dirty="0">
                  <a:solidFill>
                    <a:schemeClr val="bg1"/>
                  </a:solidFill>
                  <a:latin typeface="Arial" panose="020B0604020202020204" pitchFamily="34" charset="0"/>
                  <a:cs typeface="Arial" panose="020B0604020202020204" pitchFamily="34" charset="0"/>
                </a:rPr>
                <a:t>7. Discharge Planning</a:t>
              </a:r>
            </a:p>
            <a:p>
              <a:pPr eaLnBrk="1" hangingPunct="1">
                <a:spcAft>
                  <a:spcPts val="600"/>
                </a:spcAft>
                <a:defRPr/>
              </a:pPr>
              <a:r>
                <a:rPr lang="en-US" altLang="en-US" sz="1350" dirty="0">
                  <a:solidFill>
                    <a:schemeClr val="bg1"/>
                  </a:solidFill>
                  <a:latin typeface="Arial" panose="020B0604020202020204" pitchFamily="34" charset="0"/>
                  <a:cs typeface="Arial" panose="020B0604020202020204" pitchFamily="34" charset="0"/>
                </a:rPr>
                <a:t>Determines a patient’s appropriate post-hospital discharge destination, requirements to facilitate a safe transition from the hospital, and nutrition services or care patients may need post-discharge. This should include documentation of nutrition diagnosis, status, and orders in discharge plan.</a:t>
              </a:r>
            </a:p>
            <a:p>
              <a:pPr eaLnBrk="1" hangingPunct="1">
                <a:spcAft>
                  <a:spcPts val="600"/>
                </a:spcAft>
                <a:defRPr/>
              </a:pPr>
              <a:endParaRPr lang="en-US" altLang="en-US" sz="1400" dirty="0">
                <a:solidFill>
                  <a:schemeClr val="bg1"/>
                </a:solidFill>
                <a:latin typeface="Arial" panose="020B0604020202020204" pitchFamily="34" charset="0"/>
                <a:cs typeface="Arial" panose="020B0604020202020204" pitchFamily="34" charset="0"/>
              </a:endParaRPr>
            </a:p>
          </p:txBody>
        </p:sp>
      </p:grpSp>
      <p:graphicFrame>
        <p:nvGraphicFramePr>
          <p:cNvPr id="16" name="Diagram 15">
            <a:extLst>
              <a:ext uri="{FF2B5EF4-FFF2-40B4-BE49-F238E27FC236}">
                <a16:creationId xmlns:a16="http://schemas.microsoft.com/office/drawing/2014/main" id="{8766275A-1695-46B9-B61F-D21A2F413A4F}"/>
              </a:ext>
            </a:extLst>
          </p:cNvPr>
          <p:cNvGraphicFramePr/>
          <p:nvPr/>
        </p:nvGraphicFramePr>
        <p:xfrm>
          <a:off x="288925" y="759120"/>
          <a:ext cx="8340725" cy="44454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606" name="Slide Number Placeholder 5">
            <a:extLst>
              <a:ext uri="{FF2B5EF4-FFF2-40B4-BE49-F238E27FC236}">
                <a16:creationId xmlns:a16="http://schemas.microsoft.com/office/drawing/2014/main" id="{076F2BF3-86CB-4CE1-8ECE-FE136D547EF5}"/>
              </a:ext>
            </a:extLst>
          </p:cNvPr>
          <p:cNvSpPr txBox="1">
            <a:spLocks/>
          </p:cNvSpPr>
          <p:nvPr/>
        </p:nvSpPr>
        <p:spPr bwMode="auto">
          <a:xfrm>
            <a:off x="7762875" y="6356350"/>
            <a:ext cx="923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a:solidFill>
                  <a:schemeClr val="bg1"/>
                </a:solidFill>
                <a:latin typeface="Arial" panose="020B0604020202020204" pitchFamily="34" charset="0"/>
              </a:rPr>
              <a:t>16</a:t>
            </a:r>
          </a:p>
        </p:txBody>
      </p:sp>
      <p:sp>
        <p:nvSpPr>
          <p:cNvPr id="25607" name="Slide Number Placeholder 1">
            <a:extLst>
              <a:ext uri="{FF2B5EF4-FFF2-40B4-BE49-F238E27FC236}">
                <a16:creationId xmlns:a16="http://schemas.microsoft.com/office/drawing/2014/main" id="{E595E6C7-401D-4D18-AFC5-2090E266A09A}"/>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BDE814A-813D-4A1B-A74B-BC498381B085}" type="slidenum">
              <a:rPr lang="en-US" altLang="en-US">
                <a:solidFill>
                  <a:srgbClr val="898989"/>
                </a:solidFill>
              </a:rPr>
              <a:pPr/>
              <a:t>13</a:t>
            </a:fld>
            <a:endParaRPr lang="en-US" altLang="en-US">
              <a:solidFill>
                <a:srgbClr val="898989"/>
              </a:solidFill>
            </a:endParaRPr>
          </a:p>
        </p:txBody>
      </p:sp>
      <p:sp>
        <p:nvSpPr>
          <p:cNvPr id="18" name="Title 1">
            <a:extLst>
              <a:ext uri="{FF2B5EF4-FFF2-40B4-BE49-F238E27FC236}">
                <a16:creationId xmlns:a16="http://schemas.microsoft.com/office/drawing/2014/main" id="{E23EE915-BAA8-4406-AB0A-76872B22D38C}"/>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There Are Seven Key Components in the </a:t>
            </a:r>
          </a:p>
          <a:p>
            <a:pPr fontAlgn="auto">
              <a:spcAft>
                <a:spcPts val="0"/>
              </a:spcAft>
              <a:defRPr/>
            </a:pPr>
            <a:r>
              <a:rPr lang="en-US" dirty="0"/>
              <a:t>Recommended </a:t>
            </a:r>
            <a:r>
              <a:rPr lang="en-US" dirty="0" err="1"/>
              <a:t>MQii</a:t>
            </a:r>
            <a:r>
              <a:rPr lang="en-US" dirty="0"/>
              <a:t> Nutrition Care Workflow</a:t>
            </a:r>
          </a:p>
        </p:txBody>
      </p:sp>
      <p:sp>
        <p:nvSpPr>
          <p:cNvPr id="25609" name="Content Placeholder 4">
            <a:extLst>
              <a:ext uri="{FF2B5EF4-FFF2-40B4-BE49-F238E27FC236}">
                <a16:creationId xmlns:a16="http://schemas.microsoft.com/office/drawing/2014/main" id="{04E336F5-EB9E-489C-B70D-FBD6EBE1998D}"/>
              </a:ext>
            </a:extLst>
          </p:cNvPr>
          <p:cNvSpPr txBox="1">
            <a:spLocks/>
          </p:cNvSpPr>
          <p:nvPr/>
        </p:nvSpPr>
        <p:spPr bwMode="auto">
          <a:xfrm>
            <a:off x="1501775" y="6383338"/>
            <a:ext cx="57721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20000"/>
              </a:spcBef>
              <a:buFont typeface="Arial" panose="020B0604020202020204" pitchFamily="34" charset="0"/>
              <a:buNone/>
            </a:pPr>
            <a:r>
              <a:rPr lang="en-US" altLang="en-US" sz="700">
                <a:latin typeface="Arial" panose="020B0604020202020204" pitchFamily="34" charset="0"/>
              </a:rPr>
              <a:t>Image adapted from Figure 3 on p. 28 of the MQii Toolkit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3">
            <a:extLst>
              <a:ext uri="{FF2B5EF4-FFF2-40B4-BE49-F238E27FC236}">
                <a16:creationId xmlns:a16="http://schemas.microsoft.com/office/drawing/2014/main" id="{6050108E-DA6C-480F-AEDC-C33AE8053193}"/>
              </a:ext>
            </a:extLst>
          </p:cNvPr>
          <p:cNvSpPr txBox="1">
            <a:spLocks/>
          </p:cNvSpPr>
          <p:nvPr/>
        </p:nvSpPr>
        <p:spPr bwMode="auto">
          <a:xfrm>
            <a:off x="168275" y="7112000"/>
            <a:ext cx="813911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20000"/>
              </a:spcBef>
              <a:buFont typeface="Arial" panose="020B0604020202020204" pitchFamily="34" charset="0"/>
              <a:buNone/>
            </a:pPr>
            <a:endParaRPr lang="en-US" altLang="en-US" sz="2400">
              <a:latin typeface="Arial" panose="020B0604020202020204" pitchFamily="34" charset="0"/>
            </a:endParaRPr>
          </a:p>
        </p:txBody>
      </p:sp>
      <p:sp>
        <p:nvSpPr>
          <p:cNvPr id="5" name="TextBox 4">
            <a:extLst>
              <a:ext uri="{FF2B5EF4-FFF2-40B4-BE49-F238E27FC236}">
                <a16:creationId xmlns:a16="http://schemas.microsoft.com/office/drawing/2014/main" id="{D4059921-EB8D-4255-A1B5-B521922DDA97}"/>
              </a:ext>
            </a:extLst>
          </p:cNvPr>
          <p:cNvSpPr txBox="1"/>
          <p:nvPr/>
        </p:nvSpPr>
        <p:spPr>
          <a:xfrm>
            <a:off x="749300" y="1262063"/>
            <a:ext cx="7645400" cy="4092575"/>
          </a:xfrm>
          <a:prstGeom prst="rect">
            <a:avLst/>
          </a:prstGeom>
          <a:noFill/>
          <a:ln>
            <a:solidFill>
              <a:schemeClr val="accent1">
                <a:lumMod val="75000"/>
              </a:schemeClr>
            </a:solidFill>
          </a:ln>
        </p:spPr>
        <p:txBody>
          <a:bodyPr>
            <a:spAutoFit/>
          </a:bodyPr>
          <a:lstStyle/>
          <a:p>
            <a:pPr eaLnBrk="1" fontAlgn="auto" hangingPunct="1">
              <a:spcBef>
                <a:spcPts val="0"/>
              </a:spcBef>
              <a:spcAft>
                <a:spcPts val="0"/>
              </a:spcAft>
              <a:defRPr/>
            </a:pPr>
            <a:r>
              <a:rPr lang="en-US" sz="2000" b="1" dirty="0">
                <a:solidFill>
                  <a:schemeClr val="accent1">
                    <a:lumMod val="75000"/>
                  </a:schemeClr>
                </a:solidFill>
                <a:latin typeface="Arial" panose="020B0604020202020204" pitchFamily="34" charset="0"/>
                <a:cs typeface="Arial" panose="020B0604020202020204" pitchFamily="34" charset="0"/>
              </a:rPr>
              <a:t>The following slides review each step of the recommended care components and highlight key items for successful implementation</a:t>
            </a:r>
          </a:p>
          <a:p>
            <a:pPr eaLnBrk="1" fontAlgn="auto" hangingPunct="1">
              <a:spcBef>
                <a:spcPts val="0"/>
              </a:spcBef>
              <a:spcAft>
                <a:spcPts val="0"/>
              </a:spcAft>
              <a:defRPr/>
            </a:pPr>
            <a:endParaRPr lang="en-US" sz="20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sz="2000" b="1" dirty="0">
                <a:latin typeface="Arial" panose="020B0604020202020204" pitchFamily="34" charset="0"/>
                <a:cs typeface="Arial" panose="020B0604020202020204" pitchFamily="34" charset="0"/>
              </a:rPr>
              <a:t>Your Trainer will focus on addressing the care components that have been identified for targeted intervention for this </a:t>
            </a:r>
            <a:r>
              <a:rPr lang="en-US" sz="2000" b="1" dirty="0" err="1">
                <a:latin typeface="Arial" panose="020B0604020202020204" pitchFamily="34" charset="0"/>
                <a:cs typeface="Arial" panose="020B0604020202020204" pitchFamily="34" charset="0"/>
              </a:rPr>
              <a:t>MQii</a:t>
            </a:r>
            <a:r>
              <a:rPr lang="en-US" sz="2000" b="1" dirty="0">
                <a:latin typeface="Arial" panose="020B0604020202020204" pitchFamily="34" charset="0"/>
                <a:cs typeface="Arial" panose="020B0604020202020204" pitchFamily="34" charset="0"/>
              </a:rPr>
              <a:t> demonstration, but please review approaches for other components to understand what comprehensive and recommended malnutrition care looks like</a:t>
            </a:r>
          </a:p>
          <a:p>
            <a:pPr eaLnBrk="1" fontAlgn="auto" hangingPunct="1">
              <a:spcBef>
                <a:spcPts val="0"/>
              </a:spcBef>
              <a:spcAft>
                <a:spcPts val="0"/>
              </a:spcAft>
              <a:defRPr/>
            </a:pPr>
            <a:endParaRPr lang="en-US" sz="20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2000"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sz="2000" dirty="0">
                <a:latin typeface="Arial" panose="020B0604020202020204" pitchFamily="34" charset="0"/>
                <a:cs typeface="Arial" panose="020B0604020202020204" pitchFamily="34" charset="0"/>
              </a:rPr>
              <a:t>Trainers and trainees can follow along on p. 28</a:t>
            </a:r>
            <a:r>
              <a:rPr lang="en-US" sz="2000" dirty="0"/>
              <a:t>–</a:t>
            </a:r>
            <a:r>
              <a:rPr lang="en-US" sz="2000" dirty="0">
                <a:latin typeface="Arial" panose="020B0604020202020204" pitchFamily="34" charset="0"/>
                <a:cs typeface="Arial" panose="020B0604020202020204" pitchFamily="34" charset="0"/>
              </a:rPr>
              <a:t>48 of the Toolkit for additional details and suggested best practices</a:t>
            </a:r>
          </a:p>
        </p:txBody>
      </p:sp>
      <p:sp>
        <p:nvSpPr>
          <p:cNvPr id="6" name="Title 1">
            <a:extLst>
              <a:ext uri="{FF2B5EF4-FFF2-40B4-BE49-F238E27FC236}">
                <a16:creationId xmlns:a16="http://schemas.microsoft.com/office/drawing/2014/main" id="{6BABD29B-777C-4677-BF55-99DEB5D80944}"/>
              </a:ext>
            </a:extLst>
          </p:cNvPr>
          <p:cNvSpPr txBox="1">
            <a:spLocks/>
          </p:cNvSpPr>
          <p:nvPr/>
        </p:nvSpPr>
        <p:spPr>
          <a:xfrm>
            <a:off x="376238" y="107950"/>
            <a:ext cx="8548687" cy="757238"/>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Ensuring All Care Members Are Aware of and Trained on Recommended Practice Will Be a Critical Component</a:t>
            </a:r>
          </a:p>
        </p:txBody>
      </p:sp>
      <p:sp>
        <p:nvSpPr>
          <p:cNvPr id="26629" name="Slide Number Placeholder 1">
            <a:extLst>
              <a:ext uri="{FF2B5EF4-FFF2-40B4-BE49-F238E27FC236}">
                <a16:creationId xmlns:a16="http://schemas.microsoft.com/office/drawing/2014/main" id="{CFFBADB9-A585-42AD-80B1-C483C8E91354}"/>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5708194-68AC-4662-9425-199D0FD36145}" type="slidenum">
              <a:rPr lang="en-US" altLang="en-US">
                <a:solidFill>
                  <a:srgbClr val="7F7F7F"/>
                </a:solidFill>
              </a:rPr>
              <a:pPr/>
              <a:t>14</a:t>
            </a:fld>
            <a:endParaRPr lang="en-US" altLang="en-US">
              <a:solidFill>
                <a:srgbClr val="7F7F7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EDFB6DC-C784-43FA-8738-8F98A1A45429}"/>
              </a:ext>
            </a:extLst>
          </p:cNvPr>
          <p:cNvSpPr/>
          <p:nvPr/>
        </p:nvSpPr>
        <p:spPr>
          <a:xfrm>
            <a:off x="1403350" y="2032000"/>
            <a:ext cx="6337300" cy="2862263"/>
          </a:xfrm>
          <a:prstGeom prst="rect">
            <a:avLst/>
          </a:prstGeom>
        </p:spPr>
        <p:txBody>
          <a:bodyPr>
            <a:spAutoFit/>
          </a:bodyPr>
          <a:lstStyle/>
          <a:p>
            <a:pPr algn="ctr" eaLnBrk="1" fontAlgn="auto" hangingPunct="1">
              <a:spcBef>
                <a:spcPts val="0"/>
              </a:spcBef>
              <a:spcAft>
                <a:spcPts val="0"/>
              </a:spcAft>
              <a:defRPr/>
            </a:pPr>
            <a:r>
              <a:rPr lang="en-US" dirty="0">
                <a:latin typeface="Arial" panose="020B0604020202020204" pitchFamily="34" charset="0"/>
                <a:cs typeface="Arial" panose="020B0604020202020204" pitchFamily="34" charset="0"/>
              </a:rPr>
              <a:t>Alliance Nutrition Care Model and Toolkit</a:t>
            </a:r>
          </a:p>
          <a:p>
            <a:pPr algn="ctr" eaLnBrk="1" fontAlgn="auto" hangingPunct="1">
              <a:spcBef>
                <a:spcPts val="0"/>
              </a:spcBef>
              <a:spcAft>
                <a:spcPts val="0"/>
              </a:spcAft>
              <a:defRPr/>
            </a:pPr>
            <a:r>
              <a:rPr lang="en-US" b="1" i="1" dirty="0">
                <a:latin typeface="Arial" panose="020B0604020202020204" pitchFamily="34" charset="0"/>
                <a:cs typeface="Arial" panose="020B0604020202020204" pitchFamily="34" charset="0"/>
              </a:rPr>
              <a:t>Module 3: Recognize and Diagnose All Patients At Risk of Malnutrition</a:t>
            </a:r>
          </a:p>
          <a:p>
            <a:pPr algn="ctr" eaLnBrk="1" fontAlgn="auto" hangingPunct="1">
              <a:spcBef>
                <a:spcPts val="0"/>
              </a:spcBef>
              <a:spcAft>
                <a:spcPts val="0"/>
              </a:spcAft>
              <a:defRPr/>
            </a:pPr>
            <a:endParaRPr lang="en-US" i="1"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endParaRPr lang="en-US" i="1"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r>
              <a:rPr lang="en-US" dirty="0">
                <a:latin typeface="Arial" panose="020B0604020202020204" pitchFamily="34" charset="0"/>
                <a:cs typeface="Arial" panose="020B0604020202020204" pitchFamily="34" charset="0"/>
              </a:rPr>
              <a:t>View the video by clicking on this link: </a:t>
            </a:r>
            <a:r>
              <a:rPr lang="en-US" dirty="0">
                <a:latin typeface="Arial" panose="020B0604020202020204" pitchFamily="34" charset="0"/>
                <a:cs typeface="Arial" panose="020B0604020202020204" pitchFamily="34" charset="0"/>
                <a:hlinkClick r:id="rId2"/>
              </a:rPr>
              <a:t>http://malnutrition.com/getinvolved/hospitalnutritiontoolkit</a:t>
            </a:r>
            <a:r>
              <a:rPr lang="en-US" dirty="0">
                <a:latin typeface="Arial" panose="020B0604020202020204" pitchFamily="34" charset="0"/>
                <a:cs typeface="Arial" panose="020B0604020202020204" pitchFamily="34" charset="0"/>
              </a:rPr>
              <a:t> </a:t>
            </a:r>
          </a:p>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r>
              <a:rPr lang="en-US" sz="1600" dirty="0">
                <a:solidFill>
                  <a:schemeClr val="tx1">
                    <a:lumMod val="50000"/>
                    <a:lumOff val="50000"/>
                  </a:schemeClr>
                </a:solidFill>
                <a:latin typeface="Arial" panose="020B0604020202020204" pitchFamily="34" charset="0"/>
                <a:cs typeface="Arial" panose="020B0604020202020204" pitchFamily="34" charset="0"/>
              </a:rPr>
              <a:t>(videos located on the bottom of the web page)</a:t>
            </a:r>
          </a:p>
          <a:p>
            <a:pPr algn="ctr" eaLnBrk="1" fontAlgn="auto" hangingPunct="1">
              <a:spcBef>
                <a:spcPts val="0"/>
              </a:spcBef>
              <a:spcAft>
                <a:spcPts val="0"/>
              </a:spcAft>
              <a:defRPr/>
            </a:pPr>
            <a:endParaRPr lang="en-US" dirty="0">
              <a:latin typeface="Arial" panose="020B0604020202020204" pitchFamily="34" charset="0"/>
            </a:endParaRPr>
          </a:p>
        </p:txBody>
      </p:sp>
      <p:sp>
        <p:nvSpPr>
          <p:cNvPr id="27651" name="Slide Number Placeholder 1">
            <a:extLst>
              <a:ext uri="{FF2B5EF4-FFF2-40B4-BE49-F238E27FC236}">
                <a16:creationId xmlns:a16="http://schemas.microsoft.com/office/drawing/2014/main" id="{C6588BA3-A81E-49A1-A994-ADA6DF431CB3}"/>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1DC55E00-0AF4-495B-B408-193A30813685}" type="slidenum">
              <a:rPr lang="en-US" altLang="en-US">
                <a:solidFill>
                  <a:srgbClr val="898989"/>
                </a:solidFill>
              </a:rPr>
              <a:pPr/>
              <a:t>15</a:t>
            </a:fld>
            <a:endParaRPr lang="en-US" altLang="en-US">
              <a:solidFill>
                <a:srgbClr val="898989"/>
              </a:solidFill>
            </a:endParaRPr>
          </a:p>
        </p:txBody>
      </p:sp>
      <p:sp>
        <p:nvSpPr>
          <p:cNvPr id="6" name="Title 1">
            <a:extLst>
              <a:ext uri="{FF2B5EF4-FFF2-40B4-BE49-F238E27FC236}">
                <a16:creationId xmlns:a16="http://schemas.microsoft.com/office/drawing/2014/main" id="{85E2001C-CE48-41A0-AF76-83E1EE09C2B3}"/>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VIDEO: Introduction to the Recommended Clinical Workflow</a:t>
            </a:r>
          </a:p>
        </p:txBody>
      </p:sp>
      <p:sp>
        <p:nvSpPr>
          <p:cNvPr id="27653" name="Content Placeholder 4">
            <a:extLst>
              <a:ext uri="{FF2B5EF4-FFF2-40B4-BE49-F238E27FC236}">
                <a16:creationId xmlns:a16="http://schemas.microsoft.com/office/drawing/2014/main" id="{E658DB14-3875-4077-94D9-3C233AF9FD45}"/>
              </a:ext>
            </a:extLst>
          </p:cNvPr>
          <p:cNvSpPr txBox="1">
            <a:spLocks/>
          </p:cNvSpPr>
          <p:nvPr/>
        </p:nvSpPr>
        <p:spPr bwMode="auto">
          <a:xfrm>
            <a:off x="1501775" y="6327775"/>
            <a:ext cx="5772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Alliance Nutrition Care Model and Toolkit. Module 3: Recognize and Diagnose All Patients At Risk of Malnutrition. </a:t>
            </a:r>
          </a:p>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Available at: </a:t>
            </a:r>
            <a:r>
              <a:rPr lang="en-US" altLang="en-US" sz="800">
                <a:latin typeface="Arial" panose="020B0604020202020204" pitchFamily="34" charset="0"/>
                <a:cs typeface="Arial" panose="020B0604020202020204" pitchFamily="34" charset="0"/>
                <a:hlinkClick r:id="rId2"/>
              </a:rPr>
              <a:t>http://malnutrition.com/getinvolved/hospitalnutritiontoolkit</a:t>
            </a:r>
            <a:r>
              <a:rPr lang="en-US" altLang="en-US" sz="800">
                <a:latin typeface="Arial" panose="020B0604020202020204" pitchFamily="34" charset="0"/>
                <a:cs typeface="Arial" panose="020B0604020202020204" pitchFamily="34"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00D30D4-7501-4845-8032-1EBEA585219A}"/>
              </a:ext>
            </a:extLst>
          </p:cNvPr>
          <p:cNvSpPr/>
          <p:nvPr/>
        </p:nvSpPr>
        <p:spPr>
          <a:xfrm>
            <a:off x="587375" y="5106988"/>
            <a:ext cx="7969250" cy="830262"/>
          </a:xfrm>
          <a:prstGeom prst="rect">
            <a:avLst/>
          </a:prstGeom>
          <a:ln>
            <a:solidFill>
              <a:schemeClr val="accent1">
                <a:lumMod val="75000"/>
              </a:schemeClr>
            </a:solidFill>
          </a:ln>
        </p:spPr>
        <p:txBody>
          <a:bodyPr>
            <a:spAutoFit/>
          </a:bodyPr>
          <a:lstStyle/>
          <a:p>
            <a:pPr eaLnBrk="1" fontAlgn="auto" hangingPunct="1">
              <a:spcBef>
                <a:spcPts val="0"/>
              </a:spcBef>
              <a:spcAft>
                <a:spcPts val="0"/>
              </a:spcAft>
              <a:defRPr/>
            </a:pPr>
            <a:r>
              <a:rPr lang="en-US" sz="1600" b="1" dirty="0">
                <a:solidFill>
                  <a:schemeClr val="accent1">
                    <a:lumMod val="75000"/>
                  </a:schemeClr>
                </a:solidFill>
                <a:latin typeface="Arial" panose="020B0604020202020204" pitchFamily="34" charset="0"/>
                <a:cs typeface="Arial" panose="020B0604020202020204" pitchFamily="34" charset="0"/>
              </a:rPr>
              <a:t>Key Decision Point: </a:t>
            </a:r>
            <a:r>
              <a:rPr lang="en-US" sz="1600" dirty="0">
                <a:latin typeface="Arial" panose="020B0604020202020204" pitchFamily="34" charset="0"/>
                <a:cs typeface="Arial" panose="020B0604020202020204" pitchFamily="34" charset="0"/>
              </a:rPr>
              <a:t>If the patient is determined to be at risk for malnutrition from either the initial or secondary screening test during hospital stay, a nutrition assessment is needed</a:t>
            </a:r>
          </a:p>
        </p:txBody>
      </p:sp>
      <p:sp>
        <p:nvSpPr>
          <p:cNvPr id="28675" name="Content Placeholder 4">
            <a:extLst>
              <a:ext uri="{FF2B5EF4-FFF2-40B4-BE49-F238E27FC236}">
                <a16:creationId xmlns:a16="http://schemas.microsoft.com/office/drawing/2014/main" id="{44AFE4C5-0937-48A4-AFE0-211EF5F80737}"/>
              </a:ext>
            </a:extLst>
          </p:cNvPr>
          <p:cNvSpPr>
            <a:spLocks noGrp="1"/>
          </p:cNvSpPr>
          <p:nvPr>
            <p:ph idx="4294967295"/>
          </p:nvPr>
        </p:nvSpPr>
        <p:spPr bwMode="auto">
          <a:xfrm>
            <a:off x="1406525" y="6151563"/>
            <a:ext cx="6945313" cy="6064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anose="020B0604020202020204" pitchFamily="34" charset="0"/>
              <a:buNone/>
            </a:pPr>
            <a:r>
              <a:rPr lang="en-US" altLang="en-US" sz="700">
                <a:latin typeface="Arial" panose="020B0604020202020204" pitchFamily="34" charset="0"/>
                <a:cs typeface="Arial" panose="020B0604020202020204" pitchFamily="34" charset="0"/>
              </a:rPr>
              <a:t>*Validated tools for data collection of malnutrition screening include: Birmingham Nutrition Risk (BNR), Maastricht Index, Malnutrition Screening Tool (MST), Malnutrition </a:t>
            </a:r>
          </a:p>
          <a:p>
            <a:pPr marL="0" indent="0" eaLnBrk="1" hangingPunct="1">
              <a:buFont typeface="Arial" panose="020B0604020202020204" pitchFamily="34" charset="0"/>
              <a:buNone/>
            </a:pPr>
            <a:r>
              <a:rPr lang="en-US" altLang="en-US" sz="700">
                <a:latin typeface="Arial" panose="020B0604020202020204" pitchFamily="34" charset="0"/>
                <a:cs typeface="Arial" panose="020B0604020202020204" pitchFamily="34" charset="0"/>
              </a:rPr>
              <a:t>Universal Screening Tool (MUST), Mini Nutrition Assessment (MNA), Nutrition Risk Classification (NRC), Nutritional Risk Index (NRI), Nutritional Risk Screening (NRS) </a:t>
            </a:r>
          </a:p>
          <a:p>
            <a:pPr marL="0" indent="0" eaLnBrk="1" hangingPunct="1">
              <a:buFont typeface="Arial" panose="020B0604020202020204" pitchFamily="34" charset="0"/>
              <a:buNone/>
            </a:pPr>
            <a:r>
              <a:rPr lang="en-US" altLang="en-US" sz="700">
                <a:latin typeface="Arial" panose="020B0604020202020204" pitchFamily="34" charset="0"/>
                <a:cs typeface="Arial" panose="020B0604020202020204" pitchFamily="34" charset="0"/>
              </a:rPr>
              <a:t>2002, Prognostic Inflammatory and Nutritional Index (PINI), Prognostic Nutritional Index (PNI), Simple Screening Tool, Short Nutrition Assessment Questionnaire (SNAQ), </a:t>
            </a:r>
          </a:p>
          <a:p>
            <a:pPr marL="0" indent="0" eaLnBrk="1" hangingPunct="1">
              <a:buFont typeface="Arial" panose="020B0604020202020204" pitchFamily="34" charset="0"/>
              <a:buNone/>
            </a:pPr>
            <a:r>
              <a:rPr lang="en-US" altLang="en-US" sz="700">
                <a:latin typeface="Arial" panose="020B0604020202020204" pitchFamily="34" charset="0"/>
                <a:cs typeface="Arial" panose="020B0604020202020204" pitchFamily="34" charset="0"/>
              </a:rPr>
              <a:t>Subjective Global Assessment (SGA)</a:t>
            </a:r>
          </a:p>
          <a:p>
            <a:pPr marL="0" indent="0" eaLnBrk="1" hangingPunct="1">
              <a:buFont typeface="Arial" panose="020B0604020202020204" pitchFamily="34" charset="0"/>
              <a:buNone/>
            </a:pPr>
            <a:r>
              <a:rPr lang="en-US" altLang="en-US" sz="700">
                <a:latin typeface="Arial" panose="020B0604020202020204" pitchFamily="34" charset="0"/>
                <a:cs typeface="Arial" panose="020B0604020202020204" pitchFamily="34" charset="0"/>
              </a:rPr>
              <a:t>ON: Oral nutrition</a:t>
            </a:r>
          </a:p>
        </p:txBody>
      </p:sp>
      <p:sp>
        <p:nvSpPr>
          <p:cNvPr id="28676" name="Slide Number Placeholder 1">
            <a:extLst>
              <a:ext uri="{FF2B5EF4-FFF2-40B4-BE49-F238E27FC236}">
                <a16:creationId xmlns:a16="http://schemas.microsoft.com/office/drawing/2014/main" id="{936104CE-CB35-4627-9283-036F98D26221}"/>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7900B10-A646-4ECE-8B35-1B4849D2F2C4}" type="slidenum">
              <a:rPr lang="en-US" altLang="en-US">
                <a:solidFill>
                  <a:srgbClr val="898989"/>
                </a:solidFill>
              </a:rPr>
              <a:pPr/>
              <a:t>16</a:t>
            </a:fld>
            <a:endParaRPr lang="en-US" altLang="en-US">
              <a:solidFill>
                <a:srgbClr val="898989"/>
              </a:solidFill>
            </a:endParaRPr>
          </a:p>
        </p:txBody>
      </p:sp>
      <p:sp>
        <p:nvSpPr>
          <p:cNvPr id="8" name="Title 1">
            <a:extLst>
              <a:ext uri="{FF2B5EF4-FFF2-40B4-BE49-F238E27FC236}">
                <a16:creationId xmlns:a16="http://schemas.microsoft.com/office/drawing/2014/main" id="{C33F9D1E-AD96-4C55-9F39-ED152D38067C}"/>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Training for Malnutrition Screening</a:t>
            </a:r>
          </a:p>
        </p:txBody>
      </p:sp>
      <p:graphicFrame>
        <p:nvGraphicFramePr>
          <p:cNvPr id="9" name="Table 8">
            <a:extLst>
              <a:ext uri="{FF2B5EF4-FFF2-40B4-BE49-F238E27FC236}">
                <a16:creationId xmlns:a16="http://schemas.microsoft.com/office/drawing/2014/main" id="{32C1E497-AA90-4AA8-B7F5-E10628C751FA}"/>
              </a:ext>
            </a:extLst>
          </p:cNvPr>
          <p:cNvGraphicFramePr>
            <a:graphicFrameLocks noGrp="1"/>
          </p:cNvGraphicFramePr>
          <p:nvPr/>
        </p:nvGraphicFramePr>
        <p:xfrm>
          <a:off x="587375" y="1143000"/>
          <a:ext cx="7969250" cy="3864009"/>
        </p:xfrm>
        <a:graphic>
          <a:graphicData uri="http://schemas.openxmlformats.org/drawingml/2006/table">
            <a:tbl>
              <a:tblPr firstRow="1" bandRow="1">
                <a:tableStyleId>{72833802-FEF1-4C79-8D5D-14CF1EAF98D9}</a:tableStyleId>
              </a:tblPr>
              <a:tblGrid>
                <a:gridCol w="2399349">
                  <a:extLst>
                    <a:ext uri="{9D8B030D-6E8A-4147-A177-3AD203B41FA5}">
                      <a16:colId xmlns:a16="http://schemas.microsoft.com/office/drawing/2014/main" val="20000"/>
                    </a:ext>
                  </a:extLst>
                </a:gridCol>
                <a:gridCol w="5569901">
                  <a:extLst>
                    <a:ext uri="{9D8B030D-6E8A-4147-A177-3AD203B41FA5}">
                      <a16:colId xmlns:a16="http://schemas.microsoft.com/office/drawing/2014/main" val="20001"/>
                    </a:ext>
                  </a:extLst>
                </a:gridCol>
              </a:tblGrid>
              <a:tr h="335269">
                <a:tc gridSpan="2">
                  <a:txBody>
                    <a:bodyPr/>
                    <a:lstStyle/>
                    <a:p>
                      <a:pPr algn="ctr"/>
                      <a:r>
                        <a:rPr lang="en-US" sz="1600" dirty="0">
                          <a:latin typeface="Arial" panose="020B0604020202020204" pitchFamily="34" charset="0"/>
                          <a:cs typeface="Arial" panose="020B0604020202020204" pitchFamily="34" charset="0"/>
                        </a:rPr>
                        <a:t>Conduct Malnutrition</a:t>
                      </a:r>
                      <a:r>
                        <a:rPr lang="en-US" sz="1600" baseline="0" dirty="0">
                          <a:latin typeface="Arial" panose="020B0604020202020204" pitchFamily="34" charset="0"/>
                          <a:cs typeface="Arial" panose="020B0604020202020204" pitchFamily="34" charset="0"/>
                        </a:rPr>
                        <a:t> Screening</a:t>
                      </a:r>
                      <a:endParaRPr lang="en-US" sz="1600" dirty="0">
                        <a:latin typeface="Arial" panose="020B0604020202020204" pitchFamily="34" charset="0"/>
                        <a:cs typeface="Arial" panose="020B0604020202020204" pitchFamily="34" charset="0"/>
                      </a:endParaRPr>
                    </a:p>
                  </a:txBody>
                  <a:tcPr marL="91458" marR="91458" marT="45717" marB="4571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9525" cap="flat" cmpd="sng" algn="ctr">
                      <a:noFill/>
                      <a:prstDash val="solid"/>
                    </a:lnB>
                    <a:solidFill>
                      <a:srgbClr val="376092"/>
                    </a:solidFill>
                  </a:tcPr>
                </a:tc>
                <a:tc hMerge="1">
                  <a:txBody>
                    <a:bodyPr/>
                    <a:lstStyle/>
                    <a:p>
                      <a:endParaRPr lang="en-US" sz="800" dirty="0">
                        <a:latin typeface="Arial" panose="020B0604020202020204" pitchFamily="34" charset="0"/>
                        <a:cs typeface="Arial" panose="020B0604020202020204" pitchFamily="34" charset="0"/>
                      </a:endParaRPr>
                    </a:p>
                  </a:txBody>
                  <a:tcPr>
                    <a:lnB w="9525" cap="flat" cmpd="sng" algn="ctr">
                      <a:noFill/>
                      <a:prstDash val="solid"/>
                    </a:lnB>
                  </a:tcPr>
                </a:tc>
                <a:extLst>
                  <a:ext uri="{0D108BD9-81ED-4DB2-BD59-A6C34878D82A}">
                    <a16:rowId xmlns:a16="http://schemas.microsoft.com/office/drawing/2014/main" val="10000"/>
                  </a:ext>
                </a:extLst>
              </a:tr>
              <a:tr h="335269">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Timing:</a:t>
                      </a:r>
                    </a:p>
                  </a:txBody>
                  <a:tcPr marL="91458" marR="91458" marT="45717" marB="4571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sz="1600" dirty="0">
                          <a:latin typeface="Arial" panose="020B0604020202020204" pitchFamily="34" charset="0"/>
                          <a:cs typeface="Arial" panose="020B0604020202020204" pitchFamily="34" charset="0"/>
                        </a:rPr>
                        <a:t>Within</a:t>
                      </a:r>
                      <a:r>
                        <a:rPr lang="en-US" sz="1600" baseline="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24 hours</a:t>
                      </a:r>
                      <a:r>
                        <a:rPr lang="en-US" sz="1600" baseline="0" dirty="0">
                          <a:latin typeface="Arial" panose="020B0604020202020204" pitchFamily="34" charset="0"/>
                          <a:cs typeface="Arial" panose="020B0604020202020204" pitchFamily="34" charset="0"/>
                        </a:rPr>
                        <a:t> of patient admission</a:t>
                      </a:r>
                      <a:endParaRPr lang="en-US" sz="1600" dirty="0">
                        <a:latin typeface="Arial" panose="020B0604020202020204" pitchFamily="34" charset="0"/>
                        <a:cs typeface="Arial" panose="020B0604020202020204" pitchFamily="34" charset="0"/>
                      </a:endParaRPr>
                    </a:p>
                  </a:txBody>
                  <a:tcPr marL="91458" marR="91458" marT="45717" marB="4571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36234">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Responsible Care </a:t>
                      </a:r>
                    </a:p>
                    <a:p>
                      <a:r>
                        <a:rPr lang="en-US" sz="1600" b="1" kern="1200" dirty="0">
                          <a:solidFill>
                            <a:schemeClr val="tx1"/>
                          </a:solidFill>
                          <a:latin typeface="Arial" panose="020B0604020202020204" pitchFamily="34" charset="0"/>
                          <a:ea typeface="+mn-ea"/>
                          <a:cs typeface="Arial" panose="020B0604020202020204" pitchFamily="34" charset="0"/>
                        </a:rPr>
                        <a:t>Team Member:</a:t>
                      </a:r>
                    </a:p>
                  </a:txBody>
                  <a:tcPr marL="91458" marR="91458" marT="45717" marB="4571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endParaRPr lang="en-US" sz="1600" dirty="0">
                        <a:latin typeface="Arial" panose="020B0604020202020204" pitchFamily="34" charset="0"/>
                        <a:cs typeface="Arial" panose="020B0604020202020204" pitchFamily="34" charset="0"/>
                      </a:endParaRPr>
                    </a:p>
                    <a:p>
                      <a:pPr>
                        <a:spcAft>
                          <a:spcPts val="600"/>
                        </a:spcAft>
                      </a:pPr>
                      <a:r>
                        <a:rPr lang="en-US" sz="1600" dirty="0">
                          <a:latin typeface="Arial" panose="020B0604020202020204" pitchFamily="34" charset="0"/>
                          <a:cs typeface="Arial" panose="020B0604020202020204" pitchFamily="34" charset="0"/>
                        </a:rPr>
                        <a:t>Nurse or qualified care team member</a:t>
                      </a:r>
                    </a:p>
                  </a:txBody>
                  <a:tcPr marL="91458" marR="91458" marT="45717" marB="4571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14659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latin typeface="Arial" panose="020B0604020202020204" pitchFamily="34" charset="0"/>
                          <a:ea typeface="+mn-ea"/>
                          <a:cs typeface="Arial" panose="020B0604020202020204" pitchFamily="34" charset="0"/>
                        </a:rPr>
                        <a:t>Clinical Data to Collect/Record:* </a:t>
                      </a:r>
                    </a:p>
                    <a:p>
                      <a:endParaRPr lang="en-US" sz="1600" b="1" kern="1200" dirty="0">
                        <a:solidFill>
                          <a:schemeClr val="tx1"/>
                        </a:solidFill>
                        <a:latin typeface="Arial" panose="020B0604020202020204" pitchFamily="34" charset="0"/>
                        <a:ea typeface="+mn-ea"/>
                        <a:cs typeface="Arial" panose="020B0604020202020204" pitchFamily="34" charset="0"/>
                      </a:endParaRPr>
                    </a:p>
                  </a:txBody>
                  <a:tcPr marL="91458" marR="91458" marT="45717" marB="4571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Recent weight loss</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Decreased appetite</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Height</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Weight</a:t>
                      </a:r>
                    </a:p>
                  </a:txBody>
                  <a:tcPr marL="91458" marR="91458" marT="45717" marB="4571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310610">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Key Steps:</a:t>
                      </a:r>
                    </a:p>
                  </a:txBody>
                  <a:tcPr marL="91458" marR="91458" marT="45717" marB="4571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Score patient</a:t>
                      </a:r>
                      <a:r>
                        <a:rPr lang="en-US" sz="1600" baseline="0" dirty="0">
                          <a:latin typeface="Arial" panose="020B0604020202020204" pitchFamily="34" charset="0"/>
                          <a:cs typeface="Arial" panose="020B0604020202020204" pitchFamily="34" charset="0"/>
                        </a:rPr>
                        <a:t> to determine risk and document results</a:t>
                      </a:r>
                    </a:p>
                    <a:p>
                      <a:pPr marL="285750" lvl="0" indent="-285750">
                        <a:buFont typeface="Wingdings" panose="05000000000000000000" pitchFamily="2" charset="2"/>
                        <a:buChar char="Ø"/>
                      </a:pPr>
                      <a:r>
                        <a:rPr lang="en-US" sz="1600" baseline="0" dirty="0">
                          <a:latin typeface="Arial" panose="020B0604020202020204" pitchFamily="34" charset="0"/>
                          <a:cs typeface="Arial" panose="020B0604020202020204" pitchFamily="34" charset="0"/>
                        </a:rPr>
                        <a:t>For at-risk patients, refer immediately for nutrition consult and assessment</a:t>
                      </a:r>
                    </a:p>
                    <a:p>
                      <a:pPr marL="285750" lvl="0" indent="-285750">
                        <a:buFont typeface="Wingdings" panose="05000000000000000000" pitchFamily="2" charset="2"/>
                        <a:buChar char="Ø"/>
                      </a:pPr>
                      <a:r>
                        <a:rPr lang="en-US" sz="1600" baseline="0" dirty="0">
                          <a:latin typeface="Arial" panose="020B0604020202020204" pitchFamily="34" charset="0"/>
                          <a:cs typeface="Arial" panose="020B0604020202020204" pitchFamily="34" charset="0"/>
                        </a:rPr>
                        <a:t>For patients at risk </a:t>
                      </a:r>
                      <a:r>
                        <a:rPr lang="en-US" sz="1600" i="1" baseline="0" dirty="0">
                          <a:latin typeface="Arial" panose="020B0604020202020204" pitchFamily="34" charset="0"/>
                          <a:cs typeface="Arial" panose="020B0604020202020204" pitchFamily="34" charset="0"/>
                        </a:rPr>
                        <a:t>during screening</a:t>
                      </a:r>
                      <a:r>
                        <a:rPr lang="en-US" sz="1600" baseline="0" dirty="0">
                          <a:latin typeface="Arial" panose="020B0604020202020204" pitchFamily="34" charset="0"/>
                          <a:cs typeface="Arial" panose="020B0604020202020204" pitchFamily="34" charset="0"/>
                        </a:rPr>
                        <a:t>, expedite nutrition intervention within 24 </a:t>
                      </a:r>
                      <a:r>
                        <a:rPr lang="en-US" sz="1600" baseline="0" dirty="0" err="1">
                          <a:latin typeface="Arial" panose="020B0604020202020204" pitchFamily="34" charset="0"/>
                          <a:cs typeface="Arial" panose="020B0604020202020204" pitchFamily="34" charset="0"/>
                        </a:rPr>
                        <a:t>hrs</a:t>
                      </a:r>
                      <a:r>
                        <a:rPr lang="en-US" sz="1600" baseline="0" dirty="0">
                          <a:latin typeface="Arial" panose="020B0604020202020204" pitchFamily="34" charset="0"/>
                          <a:cs typeface="Arial" panose="020B0604020202020204" pitchFamily="34" charset="0"/>
                        </a:rPr>
                        <a:t> with food or ON supplement</a:t>
                      </a:r>
                      <a:endParaRPr lang="en-US" sz="1600" dirty="0">
                        <a:latin typeface="Arial" panose="020B0604020202020204" pitchFamily="34" charset="0"/>
                        <a:cs typeface="Arial" panose="020B0604020202020204" pitchFamily="34" charset="0"/>
                      </a:endParaRPr>
                    </a:p>
                  </a:txBody>
                  <a:tcPr marL="91458" marR="91458" marT="45717" marB="4571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DB0E9AF-94BD-439D-9189-A1EA6CB13705}"/>
              </a:ext>
            </a:extLst>
          </p:cNvPr>
          <p:cNvGraphicFramePr>
            <a:graphicFrameLocks noGrp="1"/>
          </p:cNvGraphicFramePr>
          <p:nvPr/>
        </p:nvGraphicFramePr>
        <p:xfrm>
          <a:off x="587375" y="1143000"/>
          <a:ext cx="7969250" cy="4010037"/>
        </p:xfrm>
        <a:graphic>
          <a:graphicData uri="http://schemas.openxmlformats.org/drawingml/2006/table">
            <a:tbl>
              <a:tblPr firstRow="1" bandRow="1">
                <a:tableStyleId>{72833802-FEF1-4C79-8D5D-14CF1EAF98D9}</a:tableStyleId>
              </a:tblPr>
              <a:tblGrid>
                <a:gridCol w="2399349">
                  <a:extLst>
                    <a:ext uri="{9D8B030D-6E8A-4147-A177-3AD203B41FA5}">
                      <a16:colId xmlns:a16="http://schemas.microsoft.com/office/drawing/2014/main" val="20000"/>
                    </a:ext>
                  </a:extLst>
                </a:gridCol>
                <a:gridCol w="5569901">
                  <a:extLst>
                    <a:ext uri="{9D8B030D-6E8A-4147-A177-3AD203B41FA5}">
                      <a16:colId xmlns:a16="http://schemas.microsoft.com/office/drawing/2014/main" val="20001"/>
                    </a:ext>
                  </a:extLst>
                </a:gridCol>
              </a:tblGrid>
              <a:tr h="335278">
                <a:tc gridSpan="2">
                  <a:txBody>
                    <a:bodyPr/>
                    <a:lstStyle/>
                    <a:p>
                      <a:pPr marL="0" algn="ctr" defTabSz="457200" rtl="0" eaLnBrk="1" latinLnBrk="0" hangingPunct="1"/>
                      <a:r>
                        <a:rPr lang="en-US" sz="1600" b="1" kern="1200" dirty="0">
                          <a:solidFill>
                            <a:schemeClr val="bg1"/>
                          </a:solidFill>
                          <a:latin typeface="Arial" panose="020B0604020202020204" pitchFamily="34" charset="0"/>
                          <a:ea typeface="+mn-ea"/>
                          <a:cs typeface="Arial" panose="020B0604020202020204" pitchFamily="34" charset="0"/>
                        </a:rPr>
                        <a:t>Complete Nutrition Assessment</a:t>
                      </a:r>
                    </a:p>
                  </a:txBody>
                  <a:tcPr marL="91458" marR="9145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9525" cap="flat" cmpd="sng" algn="ctr">
                      <a:noFill/>
                      <a:prstDash val="solid"/>
                    </a:lnB>
                    <a:solidFill>
                      <a:srgbClr val="376092"/>
                    </a:solidFill>
                  </a:tcPr>
                </a:tc>
                <a:tc hMerge="1">
                  <a:txBody>
                    <a:bodyPr/>
                    <a:lstStyle/>
                    <a:p>
                      <a:pPr marL="0" algn="ctr" defTabSz="457200" rtl="0" eaLnBrk="1" latinLnBrk="0" hangingPunct="1"/>
                      <a:endParaRPr lang="en-US" sz="1600" b="1" kern="1200" dirty="0">
                        <a:solidFill>
                          <a:schemeClr val="bg1"/>
                        </a:solidFill>
                        <a:latin typeface="Arial" panose="020B0604020202020204" pitchFamily="34" charset="0"/>
                        <a:ea typeface="+mn-ea"/>
                        <a:cs typeface="Arial" panose="020B0604020202020204" pitchFamily="34" charset="0"/>
                      </a:endParaRPr>
                    </a:p>
                  </a:txBody>
                  <a:tcPr>
                    <a:lnB w="9525" cap="flat" cmpd="sng" algn="ctr">
                      <a:noFill/>
                      <a:prstDash val="solid"/>
                    </a:lnB>
                  </a:tcPr>
                </a:tc>
                <a:extLst>
                  <a:ext uri="{0D108BD9-81ED-4DB2-BD59-A6C34878D82A}">
                    <a16:rowId xmlns:a16="http://schemas.microsoft.com/office/drawing/2014/main" val="10000"/>
                  </a:ext>
                </a:extLst>
              </a:tr>
              <a:tr h="579117">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Timing:</a:t>
                      </a:r>
                    </a:p>
                  </a:txBody>
                  <a:tcPr marL="91458" marR="91458">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sz="1600" dirty="0">
                          <a:latin typeface="Arial" panose="020B0604020202020204" pitchFamily="34" charset="0"/>
                          <a:cs typeface="Arial" panose="020B0604020202020204" pitchFamily="34" charset="0"/>
                        </a:rPr>
                        <a:t>Within</a:t>
                      </a:r>
                      <a:r>
                        <a:rPr lang="en-US" sz="1600" baseline="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24–48 hours</a:t>
                      </a:r>
                      <a:r>
                        <a:rPr lang="en-US" sz="1600" baseline="0" dirty="0">
                          <a:latin typeface="Arial" panose="020B0604020202020204" pitchFamily="34" charset="0"/>
                          <a:cs typeface="Arial" panose="020B0604020202020204" pitchFamily="34" charset="0"/>
                        </a:rPr>
                        <a:t> following a screening in which patient is determined to be “at risk”</a:t>
                      </a:r>
                      <a:endParaRPr lang="en-US" sz="1600" dirty="0">
                        <a:latin typeface="Arial" panose="020B0604020202020204" pitchFamily="34" charset="0"/>
                        <a:cs typeface="Arial" panose="020B0604020202020204" pitchFamily="34" charset="0"/>
                      </a:endParaRPr>
                    </a:p>
                  </a:txBody>
                  <a:tcPr marL="91458" marR="91458">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40069">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Responsible Care </a:t>
                      </a:r>
                    </a:p>
                    <a:p>
                      <a:r>
                        <a:rPr lang="en-US" sz="1600" b="1" kern="1200" dirty="0">
                          <a:solidFill>
                            <a:schemeClr val="tx1"/>
                          </a:solidFill>
                          <a:latin typeface="Arial" panose="020B0604020202020204" pitchFamily="34" charset="0"/>
                          <a:ea typeface="+mn-ea"/>
                          <a:cs typeface="Arial" panose="020B0604020202020204" pitchFamily="34" charset="0"/>
                        </a:rPr>
                        <a:t>Team Member:</a:t>
                      </a:r>
                    </a:p>
                  </a:txBody>
                  <a:tcPr marL="91458" marR="91458">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Dietitian</a:t>
                      </a:r>
                    </a:p>
                  </a:txBody>
                  <a:tcPr marL="91458" marR="91458">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1449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latin typeface="Arial" panose="020B0604020202020204" pitchFamily="34" charset="0"/>
                          <a:ea typeface="+mn-ea"/>
                          <a:cs typeface="Arial" panose="020B0604020202020204" pitchFamily="34" charset="0"/>
                        </a:rPr>
                        <a:t>Clinical Data to Collect/Record: </a:t>
                      </a:r>
                    </a:p>
                    <a:p>
                      <a:endParaRPr lang="en-US" sz="1600" b="1" kern="1200" dirty="0">
                        <a:solidFill>
                          <a:schemeClr val="tx1"/>
                        </a:solidFill>
                        <a:latin typeface="Arial" panose="020B0604020202020204" pitchFamily="34" charset="0"/>
                        <a:ea typeface="+mn-ea"/>
                        <a:cs typeface="Arial" panose="020B0604020202020204" pitchFamily="34" charset="0"/>
                      </a:endParaRPr>
                    </a:p>
                  </a:txBody>
                  <a:tcPr marL="91458" marR="91458">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Food and nutrition history</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Anthropometric measurements</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Biochemical data</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Physician exam information</a:t>
                      </a:r>
                    </a:p>
                  </a:txBody>
                  <a:tcPr marL="91458" marR="91458">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310633">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Key Steps:</a:t>
                      </a:r>
                    </a:p>
                  </a:txBody>
                  <a:tcPr marL="91458" marR="91458">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Review patient information that may impact nutrition</a:t>
                      </a:r>
                      <a:r>
                        <a:rPr lang="en-US" sz="1600" baseline="0" dirty="0">
                          <a:latin typeface="Arial" panose="020B0604020202020204" pitchFamily="34" charset="0"/>
                          <a:cs typeface="Arial" panose="020B0604020202020204" pitchFamily="34" charset="0"/>
                        </a:rPr>
                        <a:t> or health status</a:t>
                      </a:r>
                    </a:p>
                    <a:p>
                      <a:pPr marL="285750" lvl="0" indent="-285750">
                        <a:buFont typeface="Wingdings" panose="05000000000000000000" pitchFamily="2" charset="2"/>
                        <a:buChar char="Ø"/>
                      </a:pPr>
                      <a:r>
                        <a:rPr lang="en-US" sz="1600" baseline="0" dirty="0">
                          <a:latin typeface="Arial" panose="020B0604020202020204" pitchFamily="34" charset="0"/>
                          <a:cs typeface="Arial" panose="020B0604020202020204" pitchFamily="34" charset="0"/>
                        </a:rPr>
                        <a:t>Consult with other care team members; Conduct patient/caregiver interviews</a:t>
                      </a:r>
                    </a:p>
                    <a:p>
                      <a:pPr marL="285750" lvl="0" indent="-285750">
                        <a:buFont typeface="Wingdings" panose="05000000000000000000" pitchFamily="2" charset="2"/>
                        <a:buChar char="Ø"/>
                      </a:pPr>
                      <a:r>
                        <a:rPr lang="en-US" sz="1600" baseline="0" dirty="0">
                          <a:latin typeface="Arial" panose="020B0604020202020204" pitchFamily="34" charset="0"/>
                          <a:cs typeface="Arial" panose="020B0604020202020204" pitchFamily="34" charset="0"/>
                        </a:rPr>
                        <a:t>Compare information to predefined assessment scale</a:t>
                      </a:r>
                      <a:endParaRPr lang="en-US" sz="1600" dirty="0">
                        <a:latin typeface="Arial" panose="020B0604020202020204" pitchFamily="34" charset="0"/>
                        <a:cs typeface="Arial" panose="020B0604020202020204" pitchFamily="34" charset="0"/>
                      </a:endParaRPr>
                    </a:p>
                  </a:txBody>
                  <a:tcPr marL="91458" marR="91458">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7" name="Rectangle 6">
            <a:extLst>
              <a:ext uri="{FF2B5EF4-FFF2-40B4-BE49-F238E27FC236}">
                <a16:creationId xmlns:a16="http://schemas.microsoft.com/office/drawing/2014/main" id="{C08794D9-E7C4-44D0-B086-DC3E3F5CDAF7}"/>
              </a:ext>
            </a:extLst>
          </p:cNvPr>
          <p:cNvSpPr/>
          <p:nvPr/>
        </p:nvSpPr>
        <p:spPr>
          <a:xfrm>
            <a:off x="587375" y="5106988"/>
            <a:ext cx="7835900" cy="830262"/>
          </a:xfrm>
          <a:prstGeom prst="rect">
            <a:avLst/>
          </a:prstGeom>
          <a:ln>
            <a:solidFill>
              <a:schemeClr val="accent1">
                <a:lumMod val="75000"/>
              </a:schemeClr>
            </a:solidFill>
          </a:ln>
        </p:spPr>
        <p:txBody>
          <a:bodyPr>
            <a:spAutoFit/>
          </a:bodyPr>
          <a:lstStyle/>
          <a:p>
            <a:pPr eaLnBrk="1" fontAlgn="auto" hangingPunct="1">
              <a:spcBef>
                <a:spcPts val="0"/>
              </a:spcBef>
              <a:spcAft>
                <a:spcPts val="0"/>
              </a:spcAft>
              <a:defRPr/>
            </a:pPr>
            <a:r>
              <a:rPr lang="en-US" sz="1600" b="1" dirty="0">
                <a:solidFill>
                  <a:schemeClr val="accent1">
                    <a:lumMod val="75000"/>
                  </a:schemeClr>
                </a:solidFill>
                <a:latin typeface="Arial" panose="020B0604020202020204" pitchFamily="34" charset="0"/>
                <a:cs typeface="Arial" panose="020B0604020202020204" pitchFamily="34" charset="0"/>
              </a:rPr>
              <a:t>Key Decision Point: </a:t>
            </a:r>
            <a:r>
              <a:rPr lang="en-US" sz="1600" dirty="0">
                <a:latin typeface="Arial" panose="020B0604020202020204" pitchFamily="34" charset="0"/>
                <a:cs typeface="Arial" panose="020B0604020202020204" pitchFamily="34" charset="0"/>
              </a:rPr>
              <a:t>If the patient is determined to be “malnourished” providers may need to seek/consider patient or family decisions around malnutrition treatment, particularly for end-of-life care</a:t>
            </a:r>
          </a:p>
        </p:txBody>
      </p:sp>
      <p:sp>
        <p:nvSpPr>
          <p:cNvPr id="8" name="Title 1">
            <a:extLst>
              <a:ext uri="{FF2B5EF4-FFF2-40B4-BE49-F238E27FC236}">
                <a16:creationId xmlns:a16="http://schemas.microsoft.com/office/drawing/2014/main" id="{B8048CE5-8E5B-4888-A078-4B8633EB5362}"/>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Training for Nutrition Assessment</a:t>
            </a:r>
          </a:p>
        </p:txBody>
      </p:sp>
      <p:sp>
        <p:nvSpPr>
          <p:cNvPr id="29713" name="Slide Number Placeholder 1">
            <a:extLst>
              <a:ext uri="{FF2B5EF4-FFF2-40B4-BE49-F238E27FC236}">
                <a16:creationId xmlns:a16="http://schemas.microsoft.com/office/drawing/2014/main" id="{A6A95D43-83C4-431E-9A21-83B68DC06A94}"/>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5E22181C-8B22-4F13-8AD6-D4DB81FDF944}" type="slidenum">
              <a:rPr lang="en-US" altLang="en-US">
                <a:solidFill>
                  <a:srgbClr val="7F7F7F"/>
                </a:solidFill>
              </a:rPr>
              <a:pPr/>
              <a:t>17</a:t>
            </a:fld>
            <a:endParaRPr lang="en-US" altLang="en-US">
              <a:solidFill>
                <a:srgbClr val="7F7F7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30AD4F5-5981-4B3A-9451-35EDF98DD38B}"/>
              </a:ext>
            </a:extLst>
          </p:cNvPr>
          <p:cNvGraphicFramePr>
            <a:graphicFrameLocks noGrp="1"/>
          </p:cNvGraphicFramePr>
          <p:nvPr/>
        </p:nvGraphicFramePr>
        <p:xfrm>
          <a:off x="587375" y="1143000"/>
          <a:ext cx="7969250" cy="3883137"/>
        </p:xfrm>
        <a:graphic>
          <a:graphicData uri="http://schemas.openxmlformats.org/drawingml/2006/table">
            <a:tbl>
              <a:tblPr firstRow="1" bandRow="1">
                <a:tableStyleId>{72833802-FEF1-4C79-8D5D-14CF1EAF98D9}</a:tableStyleId>
              </a:tblPr>
              <a:tblGrid>
                <a:gridCol w="2399349">
                  <a:extLst>
                    <a:ext uri="{9D8B030D-6E8A-4147-A177-3AD203B41FA5}">
                      <a16:colId xmlns:a16="http://schemas.microsoft.com/office/drawing/2014/main" val="20000"/>
                    </a:ext>
                  </a:extLst>
                </a:gridCol>
                <a:gridCol w="5569901">
                  <a:extLst>
                    <a:ext uri="{9D8B030D-6E8A-4147-A177-3AD203B41FA5}">
                      <a16:colId xmlns:a16="http://schemas.microsoft.com/office/drawing/2014/main" val="20001"/>
                    </a:ext>
                  </a:extLst>
                </a:gridCol>
              </a:tblGrid>
              <a:tr h="335244">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Establish Malnutrition Diagnosis</a:t>
                      </a:r>
                      <a:endParaRPr lang="en-US" sz="1600" baseline="0" dirty="0">
                        <a:latin typeface="Arial" panose="020B0604020202020204" pitchFamily="34" charset="0"/>
                        <a:cs typeface="Arial" panose="020B0604020202020204" pitchFamily="34" charset="0"/>
                      </a:endParaRPr>
                    </a:p>
                  </a:txBody>
                  <a:tcPr marL="91458" marR="91458" marT="45710" marB="45710">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9525" cap="flat" cmpd="sng" algn="ctr">
                      <a:noFill/>
                      <a:prstDash val="solid"/>
                    </a:lnB>
                    <a:solidFill>
                      <a:srgbClr val="376092"/>
                    </a:solidFill>
                  </a:tcPr>
                </a:tc>
                <a:tc hMerge="1">
                  <a:txBody>
                    <a:bodyPr/>
                    <a:lstStyle/>
                    <a:p>
                      <a:endParaRPr lang="en-US" sz="800" dirty="0">
                        <a:latin typeface="Arial" panose="020B0604020202020204" pitchFamily="34" charset="0"/>
                        <a:cs typeface="Arial" panose="020B0604020202020204" pitchFamily="34" charset="0"/>
                      </a:endParaRPr>
                    </a:p>
                  </a:txBody>
                  <a:tcPr>
                    <a:lnB w="9525" cap="flat" cmpd="sng" algn="ctr">
                      <a:noFill/>
                      <a:prstDash val="solid"/>
                    </a:lnB>
                  </a:tcPr>
                </a:tc>
                <a:extLst>
                  <a:ext uri="{0D108BD9-81ED-4DB2-BD59-A6C34878D82A}">
                    <a16:rowId xmlns:a16="http://schemas.microsoft.com/office/drawing/2014/main" val="10000"/>
                  </a:ext>
                </a:extLst>
              </a:tr>
              <a:tr h="335244">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Timing:</a:t>
                      </a:r>
                    </a:p>
                  </a:txBody>
                  <a:tcPr marL="91458" marR="91458" marT="45710" marB="45710">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sz="1600" dirty="0">
                          <a:latin typeface="Arial" panose="020B0604020202020204" pitchFamily="34" charset="0"/>
                          <a:cs typeface="Arial" panose="020B0604020202020204" pitchFamily="34" charset="0"/>
                        </a:rPr>
                        <a:t>Immediately following nutrition assessment</a:t>
                      </a:r>
                    </a:p>
                  </a:txBody>
                  <a:tcPr marL="91458" marR="91458" marT="45710" marB="45710">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36125">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Responsible Care </a:t>
                      </a:r>
                    </a:p>
                    <a:p>
                      <a:r>
                        <a:rPr lang="en-US" sz="1600" b="1" kern="1200" dirty="0">
                          <a:solidFill>
                            <a:schemeClr val="tx1"/>
                          </a:solidFill>
                          <a:latin typeface="Arial" panose="020B0604020202020204" pitchFamily="34" charset="0"/>
                          <a:ea typeface="+mn-ea"/>
                          <a:cs typeface="Arial" panose="020B0604020202020204" pitchFamily="34" charset="0"/>
                        </a:rPr>
                        <a:t>Team Member:</a:t>
                      </a:r>
                    </a:p>
                  </a:txBody>
                  <a:tcPr marL="91458" marR="91458" marT="45710" marB="45710">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Dietitian or qualified care team member</a:t>
                      </a:r>
                    </a:p>
                  </a:txBody>
                  <a:tcPr marL="91458" marR="91458" marT="45710" marB="45710">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1658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latin typeface="Arial" panose="020B0604020202020204" pitchFamily="34" charset="0"/>
                          <a:ea typeface="+mn-ea"/>
                          <a:cs typeface="Arial" panose="020B0604020202020204" pitchFamily="34" charset="0"/>
                        </a:rPr>
                        <a:t>Clinical Data to Collect/Record: </a:t>
                      </a:r>
                    </a:p>
                    <a:p>
                      <a:endParaRPr lang="en-US" sz="1600" b="1" kern="1200" dirty="0">
                        <a:solidFill>
                          <a:schemeClr val="tx1"/>
                        </a:solidFill>
                        <a:latin typeface="Arial" panose="020B0604020202020204" pitchFamily="34" charset="0"/>
                        <a:ea typeface="+mn-ea"/>
                        <a:cs typeface="Arial" panose="020B0604020202020204" pitchFamily="34" charset="0"/>
                      </a:endParaRPr>
                    </a:p>
                  </a:txBody>
                  <a:tcPr marL="91458" marR="91458" marT="45710" marB="45710">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Description of alternations in a patient’s status</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Malnutrition signs and symptoms</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Malnutrition etiology</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Patient diagnosis code (confirm in medical record)</a:t>
                      </a:r>
                    </a:p>
                  </a:txBody>
                  <a:tcPr marL="91458" marR="91458" marT="45710" marB="45710">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310540">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Key Steps:</a:t>
                      </a:r>
                    </a:p>
                  </a:txBody>
                  <a:tcPr marL="91458" marR="91458" marT="45710" marB="45710">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Record diagnosis</a:t>
                      </a:r>
                    </a:p>
                    <a:p>
                      <a:pPr marL="285750" lvl="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Establish possible causes from nutrition assessment; Consider conditions unique to patient</a:t>
                      </a:r>
                    </a:p>
                    <a:p>
                      <a:pPr marL="285750" lvl="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Communicate</a:t>
                      </a:r>
                      <a:r>
                        <a:rPr lang="en-US" sz="1600" baseline="0" dirty="0">
                          <a:latin typeface="Arial" panose="020B0604020202020204" pitchFamily="34" charset="0"/>
                          <a:cs typeface="Arial" panose="020B0604020202020204" pitchFamily="34" charset="0"/>
                        </a:rPr>
                        <a:t> diagnosis to patient/caregiver and address their immediate questions</a:t>
                      </a:r>
                      <a:endParaRPr lang="en-US" sz="1600" dirty="0">
                        <a:latin typeface="Arial" panose="020B0604020202020204" pitchFamily="34" charset="0"/>
                        <a:cs typeface="Arial" panose="020B0604020202020204" pitchFamily="34" charset="0"/>
                      </a:endParaRPr>
                    </a:p>
                  </a:txBody>
                  <a:tcPr marL="91458" marR="91458" marT="45710" marB="45710">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7" name="Rectangle 6">
            <a:extLst>
              <a:ext uri="{FF2B5EF4-FFF2-40B4-BE49-F238E27FC236}">
                <a16:creationId xmlns:a16="http://schemas.microsoft.com/office/drawing/2014/main" id="{325C1ED9-E89E-4A72-850F-9F45B09D4759}"/>
              </a:ext>
            </a:extLst>
          </p:cNvPr>
          <p:cNvSpPr/>
          <p:nvPr/>
        </p:nvSpPr>
        <p:spPr>
          <a:xfrm>
            <a:off x="587375" y="5106988"/>
            <a:ext cx="7835900" cy="830262"/>
          </a:xfrm>
          <a:prstGeom prst="rect">
            <a:avLst/>
          </a:prstGeom>
          <a:ln>
            <a:solidFill>
              <a:schemeClr val="accent1">
                <a:lumMod val="75000"/>
              </a:schemeClr>
            </a:solidFill>
          </a:ln>
        </p:spPr>
        <p:txBody>
          <a:bodyPr>
            <a:spAutoFit/>
          </a:bodyPr>
          <a:lstStyle/>
          <a:p>
            <a:pPr eaLnBrk="1" fontAlgn="auto" hangingPunct="1">
              <a:spcBef>
                <a:spcPts val="0"/>
              </a:spcBef>
              <a:spcAft>
                <a:spcPts val="0"/>
              </a:spcAft>
              <a:defRPr/>
            </a:pPr>
            <a:r>
              <a:rPr lang="en-US" sz="1600" b="1" dirty="0">
                <a:solidFill>
                  <a:schemeClr val="accent1">
                    <a:lumMod val="75000"/>
                  </a:schemeClr>
                </a:solidFill>
                <a:latin typeface="Arial" panose="020B0604020202020204" pitchFamily="34" charset="0"/>
                <a:cs typeface="Arial" panose="020B0604020202020204" pitchFamily="34" charset="0"/>
              </a:rPr>
              <a:t>Key Decision Point: </a:t>
            </a:r>
            <a:r>
              <a:rPr lang="en-US" sz="1600" dirty="0">
                <a:latin typeface="Arial" panose="020B0604020202020204" pitchFamily="34" charset="0"/>
                <a:cs typeface="Arial" panose="020B0604020202020204" pitchFamily="34" charset="0"/>
              </a:rPr>
              <a:t>Continuation of malnutrition care should only proceed if the provider identifies a malnutrition-related diagnosis and if it is in alignment with patient/family wishes, particularly for end-of-life care</a:t>
            </a:r>
          </a:p>
        </p:txBody>
      </p:sp>
      <p:sp>
        <p:nvSpPr>
          <p:cNvPr id="9" name="Title 1">
            <a:extLst>
              <a:ext uri="{FF2B5EF4-FFF2-40B4-BE49-F238E27FC236}">
                <a16:creationId xmlns:a16="http://schemas.microsoft.com/office/drawing/2014/main" id="{9883E105-11AC-4EBA-AD3E-1957016990F0}"/>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Training for Malnutrition Diagnosis</a:t>
            </a:r>
          </a:p>
        </p:txBody>
      </p:sp>
      <p:sp>
        <p:nvSpPr>
          <p:cNvPr id="30737" name="Slide Number Placeholder 1">
            <a:extLst>
              <a:ext uri="{FF2B5EF4-FFF2-40B4-BE49-F238E27FC236}">
                <a16:creationId xmlns:a16="http://schemas.microsoft.com/office/drawing/2014/main" id="{5F211652-F9DA-41A4-B9B5-28515DE03F4C}"/>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288DF9A-1CE0-4C3C-B194-3A32D3E46F60}" type="slidenum">
              <a:rPr lang="en-US" altLang="en-US">
                <a:solidFill>
                  <a:srgbClr val="7F7F7F"/>
                </a:solidFill>
              </a:rPr>
              <a:pPr/>
              <a:t>18</a:t>
            </a:fld>
            <a:endParaRPr lang="en-US" altLang="en-US">
              <a:solidFill>
                <a:srgbClr val="7F7F7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C394F63-A061-4CF6-A963-195CF8AB4A3A}"/>
              </a:ext>
            </a:extLst>
          </p:cNvPr>
          <p:cNvGraphicFramePr>
            <a:graphicFrameLocks noGrp="1"/>
          </p:cNvGraphicFramePr>
          <p:nvPr/>
        </p:nvGraphicFramePr>
        <p:xfrm>
          <a:off x="587375" y="1143000"/>
          <a:ext cx="7969250" cy="4373755"/>
        </p:xfrm>
        <a:graphic>
          <a:graphicData uri="http://schemas.openxmlformats.org/drawingml/2006/table">
            <a:tbl>
              <a:tblPr firstRow="1" bandRow="1">
                <a:tableStyleId>{72833802-FEF1-4C79-8D5D-14CF1EAF98D9}</a:tableStyleId>
              </a:tblPr>
              <a:tblGrid>
                <a:gridCol w="2399349">
                  <a:extLst>
                    <a:ext uri="{9D8B030D-6E8A-4147-A177-3AD203B41FA5}">
                      <a16:colId xmlns:a16="http://schemas.microsoft.com/office/drawing/2014/main" val="20000"/>
                    </a:ext>
                  </a:extLst>
                </a:gridCol>
                <a:gridCol w="5569901">
                  <a:extLst>
                    <a:ext uri="{9D8B030D-6E8A-4147-A177-3AD203B41FA5}">
                      <a16:colId xmlns:a16="http://schemas.microsoft.com/office/drawing/2014/main" val="20001"/>
                    </a:ext>
                  </a:extLst>
                </a:gridCol>
              </a:tblGrid>
              <a:tr h="335255">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Determine Malnutrition Care Plan</a:t>
                      </a:r>
                    </a:p>
                  </a:txBody>
                  <a:tcPr marL="91458" marR="91458" marT="45714" marB="45714">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9525" cap="flat" cmpd="sng" algn="ctr">
                      <a:noFill/>
                      <a:prstDash val="solid"/>
                    </a:lnB>
                    <a:solidFill>
                      <a:srgbClr val="376092"/>
                    </a:solidFill>
                  </a:tcPr>
                </a:tc>
                <a:tc hMerge="1">
                  <a:txBody>
                    <a:bodyPr/>
                    <a:lstStyle/>
                    <a:p>
                      <a:endParaRPr lang="en-US" sz="800" dirty="0">
                        <a:latin typeface="Arial" panose="020B0604020202020204" pitchFamily="34" charset="0"/>
                        <a:cs typeface="Arial" panose="020B0604020202020204" pitchFamily="34" charset="0"/>
                      </a:endParaRPr>
                    </a:p>
                  </a:txBody>
                  <a:tcPr>
                    <a:lnB w="9525" cap="flat" cmpd="sng" algn="ctr">
                      <a:noFill/>
                      <a:prstDash val="solid"/>
                    </a:lnB>
                  </a:tcPr>
                </a:tc>
                <a:extLst>
                  <a:ext uri="{0D108BD9-81ED-4DB2-BD59-A6C34878D82A}">
                    <a16:rowId xmlns:a16="http://schemas.microsoft.com/office/drawing/2014/main" val="10000"/>
                  </a:ext>
                </a:extLst>
              </a:tr>
              <a:tr h="335255">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Timing:</a:t>
                      </a:r>
                    </a:p>
                  </a:txBody>
                  <a:tcPr marL="91458" marR="91458" marT="45714" marB="45714">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sz="1600" dirty="0">
                          <a:latin typeface="Arial" panose="020B0604020202020204" pitchFamily="34" charset="0"/>
                          <a:cs typeface="Arial" panose="020B0604020202020204" pitchFamily="34" charset="0"/>
                        </a:rPr>
                        <a:t>Immediately following diagnosis (within 24 hours)</a:t>
                      </a:r>
                    </a:p>
                  </a:txBody>
                  <a:tcPr marL="91458" marR="91458" marT="45714" marB="45714">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94283">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Responsible Care </a:t>
                      </a:r>
                    </a:p>
                    <a:p>
                      <a:r>
                        <a:rPr lang="en-US" sz="1600" b="1" kern="1200" dirty="0">
                          <a:solidFill>
                            <a:schemeClr val="tx1"/>
                          </a:solidFill>
                          <a:latin typeface="Arial" panose="020B0604020202020204" pitchFamily="34" charset="0"/>
                          <a:ea typeface="+mn-ea"/>
                          <a:cs typeface="Arial" panose="020B0604020202020204" pitchFamily="34" charset="0"/>
                        </a:rPr>
                        <a:t>Team Member:</a:t>
                      </a:r>
                    </a:p>
                  </a:txBody>
                  <a:tcPr marL="91458" marR="91458" marT="45714" marB="45714">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Dietitian</a:t>
                      </a:r>
                    </a:p>
                  </a:txBody>
                  <a:tcPr marL="91458" marR="91458" marT="45714" marB="45714">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790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latin typeface="Arial" panose="020B0604020202020204" pitchFamily="34" charset="0"/>
                          <a:ea typeface="+mn-ea"/>
                          <a:cs typeface="Arial" panose="020B0604020202020204" pitchFamily="34" charset="0"/>
                        </a:rPr>
                        <a:t>Clinical Data to Collect/Record: </a:t>
                      </a:r>
                    </a:p>
                  </a:txBody>
                  <a:tcPr marL="91458" marR="91458" marT="45714" marB="45714">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Description of malnutrition</a:t>
                      </a:r>
                      <a:r>
                        <a:rPr lang="en-US" sz="1600" baseline="0" dirty="0">
                          <a:latin typeface="Arial" panose="020B0604020202020204" pitchFamily="34" charset="0"/>
                          <a:cs typeface="Arial" panose="020B0604020202020204" pitchFamily="34" charset="0"/>
                        </a:rPr>
                        <a:t> care plan in patient’s medical record</a:t>
                      </a:r>
                      <a:endParaRPr lang="en-US" sz="1600" dirty="0">
                        <a:latin typeface="Arial" panose="020B0604020202020204" pitchFamily="34" charset="0"/>
                        <a:cs typeface="Arial" panose="020B0604020202020204" pitchFamily="34" charset="0"/>
                      </a:endParaRPr>
                    </a:p>
                  </a:txBody>
                  <a:tcPr marL="91458" marR="91458" marT="45714" marB="45714">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529689">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Key Steps:</a:t>
                      </a:r>
                    </a:p>
                  </a:txBody>
                  <a:tcPr marL="91458" marR="91458" marT="45714" marB="45714">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buFont typeface="Wingdings" panose="05000000000000000000" pitchFamily="2" charset="2"/>
                        <a:buChar char="Ø"/>
                      </a:pPr>
                      <a:r>
                        <a:rPr lang="en-US" sz="1600" dirty="0">
                          <a:latin typeface="Arial" panose="020B0604020202020204" pitchFamily="34" charset="0"/>
                          <a:cs typeface="Arial" panose="020B0604020202020204" pitchFamily="34" charset="0"/>
                        </a:rPr>
                        <a:t>Confer with patient/caregiver</a:t>
                      </a:r>
                      <a:r>
                        <a:rPr lang="en-US" sz="1600" baseline="0" dirty="0">
                          <a:latin typeface="Arial" panose="020B0604020202020204" pitchFamily="34" charset="0"/>
                          <a:cs typeface="Arial" panose="020B0604020202020204" pitchFamily="34" charset="0"/>
                        </a:rPr>
                        <a:t> to develop a nutrition care plan specific to patient preferences and needs</a:t>
                      </a:r>
                    </a:p>
                    <a:p>
                      <a:pPr marL="285750" lvl="0" indent="-285750">
                        <a:buFont typeface="Wingdings" panose="05000000000000000000" pitchFamily="2" charset="2"/>
                        <a:buChar char="Ø"/>
                      </a:pPr>
                      <a:r>
                        <a:rPr lang="en-US" sz="1600" baseline="0" dirty="0">
                          <a:latin typeface="Arial" panose="020B0604020202020204" pitchFamily="34" charset="0"/>
                          <a:cs typeface="Arial" panose="020B0604020202020204" pitchFamily="34" charset="0"/>
                        </a:rPr>
                        <a:t>Re-evaluate automated malnutrition-risk diet order based on result of nutrition assessment</a:t>
                      </a:r>
                    </a:p>
                    <a:p>
                      <a:pPr marL="285750" lvl="0" indent="-285750">
                        <a:buFont typeface="Wingdings" panose="05000000000000000000" pitchFamily="2" charset="2"/>
                        <a:buChar char="Ø"/>
                      </a:pPr>
                      <a:r>
                        <a:rPr lang="en-US" sz="1600" baseline="0" dirty="0">
                          <a:latin typeface="Arial" panose="020B0604020202020204" pitchFamily="34" charset="0"/>
                          <a:cs typeface="Arial" panose="020B0604020202020204" pitchFamily="34" charset="0"/>
                        </a:rPr>
                        <a:t>For each element of care plan, identify the care team member to complete and document each task</a:t>
                      </a:r>
                    </a:p>
                    <a:p>
                      <a:pPr marL="285750" lvl="0" indent="-285750">
                        <a:buFont typeface="Wingdings" panose="05000000000000000000" pitchFamily="2" charset="2"/>
                        <a:buChar char="Ø"/>
                      </a:pPr>
                      <a:r>
                        <a:rPr lang="en-US" sz="1600" baseline="0" dirty="0">
                          <a:latin typeface="Arial" panose="020B0604020202020204" pitchFamily="34" charset="0"/>
                          <a:cs typeface="Arial" panose="020B0604020202020204" pitchFamily="34" charset="0"/>
                        </a:rPr>
                        <a:t>Determine and document hand-off procedures</a:t>
                      </a:r>
                    </a:p>
                    <a:p>
                      <a:pPr marL="285750" lvl="0" indent="-285750">
                        <a:buFont typeface="Wingdings" panose="05000000000000000000" pitchFamily="2" charset="2"/>
                        <a:buChar char="Ø"/>
                      </a:pPr>
                      <a:r>
                        <a:rPr lang="en-US" sz="1600" baseline="0" dirty="0">
                          <a:latin typeface="Arial" panose="020B0604020202020204" pitchFamily="34" charset="0"/>
                          <a:cs typeface="Arial" panose="020B0604020202020204" pitchFamily="34" charset="0"/>
                        </a:rPr>
                        <a:t>Communicate care plan to patient/caregiver</a:t>
                      </a:r>
                    </a:p>
                    <a:p>
                      <a:pPr marL="285750" lvl="0" indent="-285750">
                        <a:buFont typeface="Wingdings" panose="05000000000000000000" pitchFamily="2" charset="2"/>
                        <a:buChar char="Ø"/>
                      </a:pPr>
                      <a:r>
                        <a:rPr lang="en-US" sz="1600" baseline="0" dirty="0">
                          <a:latin typeface="Arial" panose="020B0604020202020204" pitchFamily="34" charset="0"/>
                          <a:cs typeface="Arial" panose="020B0604020202020204" pitchFamily="34" charset="0"/>
                        </a:rPr>
                        <a:t>Coordinate with primary care and other post-discharge providers as needed or appropriate</a:t>
                      </a:r>
                      <a:endParaRPr lang="en-US" sz="1600" dirty="0">
                        <a:latin typeface="Arial" panose="020B0604020202020204" pitchFamily="34" charset="0"/>
                        <a:cs typeface="Arial" panose="020B0604020202020204" pitchFamily="34" charset="0"/>
                      </a:endParaRPr>
                    </a:p>
                  </a:txBody>
                  <a:tcPr marL="91458" marR="91458" marT="45714" marB="45714">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7" name="Rectangle 6">
            <a:extLst>
              <a:ext uri="{FF2B5EF4-FFF2-40B4-BE49-F238E27FC236}">
                <a16:creationId xmlns:a16="http://schemas.microsoft.com/office/drawing/2014/main" id="{FC33117A-3142-4566-A3C8-B8310B227B56}"/>
              </a:ext>
            </a:extLst>
          </p:cNvPr>
          <p:cNvSpPr/>
          <p:nvPr/>
        </p:nvSpPr>
        <p:spPr>
          <a:xfrm>
            <a:off x="587375" y="5581650"/>
            <a:ext cx="7835900" cy="584200"/>
          </a:xfrm>
          <a:prstGeom prst="rect">
            <a:avLst/>
          </a:prstGeom>
          <a:ln>
            <a:solidFill>
              <a:schemeClr val="accent1">
                <a:lumMod val="75000"/>
              </a:schemeClr>
            </a:solidFill>
          </a:ln>
        </p:spPr>
        <p:txBody>
          <a:bodyPr>
            <a:spAutoFit/>
          </a:bodyPr>
          <a:lstStyle/>
          <a:p>
            <a:pPr eaLnBrk="1" fontAlgn="auto" hangingPunct="1">
              <a:spcBef>
                <a:spcPts val="0"/>
              </a:spcBef>
              <a:spcAft>
                <a:spcPts val="0"/>
              </a:spcAft>
              <a:defRPr/>
            </a:pPr>
            <a:r>
              <a:rPr lang="en-US" sz="1600" b="1" dirty="0">
                <a:solidFill>
                  <a:schemeClr val="accent1">
                    <a:lumMod val="75000"/>
                  </a:schemeClr>
                </a:solidFill>
                <a:latin typeface="Arial" panose="020B0604020202020204" pitchFamily="34" charset="0"/>
                <a:cs typeface="Arial" panose="020B0604020202020204" pitchFamily="34" charset="0"/>
              </a:rPr>
              <a:t>Key Decision Point: </a:t>
            </a:r>
            <a:r>
              <a:rPr lang="en-US" sz="1600" dirty="0">
                <a:latin typeface="Arial" panose="020B0604020202020204" pitchFamily="34" charset="0"/>
                <a:cs typeface="Arial" panose="020B0604020202020204" pitchFamily="34" charset="0"/>
              </a:rPr>
              <a:t>Identify and outline specific actions in the care plan to particular provider types as appropriate for optimal execution</a:t>
            </a:r>
          </a:p>
        </p:txBody>
      </p:sp>
      <p:sp>
        <p:nvSpPr>
          <p:cNvPr id="8" name="Title 1">
            <a:extLst>
              <a:ext uri="{FF2B5EF4-FFF2-40B4-BE49-F238E27FC236}">
                <a16:creationId xmlns:a16="http://schemas.microsoft.com/office/drawing/2014/main" id="{9E98B704-DF31-47D2-85FE-6AC3A2B918A6}"/>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Training for Malnutrition Care Plan Development</a:t>
            </a:r>
          </a:p>
        </p:txBody>
      </p:sp>
      <p:sp>
        <p:nvSpPr>
          <p:cNvPr id="31761" name="Slide Number Placeholder 1">
            <a:extLst>
              <a:ext uri="{FF2B5EF4-FFF2-40B4-BE49-F238E27FC236}">
                <a16:creationId xmlns:a16="http://schemas.microsoft.com/office/drawing/2014/main" id="{6E2C2CDA-C9A8-42A8-8E20-08CC3815C717}"/>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3DD2F5A-B600-4775-9EEC-7DAAC73CD4CB}" type="slidenum">
              <a:rPr lang="en-US" altLang="en-US">
                <a:solidFill>
                  <a:srgbClr val="7F7F7F"/>
                </a:solidFill>
              </a:rPr>
              <a:pPr/>
              <a:t>19</a:t>
            </a:fld>
            <a:endParaRPr lang="en-US" altLang="en-US">
              <a:solidFill>
                <a:srgbClr val="7F7F7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CF9FF7-09A2-4810-A6B6-E8DA8AAD8FAE}"/>
              </a:ext>
            </a:extLst>
          </p:cNvPr>
          <p:cNvSpPr/>
          <p:nvPr/>
        </p:nvSpPr>
        <p:spPr>
          <a:xfrm>
            <a:off x="1171575" y="1206500"/>
            <a:ext cx="7035800" cy="4532313"/>
          </a:xfrm>
          <a:prstGeom prst="rect">
            <a:avLst/>
          </a:prstGeom>
        </p:spPr>
        <p:txBody>
          <a:bodyPr lIns="82030" tIns="41015" rIns="82030" bIns="41015"/>
          <a:lstStyle/>
          <a:p>
            <a:pPr marL="0" lvl="1" eaLnBrk="1" fontAlgn="auto" hangingPunct="1">
              <a:lnSpc>
                <a:spcPct val="150000"/>
              </a:lnSpc>
              <a:spcBef>
                <a:spcPts val="0"/>
              </a:spcBef>
              <a:spcAft>
                <a:spcPts val="1800"/>
              </a:spcAft>
              <a:defRPr/>
            </a:pPr>
            <a:r>
              <a:rPr lang="en-US" sz="2200" dirty="0">
                <a:latin typeface="Arial" panose="020B0604020202020204" pitchFamily="34" charset="0"/>
                <a:cs typeface="Arial" panose="020B0604020202020204" pitchFamily="34" charset="0"/>
              </a:rPr>
              <a:t>Review of Project Teams and Toolkit Resources</a:t>
            </a:r>
          </a:p>
          <a:p>
            <a:pPr marL="0" lvl="1" eaLnBrk="1" fontAlgn="auto" hangingPunct="1">
              <a:lnSpc>
                <a:spcPct val="150000"/>
              </a:lnSpc>
              <a:spcBef>
                <a:spcPts val="0"/>
              </a:spcBef>
              <a:spcAft>
                <a:spcPts val="1800"/>
              </a:spcAft>
              <a:defRPr/>
            </a:pPr>
            <a:r>
              <a:rPr lang="en-US" sz="2200" dirty="0">
                <a:latin typeface="Arial" panose="020B0604020202020204" pitchFamily="34" charset="0"/>
                <a:cs typeface="Arial" panose="020B0604020202020204" pitchFamily="34" charset="0"/>
              </a:rPr>
              <a:t>Understanding the Recommended Clinical Workflow</a:t>
            </a:r>
          </a:p>
          <a:p>
            <a:pPr marL="0" lvl="1" eaLnBrk="1" fontAlgn="auto" hangingPunct="1">
              <a:lnSpc>
                <a:spcPct val="150000"/>
              </a:lnSpc>
              <a:spcBef>
                <a:spcPts val="0"/>
              </a:spcBef>
              <a:spcAft>
                <a:spcPts val="1800"/>
              </a:spcAft>
              <a:defRPr/>
            </a:pPr>
            <a:r>
              <a:rPr lang="en-US" sz="2200" dirty="0">
                <a:latin typeface="Arial" panose="020B0604020202020204" pitchFamily="34" charset="0"/>
                <a:cs typeface="Arial" panose="020B0604020202020204" pitchFamily="34" charset="0"/>
              </a:rPr>
              <a:t>Training on Malnutrition Care Intervention</a:t>
            </a:r>
          </a:p>
          <a:p>
            <a:pPr marL="0" lvl="1" eaLnBrk="1" fontAlgn="auto" hangingPunct="1">
              <a:lnSpc>
                <a:spcPct val="150000"/>
              </a:lnSpc>
              <a:spcBef>
                <a:spcPts val="0"/>
              </a:spcBef>
              <a:spcAft>
                <a:spcPts val="1800"/>
              </a:spcAft>
              <a:defRPr/>
            </a:pPr>
            <a:r>
              <a:rPr lang="en-US" sz="2200" dirty="0">
                <a:latin typeface="Arial" panose="020B0604020202020204" pitchFamily="34" charset="0"/>
                <a:cs typeface="Arial" panose="020B0604020202020204" pitchFamily="34" charset="0"/>
              </a:rPr>
              <a:t>Next Steps</a:t>
            </a:r>
            <a:endParaRPr lang="en-US" sz="2200" dirty="0">
              <a:latin typeface="+mn-lt"/>
            </a:endParaRPr>
          </a:p>
          <a:p>
            <a:pPr eaLnBrk="1" fontAlgn="auto" hangingPunct="1">
              <a:lnSpc>
                <a:spcPct val="150000"/>
              </a:lnSpc>
              <a:spcBef>
                <a:spcPts val="0"/>
              </a:spcBef>
              <a:spcAft>
                <a:spcPts val="1800"/>
              </a:spcAft>
              <a:defRPr/>
            </a:pPr>
            <a:endParaRPr lang="en-US" sz="2200" dirty="0">
              <a:latin typeface="Arial" panose="020B0604020202020204" pitchFamily="34" charset="0"/>
              <a:cs typeface="Arial" panose="020B0604020202020204" pitchFamily="34" charset="0"/>
            </a:endParaRPr>
          </a:p>
          <a:p>
            <a:pPr eaLnBrk="1" fontAlgn="auto" hangingPunct="1">
              <a:spcBef>
                <a:spcPts val="0"/>
              </a:spcBef>
              <a:spcAft>
                <a:spcPts val="1800"/>
              </a:spcAft>
              <a:defRPr/>
            </a:pPr>
            <a:endParaRPr lang="en-US" sz="2200" dirty="0">
              <a:latin typeface="Arial" panose="020B0604020202020204" pitchFamily="34" charset="0"/>
              <a:cs typeface="Arial" panose="020B0604020202020204" pitchFamily="34" charset="0"/>
            </a:endParaRPr>
          </a:p>
          <a:p>
            <a:pPr eaLnBrk="1" fontAlgn="auto" hangingPunct="1">
              <a:spcBef>
                <a:spcPts val="0"/>
              </a:spcBef>
              <a:spcAft>
                <a:spcPts val="1800"/>
              </a:spcAft>
              <a:defRPr/>
            </a:pPr>
            <a:endParaRPr lang="en-US" sz="2200" dirty="0">
              <a:solidFill>
                <a:schemeClr val="accent5"/>
              </a:solidFill>
              <a:latin typeface="Arial" panose="020B0604020202020204" pitchFamily="34" charset="0"/>
              <a:cs typeface="Arial" panose="020B0604020202020204" pitchFamily="34" charset="0"/>
            </a:endParaRPr>
          </a:p>
          <a:p>
            <a:pPr eaLnBrk="1" fontAlgn="auto" hangingPunct="1">
              <a:spcBef>
                <a:spcPts val="0"/>
              </a:spcBef>
              <a:spcAft>
                <a:spcPts val="1800"/>
              </a:spcAft>
              <a:defRPr/>
            </a:pPr>
            <a:endParaRPr lang="en-US" sz="2200" i="1" dirty="0">
              <a:solidFill>
                <a:schemeClr val="accent5"/>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8504A83E-2E05-4069-8492-4CA984E5D240}"/>
              </a:ext>
            </a:extLst>
          </p:cNvPr>
          <p:cNvSpPr/>
          <p:nvPr/>
        </p:nvSpPr>
        <p:spPr>
          <a:xfrm>
            <a:off x="715963" y="1352550"/>
            <a:ext cx="360362" cy="349250"/>
          </a:xfrm>
          <a:prstGeom prst="rect">
            <a:avLst/>
          </a:prstGeom>
          <a:solidFill>
            <a:schemeClr val="accent1">
              <a:lumMod val="75000"/>
            </a:schemeClr>
          </a:solidFill>
          <a:ln>
            <a:noFill/>
          </a:ln>
        </p:spPr>
        <p:style>
          <a:lnRef idx="1">
            <a:schemeClr val="accent6"/>
          </a:lnRef>
          <a:fillRef idx="3">
            <a:schemeClr val="accent6"/>
          </a:fillRef>
          <a:effectRef idx="2">
            <a:schemeClr val="accent6"/>
          </a:effectRef>
          <a:fontRef idx="minor">
            <a:schemeClr val="lt1"/>
          </a:fontRef>
        </p:style>
        <p:txBody>
          <a:bodyPr lIns="82058" tIns="41029" rIns="82058" bIns="41029" anchor="ctr"/>
          <a:lstStyle/>
          <a:p>
            <a:pPr algn="ctr" eaLnBrk="1" fontAlgn="auto" hangingPunct="1">
              <a:spcBef>
                <a:spcPts val="0"/>
              </a:spcBef>
              <a:spcAft>
                <a:spcPts val="0"/>
              </a:spcAft>
              <a:defRPr/>
            </a:pPr>
            <a:r>
              <a:rPr lang="en-US" sz="2000" b="1" dirty="0">
                <a:latin typeface="Arial"/>
                <a:cs typeface="Arial"/>
              </a:rPr>
              <a:t>1</a:t>
            </a:r>
          </a:p>
        </p:txBody>
      </p:sp>
      <p:sp>
        <p:nvSpPr>
          <p:cNvPr id="9" name="Rectangle 8">
            <a:extLst>
              <a:ext uri="{FF2B5EF4-FFF2-40B4-BE49-F238E27FC236}">
                <a16:creationId xmlns:a16="http://schemas.microsoft.com/office/drawing/2014/main" id="{B9D56139-8A9E-4997-B997-67E21946C56D}"/>
              </a:ext>
            </a:extLst>
          </p:cNvPr>
          <p:cNvSpPr/>
          <p:nvPr/>
        </p:nvSpPr>
        <p:spPr>
          <a:xfrm>
            <a:off x="715963" y="2089150"/>
            <a:ext cx="360362" cy="349250"/>
          </a:xfrm>
          <a:prstGeom prst="rect">
            <a:avLst/>
          </a:prstGeom>
          <a:solidFill>
            <a:schemeClr val="accent1">
              <a:lumMod val="75000"/>
            </a:schemeClr>
          </a:solidFill>
          <a:ln>
            <a:noFill/>
          </a:ln>
        </p:spPr>
        <p:style>
          <a:lnRef idx="1">
            <a:schemeClr val="accent6"/>
          </a:lnRef>
          <a:fillRef idx="3">
            <a:schemeClr val="accent6"/>
          </a:fillRef>
          <a:effectRef idx="2">
            <a:schemeClr val="accent6"/>
          </a:effectRef>
          <a:fontRef idx="minor">
            <a:schemeClr val="lt1"/>
          </a:fontRef>
        </p:style>
        <p:txBody>
          <a:bodyPr lIns="82058" tIns="41029" rIns="82058" bIns="41029" anchor="ctr"/>
          <a:lstStyle/>
          <a:p>
            <a:pPr algn="ctr" eaLnBrk="1" fontAlgn="auto" hangingPunct="1">
              <a:spcBef>
                <a:spcPts val="0"/>
              </a:spcBef>
              <a:spcAft>
                <a:spcPts val="0"/>
              </a:spcAft>
              <a:defRPr/>
            </a:pPr>
            <a:r>
              <a:rPr lang="en-US" sz="2000" b="1" dirty="0">
                <a:latin typeface="Arial"/>
                <a:cs typeface="Arial"/>
              </a:rPr>
              <a:t>2</a:t>
            </a:r>
          </a:p>
        </p:txBody>
      </p:sp>
      <p:sp>
        <p:nvSpPr>
          <p:cNvPr id="10" name="Rectangle 9">
            <a:extLst>
              <a:ext uri="{FF2B5EF4-FFF2-40B4-BE49-F238E27FC236}">
                <a16:creationId xmlns:a16="http://schemas.microsoft.com/office/drawing/2014/main" id="{ADC20F89-3CF5-4D7C-B6DF-B964CBE96507}"/>
              </a:ext>
            </a:extLst>
          </p:cNvPr>
          <p:cNvSpPr/>
          <p:nvPr/>
        </p:nvSpPr>
        <p:spPr>
          <a:xfrm>
            <a:off x="715963" y="2819400"/>
            <a:ext cx="360362" cy="350838"/>
          </a:xfrm>
          <a:prstGeom prst="rect">
            <a:avLst/>
          </a:prstGeom>
          <a:solidFill>
            <a:schemeClr val="accent1">
              <a:lumMod val="75000"/>
            </a:schemeClr>
          </a:solidFill>
          <a:ln>
            <a:noFill/>
          </a:ln>
        </p:spPr>
        <p:style>
          <a:lnRef idx="1">
            <a:schemeClr val="accent6"/>
          </a:lnRef>
          <a:fillRef idx="3">
            <a:schemeClr val="accent6"/>
          </a:fillRef>
          <a:effectRef idx="2">
            <a:schemeClr val="accent6"/>
          </a:effectRef>
          <a:fontRef idx="minor">
            <a:schemeClr val="lt1"/>
          </a:fontRef>
        </p:style>
        <p:txBody>
          <a:bodyPr lIns="82058" tIns="41029" rIns="82058" bIns="41029" anchor="ctr"/>
          <a:lstStyle/>
          <a:p>
            <a:pPr algn="ctr" eaLnBrk="1" fontAlgn="auto" hangingPunct="1">
              <a:spcBef>
                <a:spcPts val="0"/>
              </a:spcBef>
              <a:spcAft>
                <a:spcPts val="0"/>
              </a:spcAft>
              <a:defRPr/>
            </a:pPr>
            <a:r>
              <a:rPr lang="en-US" sz="2000" b="1" dirty="0">
                <a:latin typeface="Arial"/>
                <a:cs typeface="Arial"/>
              </a:rPr>
              <a:t>3</a:t>
            </a:r>
          </a:p>
        </p:txBody>
      </p:sp>
      <p:sp>
        <p:nvSpPr>
          <p:cNvPr id="11" name="Rectangle 10">
            <a:extLst>
              <a:ext uri="{FF2B5EF4-FFF2-40B4-BE49-F238E27FC236}">
                <a16:creationId xmlns:a16="http://schemas.microsoft.com/office/drawing/2014/main" id="{8AF0AA3E-52F6-490E-A302-E58FC6A757F4}"/>
              </a:ext>
            </a:extLst>
          </p:cNvPr>
          <p:cNvSpPr/>
          <p:nvPr/>
        </p:nvSpPr>
        <p:spPr>
          <a:xfrm>
            <a:off x="715963" y="3557588"/>
            <a:ext cx="360362" cy="350837"/>
          </a:xfrm>
          <a:prstGeom prst="rect">
            <a:avLst/>
          </a:prstGeom>
          <a:solidFill>
            <a:schemeClr val="accent1">
              <a:lumMod val="75000"/>
            </a:schemeClr>
          </a:solidFill>
          <a:ln>
            <a:noFill/>
          </a:ln>
        </p:spPr>
        <p:style>
          <a:lnRef idx="1">
            <a:schemeClr val="accent6"/>
          </a:lnRef>
          <a:fillRef idx="3">
            <a:schemeClr val="accent6"/>
          </a:fillRef>
          <a:effectRef idx="2">
            <a:schemeClr val="accent6"/>
          </a:effectRef>
          <a:fontRef idx="minor">
            <a:schemeClr val="lt1"/>
          </a:fontRef>
        </p:style>
        <p:txBody>
          <a:bodyPr lIns="82058" tIns="41029" rIns="82058" bIns="41029" anchor="ctr"/>
          <a:lstStyle/>
          <a:p>
            <a:pPr algn="ctr" eaLnBrk="1" fontAlgn="auto" hangingPunct="1">
              <a:spcBef>
                <a:spcPts val="0"/>
              </a:spcBef>
              <a:spcAft>
                <a:spcPts val="0"/>
              </a:spcAft>
              <a:defRPr/>
            </a:pPr>
            <a:r>
              <a:rPr lang="en-US" sz="2000" b="1" dirty="0">
                <a:latin typeface="Arial"/>
                <a:cs typeface="Arial"/>
              </a:rPr>
              <a:t>4</a:t>
            </a:r>
          </a:p>
        </p:txBody>
      </p:sp>
      <p:sp>
        <p:nvSpPr>
          <p:cNvPr id="9223" name="Slide Number Placeholder 1">
            <a:extLst>
              <a:ext uri="{FF2B5EF4-FFF2-40B4-BE49-F238E27FC236}">
                <a16:creationId xmlns:a16="http://schemas.microsoft.com/office/drawing/2014/main" id="{0E983883-DC42-4F6B-A5CF-E75C893A7CED}"/>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EEF8C43-56A7-4CEC-85E3-5A7CA1CABA79}" type="slidenum">
              <a:rPr lang="en-US" altLang="en-US">
                <a:solidFill>
                  <a:srgbClr val="898989"/>
                </a:solidFill>
              </a:rPr>
              <a:pPr/>
              <a:t>2</a:t>
            </a:fld>
            <a:endParaRPr lang="en-US" altLang="en-US">
              <a:solidFill>
                <a:srgbClr val="898989"/>
              </a:solidFill>
            </a:endParaRPr>
          </a:p>
        </p:txBody>
      </p:sp>
      <p:sp>
        <p:nvSpPr>
          <p:cNvPr id="16" name="Title 1">
            <a:extLst>
              <a:ext uri="{FF2B5EF4-FFF2-40B4-BE49-F238E27FC236}">
                <a16:creationId xmlns:a16="http://schemas.microsoft.com/office/drawing/2014/main" id="{595AF568-1D35-4A21-81D8-5401DE406C8B}"/>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Presentation Roadmap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62546BB-A0E2-471D-86B2-E827F51D16C6}"/>
              </a:ext>
            </a:extLst>
          </p:cNvPr>
          <p:cNvGraphicFramePr>
            <a:graphicFrameLocks noGrp="1"/>
          </p:cNvGraphicFramePr>
          <p:nvPr/>
        </p:nvGraphicFramePr>
        <p:xfrm>
          <a:off x="587375" y="1143000"/>
          <a:ext cx="7969250" cy="4116388"/>
        </p:xfrm>
        <a:graphic>
          <a:graphicData uri="http://schemas.openxmlformats.org/drawingml/2006/table">
            <a:tbl>
              <a:tblPr firstRow="1" bandRow="1">
                <a:tableStyleId>{72833802-FEF1-4C79-8D5D-14CF1EAF98D9}</a:tableStyleId>
              </a:tblPr>
              <a:tblGrid>
                <a:gridCol w="2399349">
                  <a:extLst>
                    <a:ext uri="{9D8B030D-6E8A-4147-A177-3AD203B41FA5}">
                      <a16:colId xmlns:a16="http://schemas.microsoft.com/office/drawing/2014/main" val="20000"/>
                    </a:ext>
                  </a:extLst>
                </a:gridCol>
                <a:gridCol w="5569901">
                  <a:extLst>
                    <a:ext uri="{9D8B030D-6E8A-4147-A177-3AD203B41FA5}">
                      <a16:colId xmlns:a16="http://schemas.microsoft.com/office/drawing/2014/main" val="20001"/>
                    </a:ext>
                  </a:extLst>
                </a:gridCol>
              </a:tblGrid>
              <a:tr h="335332">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Begin</a:t>
                      </a:r>
                      <a:r>
                        <a:rPr lang="en-US" sz="1600" baseline="0" dirty="0">
                          <a:latin typeface="Arial" panose="020B0604020202020204" pitchFamily="34" charset="0"/>
                          <a:cs typeface="Arial" panose="020B0604020202020204" pitchFamily="34" charset="0"/>
                        </a:rPr>
                        <a:t> Care Plan Implementation, including Malnutrition Intervention</a:t>
                      </a:r>
                    </a:p>
                  </a:txBody>
                  <a:tcPr marL="91458" marR="91458" marT="45727" marB="4572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9525" cap="flat" cmpd="sng" algn="ctr">
                      <a:noFill/>
                      <a:prstDash val="solid"/>
                    </a:lnB>
                    <a:solidFill>
                      <a:srgbClr val="376092"/>
                    </a:solidFill>
                  </a:tcPr>
                </a:tc>
                <a:tc hMerge="1">
                  <a:txBody>
                    <a:bodyPr/>
                    <a:lstStyle/>
                    <a:p>
                      <a:endParaRPr lang="en-US" sz="1600" dirty="0">
                        <a:latin typeface="Arial" panose="020B0604020202020204" pitchFamily="34" charset="0"/>
                        <a:cs typeface="Arial" panose="020B0604020202020204" pitchFamily="34" charset="0"/>
                      </a:endParaRPr>
                    </a:p>
                  </a:txBody>
                  <a:tcPr>
                    <a:lnB w="9525" cap="flat" cmpd="sng" algn="ctr">
                      <a:noFill/>
                      <a:prstDash val="solid"/>
                    </a:lnB>
                  </a:tcPr>
                </a:tc>
                <a:extLst>
                  <a:ext uri="{0D108BD9-81ED-4DB2-BD59-A6C34878D82A}">
                    <a16:rowId xmlns:a16="http://schemas.microsoft.com/office/drawing/2014/main" val="10000"/>
                  </a:ext>
                </a:extLst>
              </a:tr>
              <a:tr h="336285">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Timing:</a:t>
                      </a:r>
                    </a:p>
                  </a:txBody>
                  <a:tcPr marL="91458" marR="91458" marT="45727" marB="4572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sz="1600" dirty="0">
                          <a:latin typeface="Arial" panose="020B0604020202020204" pitchFamily="34" charset="0"/>
                          <a:cs typeface="Arial" panose="020B0604020202020204" pitchFamily="34" charset="0"/>
                        </a:rPr>
                        <a:t>Within a maximum of</a:t>
                      </a:r>
                      <a:r>
                        <a:rPr lang="en-US" sz="1600" baseline="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24 hours</a:t>
                      </a:r>
                      <a:r>
                        <a:rPr lang="en-US" sz="1600" baseline="0" dirty="0">
                          <a:latin typeface="Arial" panose="020B0604020202020204" pitchFamily="34" charset="0"/>
                          <a:cs typeface="Arial" panose="020B0604020202020204" pitchFamily="34" charset="0"/>
                        </a:rPr>
                        <a:t> following diagnosis</a:t>
                      </a:r>
                      <a:endParaRPr lang="en-US" sz="1600" dirty="0">
                        <a:latin typeface="Arial" panose="020B0604020202020204" pitchFamily="34" charset="0"/>
                        <a:cs typeface="Arial" panose="020B0604020202020204" pitchFamily="34" charset="0"/>
                      </a:endParaRPr>
                    </a:p>
                  </a:txBody>
                  <a:tcPr marL="91458" marR="91458" marT="45727" marB="4572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79209">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Responsible Care </a:t>
                      </a:r>
                    </a:p>
                    <a:p>
                      <a:r>
                        <a:rPr lang="en-US" sz="1600" b="1" kern="1200" dirty="0">
                          <a:solidFill>
                            <a:schemeClr val="tx1"/>
                          </a:solidFill>
                          <a:latin typeface="Arial" panose="020B0604020202020204" pitchFamily="34" charset="0"/>
                          <a:ea typeface="+mn-ea"/>
                          <a:cs typeface="Arial" panose="020B0604020202020204" pitchFamily="34" charset="0"/>
                        </a:rPr>
                        <a:t>Team Member:</a:t>
                      </a:r>
                    </a:p>
                  </a:txBody>
                  <a:tcPr marL="91458" marR="91458" marT="45727" marB="4572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sz="1600" dirty="0">
                          <a:latin typeface="Arial" panose="020B0604020202020204" pitchFamily="34" charset="0"/>
                          <a:cs typeface="Arial" panose="020B0604020202020204" pitchFamily="34" charset="0"/>
                        </a:rPr>
                        <a:t>All care</a:t>
                      </a:r>
                      <a:r>
                        <a:rPr lang="en-US" sz="1600" baseline="0" dirty="0">
                          <a:latin typeface="Arial" panose="020B0604020202020204" pitchFamily="34" charset="0"/>
                          <a:cs typeface="Arial" panose="020B0604020202020204" pitchFamily="34" charset="0"/>
                        </a:rPr>
                        <a:t> team members</a:t>
                      </a:r>
                      <a:endParaRPr lang="en-US" sz="1600" dirty="0">
                        <a:latin typeface="Arial" panose="020B0604020202020204" pitchFamily="34" charset="0"/>
                        <a:cs typeface="Arial" panose="020B0604020202020204" pitchFamily="34" charset="0"/>
                      </a:endParaRPr>
                    </a:p>
                  </a:txBody>
                  <a:tcPr marL="91458" marR="91458" marT="45727" marB="45727"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792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latin typeface="Arial" panose="020B0604020202020204" pitchFamily="34" charset="0"/>
                          <a:ea typeface="+mn-ea"/>
                          <a:cs typeface="Arial" panose="020B0604020202020204" pitchFamily="34" charset="0"/>
                        </a:rPr>
                        <a:t>Clinical Data to Collect/Record: </a:t>
                      </a:r>
                    </a:p>
                  </a:txBody>
                  <a:tcPr marL="91458" marR="91458" marT="45727" marB="4572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a:latin typeface="Arial" panose="020B0604020202020204" pitchFamily="34" charset="0"/>
                          <a:cs typeface="Arial" panose="020B0604020202020204" pitchFamily="34" charset="0"/>
                        </a:rPr>
                        <a:t>Noted completion of each </a:t>
                      </a:r>
                      <a:r>
                        <a:rPr lang="en-US" sz="1600" kern="1200" baseline="0" dirty="0">
                          <a:solidFill>
                            <a:schemeClr val="tx1"/>
                          </a:solidFill>
                          <a:latin typeface="Arial" panose="020B0604020202020204" pitchFamily="34" charset="0"/>
                          <a:ea typeface="+mn-ea"/>
                          <a:cs typeface="Arial" panose="020B0604020202020204" pitchFamily="34" charset="0"/>
                        </a:rPr>
                        <a:t>malnutrition </a:t>
                      </a:r>
                      <a:r>
                        <a:rPr lang="en-US" sz="1600" baseline="0" dirty="0">
                          <a:latin typeface="Arial" panose="020B0604020202020204" pitchFamily="34" charset="0"/>
                          <a:cs typeface="Arial" panose="020B0604020202020204" pitchFamily="34" charset="0"/>
                        </a:rPr>
                        <a:t>care plan component in patient medical record</a:t>
                      </a:r>
                      <a:endParaRPr lang="en-US" sz="1600" dirty="0">
                        <a:latin typeface="Arial" panose="020B0604020202020204" pitchFamily="34" charset="0"/>
                        <a:cs typeface="Arial" panose="020B0604020202020204" pitchFamily="34" charset="0"/>
                      </a:endParaRPr>
                    </a:p>
                  </a:txBody>
                  <a:tcPr marL="91458" marR="91458" marT="45727" marB="4572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286353">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Key Steps:</a:t>
                      </a:r>
                    </a:p>
                  </a:txBody>
                  <a:tcPr marL="91458" marR="91458" marT="45727" marB="4572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lgn="l" defTabSz="457200" rtl="0" eaLnBrk="1" latinLnBrk="0" hangingPunct="1">
                        <a:buFont typeface="Wingdings" panose="05000000000000000000" pitchFamily="2" charset="2"/>
                        <a:buChar char="Ø"/>
                      </a:pPr>
                      <a:r>
                        <a:rPr lang="en-US" sz="1600" kern="1200" dirty="0">
                          <a:solidFill>
                            <a:schemeClr val="tx1"/>
                          </a:solidFill>
                          <a:latin typeface="Arial" panose="020B0604020202020204" pitchFamily="34" charset="0"/>
                          <a:ea typeface="+mn-ea"/>
                          <a:cs typeface="Arial" panose="020B0604020202020204" pitchFamily="34" charset="0"/>
                        </a:rPr>
                        <a:t>Carry</a:t>
                      </a:r>
                      <a:r>
                        <a:rPr lang="en-US" sz="1600" kern="1200" baseline="0" dirty="0">
                          <a:solidFill>
                            <a:schemeClr val="tx1"/>
                          </a:solidFill>
                          <a:latin typeface="Arial" panose="020B0604020202020204" pitchFamily="34" charset="0"/>
                          <a:ea typeface="+mn-ea"/>
                          <a:cs typeface="Arial" panose="020B0604020202020204" pitchFamily="34" charset="0"/>
                        </a:rPr>
                        <a:t> out care as outlined by malnutrition care plan, including providing malnutrition intervention as recommended </a:t>
                      </a:r>
                      <a:endParaRPr lang="en-US" sz="1600" kern="1200" dirty="0">
                        <a:solidFill>
                          <a:schemeClr val="tx1"/>
                        </a:solidFill>
                        <a:latin typeface="Arial" panose="020B0604020202020204" pitchFamily="34" charset="0"/>
                        <a:ea typeface="+mn-ea"/>
                        <a:cs typeface="Arial" panose="020B0604020202020204" pitchFamily="34" charset="0"/>
                      </a:endParaRPr>
                    </a:p>
                    <a:p>
                      <a:pPr marL="285750" lvl="0" indent="-285750" algn="l" defTabSz="457200" rtl="0" eaLnBrk="1" latinLnBrk="0" hangingPunct="1">
                        <a:buFont typeface="Wingdings" panose="05000000000000000000" pitchFamily="2" charset="2"/>
                        <a:buChar char="Ø"/>
                      </a:pPr>
                      <a:r>
                        <a:rPr lang="en-US" sz="1600" kern="1200" dirty="0">
                          <a:solidFill>
                            <a:schemeClr val="tx1"/>
                          </a:solidFill>
                          <a:latin typeface="Arial" panose="020B0604020202020204" pitchFamily="34" charset="0"/>
                          <a:ea typeface="+mn-ea"/>
                          <a:cs typeface="Arial" panose="020B0604020202020204" pitchFamily="34" charset="0"/>
                        </a:rPr>
                        <a:t>Continue ongoing communication of </a:t>
                      </a:r>
                      <a:r>
                        <a:rPr lang="en-US" sz="1600" kern="1200" baseline="0" dirty="0">
                          <a:solidFill>
                            <a:schemeClr val="tx1"/>
                          </a:solidFill>
                          <a:latin typeface="Arial" panose="020B0604020202020204" pitchFamily="34" charset="0"/>
                          <a:ea typeface="+mn-ea"/>
                          <a:cs typeface="Arial" panose="020B0604020202020204" pitchFamily="34" charset="0"/>
                        </a:rPr>
                        <a:t>malnutrition </a:t>
                      </a:r>
                      <a:r>
                        <a:rPr lang="en-US" sz="1600" kern="1200" dirty="0">
                          <a:solidFill>
                            <a:schemeClr val="tx1"/>
                          </a:solidFill>
                          <a:latin typeface="Arial" panose="020B0604020202020204" pitchFamily="34" charset="0"/>
                          <a:ea typeface="+mn-ea"/>
                          <a:cs typeface="Arial" panose="020B0604020202020204" pitchFamily="34" charset="0"/>
                        </a:rPr>
                        <a:t>care plan to patient/caregiver and all Care Team members</a:t>
                      </a:r>
                    </a:p>
                    <a:p>
                      <a:pPr marL="285750" lvl="0" indent="-285750" algn="l" defTabSz="457200" rtl="0" eaLnBrk="1" latinLnBrk="0" hangingPunct="1">
                        <a:buFont typeface="Wingdings" panose="05000000000000000000" pitchFamily="2" charset="2"/>
                        <a:buChar char="Ø"/>
                      </a:pPr>
                      <a:r>
                        <a:rPr lang="en-US" sz="1600" kern="1200" dirty="0">
                          <a:solidFill>
                            <a:schemeClr val="tx1"/>
                          </a:solidFill>
                          <a:latin typeface="Arial" panose="020B0604020202020204" pitchFamily="34" charset="0"/>
                          <a:ea typeface="+mn-ea"/>
                          <a:cs typeface="Arial" panose="020B0604020202020204" pitchFamily="34" charset="0"/>
                        </a:rPr>
                        <a:t>Collaborate with additional providers as needed</a:t>
                      </a:r>
                    </a:p>
                    <a:p>
                      <a:pPr marL="285750" lvl="0" indent="-285750" algn="l" defTabSz="457200" rtl="0" eaLnBrk="1" latinLnBrk="0" hangingPunct="1">
                        <a:buFont typeface="Wingdings" panose="05000000000000000000" pitchFamily="2" charset="2"/>
                        <a:buChar char="Ø"/>
                      </a:pPr>
                      <a:r>
                        <a:rPr lang="en-US" sz="1600" kern="1200" dirty="0">
                          <a:solidFill>
                            <a:schemeClr val="tx1"/>
                          </a:solidFill>
                          <a:latin typeface="Arial" panose="020B0604020202020204" pitchFamily="34" charset="0"/>
                          <a:ea typeface="+mn-ea"/>
                          <a:cs typeface="Arial" panose="020B0604020202020204" pitchFamily="34" charset="0"/>
                        </a:rPr>
                        <a:t>Engage patient/caregiver in </a:t>
                      </a:r>
                      <a:r>
                        <a:rPr lang="en-US" sz="1600" kern="1200" baseline="0" dirty="0">
                          <a:solidFill>
                            <a:schemeClr val="tx1"/>
                          </a:solidFill>
                          <a:latin typeface="Arial" panose="020B0604020202020204" pitchFamily="34" charset="0"/>
                          <a:ea typeface="+mn-ea"/>
                          <a:cs typeface="Arial" panose="020B0604020202020204" pitchFamily="34" charset="0"/>
                        </a:rPr>
                        <a:t>malnutrition </a:t>
                      </a:r>
                      <a:r>
                        <a:rPr lang="en-US" sz="1600" kern="1200" dirty="0">
                          <a:solidFill>
                            <a:schemeClr val="tx1"/>
                          </a:solidFill>
                          <a:latin typeface="Arial" panose="020B0604020202020204" pitchFamily="34" charset="0"/>
                          <a:ea typeface="+mn-ea"/>
                          <a:cs typeface="Arial" panose="020B0604020202020204" pitchFamily="34" charset="0"/>
                        </a:rPr>
                        <a:t>care plan</a:t>
                      </a:r>
                    </a:p>
                    <a:p>
                      <a:pPr marL="285750" lvl="0" indent="-285750" algn="l" defTabSz="457200" rtl="0" eaLnBrk="1" latinLnBrk="0" hangingPunct="1">
                        <a:buFont typeface="Wingdings" panose="05000000000000000000" pitchFamily="2" charset="2"/>
                        <a:buChar char="Ø"/>
                      </a:pPr>
                      <a:r>
                        <a:rPr lang="en-US" sz="1600" kern="1200" dirty="0">
                          <a:solidFill>
                            <a:schemeClr val="tx1"/>
                          </a:solidFill>
                          <a:latin typeface="Arial" panose="020B0604020202020204" pitchFamily="34" charset="0"/>
                          <a:ea typeface="+mn-ea"/>
                          <a:cs typeface="Arial" panose="020B0604020202020204" pitchFamily="34" charset="0"/>
                        </a:rPr>
                        <a:t>Document completion of each </a:t>
                      </a:r>
                      <a:r>
                        <a:rPr lang="en-US" sz="1600" kern="1200" baseline="0" dirty="0">
                          <a:solidFill>
                            <a:schemeClr val="tx1"/>
                          </a:solidFill>
                          <a:latin typeface="Arial" panose="020B0604020202020204" pitchFamily="34" charset="0"/>
                          <a:ea typeface="+mn-ea"/>
                          <a:cs typeface="Arial" panose="020B0604020202020204" pitchFamily="34" charset="0"/>
                        </a:rPr>
                        <a:t>malnutrition </a:t>
                      </a:r>
                      <a:r>
                        <a:rPr lang="en-US" sz="1600" kern="1200" dirty="0">
                          <a:solidFill>
                            <a:schemeClr val="tx1"/>
                          </a:solidFill>
                          <a:latin typeface="Arial" panose="020B0604020202020204" pitchFamily="34" charset="0"/>
                          <a:ea typeface="+mn-ea"/>
                          <a:cs typeface="Arial" panose="020B0604020202020204" pitchFamily="34" charset="0"/>
                        </a:rPr>
                        <a:t>care plan component in patient medical record</a:t>
                      </a:r>
                    </a:p>
                  </a:txBody>
                  <a:tcPr marL="91458" marR="91458" marT="45727" marB="4572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7" name="Rectangle 6">
            <a:extLst>
              <a:ext uri="{FF2B5EF4-FFF2-40B4-BE49-F238E27FC236}">
                <a16:creationId xmlns:a16="http://schemas.microsoft.com/office/drawing/2014/main" id="{11A7DB69-7D99-40D5-90EB-FC972283C5DC}"/>
              </a:ext>
            </a:extLst>
          </p:cNvPr>
          <p:cNvSpPr/>
          <p:nvPr/>
        </p:nvSpPr>
        <p:spPr>
          <a:xfrm>
            <a:off x="587375" y="5326063"/>
            <a:ext cx="7835900" cy="831850"/>
          </a:xfrm>
          <a:prstGeom prst="rect">
            <a:avLst/>
          </a:prstGeom>
          <a:ln>
            <a:solidFill>
              <a:schemeClr val="accent1">
                <a:lumMod val="75000"/>
              </a:schemeClr>
            </a:solidFill>
          </a:ln>
        </p:spPr>
        <p:txBody>
          <a:bodyPr>
            <a:spAutoFit/>
          </a:bodyPr>
          <a:lstStyle/>
          <a:p>
            <a:pPr eaLnBrk="1" fontAlgn="auto" hangingPunct="1">
              <a:spcBef>
                <a:spcPts val="0"/>
              </a:spcBef>
              <a:spcAft>
                <a:spcPts val="0"/>
              </a:spcAft>
              <a:defRPr/>
            </a:pPr>
            <a:r>
              <a:rPr lang="en-US" sz="1600" b="1" dirty="0">
                <a:solidFill>
                  <a:schemeClr val="accent1">
                    <a:lumMod val="75000"/>
                  </a:schemeClr>
                </a:solidFill>
                <a:latin typeface="Arial" panose="020B0604020202020204" pitchFamily="34" charset="0"/>
                <a:cs typeface="Arial" panose="020B0604020202020204" pitchFamily="34" charset="0"/>
              </a:rPr>
              <a:t>Key Decision Point: </a:t>
            </a:r>
            <a:r>
              <a:rPr lang="en-US" sz="1600" dirty="0">
                <a:latin typeface="Arial" panose="020B0604020202020204" pitchFamily="34" charset="0"/>
                <a:cs typeface="Arial" panose="020B0604020202020204" pitchFamily="34" charset="0"/>
              </a:rPr>
              <a:t>Modifications to the malnutrition care plan may be warranted if the patient’s medical condition changes during the hospital stay, if nutrition goals are met prior to discharge, or if the plan is not meeting patient needs</a:t>
            </a:r>
          </a:p>
        </p:txBody>
      </p:sp>
      <p:sp>
        <p:nvSpPr>
          <p:cNvPr id="8" name="Title 1">
            <a:extLst>
              <a:ext uri="{FF2B5EF4-FFF2-40B4-BE49-F238E27FC236}">
                <a16:creationId xmlns:a16="http://schemas.microsoft.com/office/drawing/2014/main" id="{ECBA3A2F-F075-4D0E-912D-3970380A26F3}"/>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Training for Malnutrition Intervention Implementation</a:t>
            </a:r>
          </a:p>
        </p:txBody>
      </p:sp>
      <p:sp>
        <p:nvSpPr>
          <p:cNvPr id="32785" name="Slide Number Placeholder 1">
            <a:extLst>
              <a:ext uri="{FF2B5EF4-FFF2-40B4-BE49-F238E27FC236}">
                <a16:creationId xmlns:a16="http://schemas.microsoft.com/office/drawing/2014/main" id="{DEC04B05-2C61-4214-B5D8-531E2273E58C}"/>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BB56AC52-D406-4F5F-AAAA-3660E09C081D}" type="slidenum">
              <a:rPr lang="en-US" altLang="en-US">
                <a:solidFill>
                  <a:srgbClr val="7F7F7F"/>
                </a:solidFill>
              </a:rPr>
              <a:pPr/>
              <a:t>20</a:t>
            </a:fld>
            <a:endParaRPr lang="en-US" altLang="en-US">
              <a:solidFill>
                <a:srgbClr val="7F7F7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04D8667-2B01-4C81-80DF-79B6BE9E5E90}"/>
              </a:ext>
            </a:extLst>
          </p:cNvPr>
          <p:cNvSpPr/>
          <p:nvPr/>
        </p:nvSpPr>
        <p:spPr>
          <a:xfrm>
            <a:off x="1403350" y="2032000"/>
            <a:ext cx="6337300" cy="2554288"/>
          </a:xfrm>
          <a:prstGeom prst="rect">
            <a:avLst/>
          </a:prstGeom>
        </p:spPr>
        <p:txBody>
          <a:bodyPr>
            <a:spAutoFit/>
          </a:bodyPr>
          <a:lstStyle/>
          <a:p>
            <a:pPr algn="ctr" eaLnBrk="1" fontAlgn="auto" hangingPunct="1">
              <a:spcBef>
                <a:spcPts val="0"/>
              </a:spcBef>
              <a:spcAft>
                <a:spcPts val="0"/>
              </a:spcAft>
              <a:defRPr/>
            </a:pPr>
            <a:r>
              <a:rPr lang="en-US" dirty="0">
                <a:latin typeface="Arial" panose="020B0604020202020204" pitchFamily="34" charset="0"/>
                <a:cs typeface="Arial" panose="020B0604020202020204" pitchFamily="34" charset="0"/>
              </a:rPr>
              <a:t>Alliance Nutrition Care Model and Toolkit</a:t>
            </a:r>
          </a:p>
          <a:p>
            <a:pPr algn="ctr" eaLnBrk="1" fontAlgn="auto" hangingPunct="1">
              <a:spcBef>
                <a:spcPts val="0"/>
              </a:spcBef>
              <a:spcAft>
                <a:spcPts val="0"/>
              </a:spcAft>
              <a:defRPr/>
            </a:pPr>
            <a:r>
              <a:rPr lang="en-US" b="1" i="1" dirty="0">
                <a:latin typeface="Arial" panose="020B0604020202020204" pitchFamily="34" charset="0"/>
                <a:cs typeface="Arial" panose="020B0604020202020204" pitchFamily="34" charset="0"/>
              </a:rPr>
              <a:t>Module 4: Rapidly Implement Nutrition Interventions</a:t>
            </a:r>
          </a:p>
          <a:p>
            <a:pPr algn="ctr" eaLnBrk="1" fontAlgn="auto" hangingPunct="1">
              <a:spcBef>
                <a:spcPts val="0"/>
              </a:spcBef>
              <a:spcAft>
                <a:spcPts val="0"/>
              </a:spcAft>
              <a:defRPr/>
            </a:pPr>
            <a:endParaRPr lang="en-US" i="1"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endParaRPr lang="en-US" i="1"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r>
              <a:rPr lang="en-US" dirty="0">
                <a:latin typeface="Arial" panose="020B0604020202020204" pitchFamily="34" charset="0"/>
                <a:cs typeface="Arial" panose="020B0604020202020204" pitchFamily="34" charset="0"/>
              </a:rPr>
              <a:t>View the video by clicking on this link: </a:t>
            </a:r>
            <a:r>
              <a:rPr lang="en-US" dirty="0">
                <a:latin typeface="Arial" panose="020B0604020202020204" pitchFamily="34" charset="0"/>
                <a:cs typeface="Arial" panose="020B0604020202020204" pitchFamily="34" charset="0"/>
                <a:hlinkClick r:id="rId2"/>
              </a:rPr>
              <a:t>http://malnutrition.com/getinvolved/hospitalnutritiontoolkit</a:t>
            </a:r>
            <a:r>
              <a:rPr lang="en-US" dirty="0">
                <a:latin typeface="Arial" panose="020B0604020202020204" pitchFamily="34" charset="0"/>
                <a:cs typeface="Arial" panose="020B0604020202020204" pitchFamily="34" charset="0"/>
              </a:rPr>
              <a:t> </a:t>
            </a:r>
          </a:p>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r>
              <a:rPr lang="en-US" sz="1600" dirty="0">
                <a:solidFill>
                  <a:schemeClr val="tx1">
                    <a:lumMod val="50000"/>
                    <a:lumOff val="50000"/>
                  </a:schemeClr>
                </a:solidFill>
                <a:latin typeface="Arial" panose="020B0604020202020204" pitchFamily="34" charset="0"/>
                <a:cs typeface="Arial" panose="020B0604020202020204" pitchFamily="34" charset="0"/>
              </a:rPr>
              <a:t>(videos located on the bottom of the web page)</a:t>
            </a:r>
          </a:p>
          <a:p>
            <a:pPr algn="ctr" eaLnBrk="1" fontAlgn="auto" hangingPunct="1">
              <a:spcBef>
                <a:spcPts val="0"/>
              </a:spcBef>
              <a:spcAft>
                <a:spcPts val="0"/>
              </a:spcAft>
              <a:defRPr/>
            </a:pPr>
            <a:endParaRPr lang="en-US" dirty="0">
              <a:latin typeface="Arial" panose="020B0604020202020204" pitchFamily="34" charset="0"/>
            </a:endParaRPr>
          </a:p>
        </p:txBody>
      </p:sp>
      <p:sp>
        <p:nvSpPr>
          <p:cNvPr id="33795" name="Slide Number Placeholder 1">
            <a:extLst>
              <a:ext uri="{FF2B5EF4-FFF2-40B4-BE49-F238E27FC236}">
                <a16:creationId xmlns:a16="http://schemas.microsoft.com/office/drawing/2014/main" id="{6E987A28-5965-4654-8C0A-C1BFB34214C5}"/>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19E24905-0DBB-4F97-B6A4-42CB7781D1DA}" type="slidenum">
              <a:rPr lang="en-US" altLang="en-US">
                <a:solidFill>
                  <a:srgbClr val="898989"/>
                </a:solidFill>
              </a:rPr>
              <a:pPr/>
              <a:t>21</a:t>
            </a:fld>
            <a:endParaRPr lang="en-US" altLang="en-US">
              <a:solidFill>
                <a:srgbClr val="898989"/>
              </a:solidFill>
            </a:endParaRPr>
          </a:p>
        </p:txBody>
      </p:sp>
      <p:sp>
        <p:nvSpPr>
          <p:cNvPr id="6" name="Title 1">
            <a:extLst>
              <a:ext uri="{FF2B5EF4-FFF2-40B4-BE49-F238E27FC236}">
                <a16:creationId xmlns:a16="http://schemas.microsoft.com/office/drawing/2014/main" id="{6F35BE08-C0A9-407B-B557-BD8138E58FE1}"/>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VIDEO: Rapidly Implement Nutrition Interventions</a:t>
            </a:r>
          </a:p>
        </p:txBody>
      </p:sp>
      <p:sp>
        <p:nvSpPr>
          <p:cNvPr id="33797" name="Content Placeholder 4">
            <a:extLst>
              <a:ext uri="{FF2B5EF4-FFF2-40B4-BE49-F238E27FC236}">
                <a16:creationId xmlns:a16="http://schemas.microsoft.com/office/drawing/2014/main" id="{E76DD84E-B6A2-4645-A93B-D157F8BAB47C}"/>
              </a:ext>
            </a:extLst>
          </p:cNvPr>
          <p:cNvSpPr txBox="1">
            <a:spLocks/>
          </p:cNvSpPr>
          <p:nvPr/>
        </p:nvSpPr>
        <p:spPr bwMode="auto">
          <a:xfrm>
            <a:off x="1501775" y="6327775"/>
            <a:ext cx="5772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Alliance Nutrition Care Model and Toolkit. Module 3: Recognize and Diagnose All Patients At Risk of Malnutrition. </a:t>
            </a:r>
          </a:p>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Available at: </a:t>
            </a:r>
            <a:r>
              <a:rPr lang="en-US" altLang="en-US" sz="800">
                <a:latin typeface="Arial" panose="020B0604020202020204" pitchFamily="34" charset="0"/>
                <a:cs typeface="Arial" panose="020B0604020202020204" pitchFamily="34" charset="0"/>
                <a:hlinkClick r:id="rId2"/>
              </a:rPr>
              <a:t>http://malnutrition.com/getinvolved/hospitalnutritiontoolkit</a:t>
            </a:r>
            <a:r>
              <a:rPr lang="en-US" altLang="en-US" sz="800">
                <a:latin typeface="Arial" panose="020B0604020202020204" pitchFamily="34" charset="0"/>
                <a:cs typeface="Arial" panose="020B0604020202020204" pitchFamily="34" charset="0"/>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D51C582-37F7-4941-8BF2-FCB9A1C920AC}"/>
              </a:ext>
            </a:extLst>
          </p:cNvPr>
          <p:cNvGraphicFramePr>
            <a:graphicFrameLocks noGrp="1"/>
          </p:cNvGraphicFramePr>
          <p:nvPr/>
        </p:nvGraphicFramePr>
        <p:xfrm>
          <a:off x="587375" y="1143000"/>
          <a:ext cx="8353425" cy="4178342"/>
        </p:xfrm>
        <a:graphic>
          <a:graphicData uri="http://schemas.openxmlformats.org/drawingml/2006/table">
            <a:tbl>
              <a:tblPr firstRow="1" bandRow="1">
                <a:tableStyleId>{72833802-FEF1-4C79-8D5D-14CF1EAF98D9}</a:tableStyleId>
              </a:tblPr>
              <a:tblGrid>
                <a:gridCol w="1944202">
                  <a:extLst>
                    <a:ext uri="{9D8B030D-6E8A-4147-A177-3AD203B41FA5}">
                      <a16:colId xmlns:a16="http://schemas.microsoft.com/office/drawing/2014/main" val="20000"/>
                    </a:ext>
                  </a:extLst>
                </a:gridCol>
                <a:gridCol w="6409223">
                  <a:extLst>
                    <a:ext uri="{9D8B030D-6E8A-4147-A177-3AD203B41FA5}">
                      <a16:colId xmlns:a16="http://schemas.microsoft.com/office/drawing/2014/main" val="20001"/>
                    </a:ext>
                  </a:extLst>
                </a:gridCol>
              </a:tblGrid>
              <a:tr h="335272">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Monitor and Evaluate</a:t>
                      </a:r>
                      <a:r>
                        <a:rPr lang="en-US" sz="1600" baseline="0" dirty="0">
                          <a:latin typeface="Arial" panose="020B0604020202020204" pitchFamily="34" charset="0"/>
                          <a:cs typeface="Arial" panose="020B0604020202020204" pitchFamily="34" charset="0"/>
                        </a:rPr>
                        <a:t> Patient Nutrition Status</a:t>
                      </a:r>
                      <a:endParaRPr lang="en-US" sz="1600" dirty="0">
                        <a:latin typeface="Arial" panose="020B0604020202020204" pitchFamily="34" charset="0"/>
                        <a:cs typeface="Arial" panose="020B0604020202020204" pitchFamily="34" charset="0"/>
                      </a:endParaRPr>
                    </a:p>
                  </a:txBody>
                  <a:tcPr marL="91449" marR="91449" marT="45718" marB="45718">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9525" cap="flat" cmpd="sng" algn="ctr">
                      <a:noFill/>
                      <a:prstDash val="solid"/>
                    </a:lnB>
                    <a:solidFill>
                      <a:srgbClr val="376092"/>
                    </a:solidFill>
                  </a:tcPr>
                </a:tc>
                <a:tc hMerge="1">
                  <a:txBody>
                    <a:bodyPr/>
                    <a:lstStyle/>
                    <a:p>
                      <a:endParaRPr lang="en-US" sz="1600" dirty="0">
                        <a:latin typeface="Arial" panose="020B0604020202020204" pitchFamily="34" charset="0"/>
                        <a:cs typeface="Arial" panose="020B0604020202020204" pitchFamily="34" charset="0"/>
                      </a:endParaRPr>
                    </a:p>
                  </a:txBody>
                  <a:tcPr>
                    <a:lnB w="9525" cap="flat" cmpd="sng" algn="ctr">
                      <a:noFill/>
                      <a:prstDash val="solid"/>
                    </a:lnB>
                  </a:tcPr>
                </a:tc>
                <a:extLst>
                  <a:ext uri="{0D108BD9-81ED-4DB2-BD59-A6C34878D82A}">
                    <a16:rowId xmlns:a16="http://schemas.microsoft.com/office/drawing/2014/main" val="10000"/>
                  </a:ext>
                </a:extLst>
              </a:tr>
              <a:tr h="335272">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Timing:</a:t>
                      </a:r>
                    </a:p>
                  </a:txBody>
                  <a:tcPr marL="91449" marR="91449" marT="45718" marB="45718">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sz="1600" dirty="0">
                          <a:latin typeface="Arial" panose="020B0604020202020204" pitchFamily="34" charset="0"/>
                          <a:cs typeface="Arial" panose="020B0604020202020204" pitchFamily="34" charset="0"/>
                        </a:rPr>
                        <a:t>As</a:t>
                      </a:r>
                      <a:r>
                        <a:rPr lang="en-US" sz="1600" baseline="0" dirty="0">
                          <a:latin typeface="Arial" panose="020B0604020202020204" pitchFamily="34" charset="0"/>
                          <a:cs typeface="Arial" panose="020B0604020202020204" pitchFamily="34" charset="0"/>
                        </a:rPr>
                        <a:t> needed; per res</a:t>
                      </a:r>
                      <a:r>
                        <a:rPr lang="en-US" sz="1600" dirty="0">
                          <a:latin typeface="Arial" panose="020B0604020202020204" pitchFamily="34" charset="0"/>
                          <a:cs typeface="Arial" panose="020B0604020202020204" pitchFamily="34" charset="0"/>
                        </a:rPr>
                        <a:t>ults of screening</a:t>
                      </a:r>
                      <a:r>
                        <a:rPr lang="en-US" sz="1600" baseline="0" dirty="0">
                          <a:latin typeface="Arial" panose="020B0604020202020204" pitchFamily="34" charset="0"/>
                          <a:cs typeface="Arial" panose="020B0604020202020204" pitchFamily="34" charset="0"/>
                        </a:rPr>
                        <a:t> and assessment</a:t>
                      </a:r>
                      <a:endParaRPr lang="en-US" sz="1600" dirty="0">
                        <a:latin typeface="Arial" panose="020B0604020202020204" pitchFamily="34" charset="0"/>
                        <a:cs typeface="Arial" panose="020B0604020202020204" pitchFamily="34" charset="0"/>
                      </a:endParaRPr>
                    </a:p>
                  </a:txBody>
                  <a:tcPr marL="91449" marR="91449" marT="45718" marB="45718">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42713">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Responsible Care </a:t>
                      </a:r>
                    </a:p>
                    <a:p>
                      <a:r>
                        <a:rPr lang="en-US" sz="1600" b="1" kern="1200" dirty="0">
                          <a:solidFill>
                            <a:schemeClr val="tx1"/>
                          </a:solidFill>
                          <a:latin typeface="Arial" panose="020B0604020202020204" pitchFamily="34" charset="0"/>
                          <a:ea typeface="+mn-ea"/>
                          <a:cs typeface="Arial" panose="020B0604020202020204" pitchFamily="34" charset="0"/>
                        </a:rPr>
                        <a:t>Team Member:</a:t>
                      </a:r>
                    </a:p>
                  </a:txBody>
                  <a:tcPr marL="91449" marR="91449" marT="45718" marB="45718">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All or multiple care team members</a:t>
                      </a:r>
                    </a:p>
                  </a:txBody>
                  <a:tcPr marL="91449" marR="91449" marT="45718" marB="45718">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229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latin typeface="Arial" panose="020B0604020202020204" pitchFamily="34" charset="0"/>
                          <a:ea typeface="+mn-ea"/>
                          <a:cs typeface="Arial" panose="020B0604020202020204" pitchFamily="34" charset="0"/>
                        </a:rPr>
                        <a:t>Clinical Data to Collect/Record: </a:t>
                      </a:r>
                    </a:p>
                  </a:txBody>
                  <a:tcPr marL="91449" marR="91449" marT="45718" marB="45718">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buFont typeface="Arial" panose="020B0604020202020204" pitchFamily="34" charset="0"/>
                        <a:buChar char="•"/>
                      </a:pPr>
                      <a:r>
                        <a:rPr lang="en-US" sz="1600" baseline="0" dirty="0">
                          <a:latin typeface="Arial" panose="020B0604020202020204" pitchFamily="34" charset="0"/>
                          <a:cs typeface="Arial" panose="020B0604020202020204" pitchFamily="34" charset="0"/>
                        </a:rPr>
                        <a:t>Changes in baseline from both biochemical and medical tests, anthropometric data, patient intake, and other relevant data points </a:t>
                      </a:r>
                      <a:endParaRPr lang="en-US" sz="1600" dirty="0">
                        <a:latin typeface="Arial" panose="020B0604020202020204" pitchFamily="34" charset="0"/>
                        <a:cs typeface="Arial" panose="020B0604020202020204" pitchFamily="34" charset="0"/>
                      </a:endParaRPr>
                    </a:p>
                  </a:txBody>
                  <a:tcPr marL="91449" marR="91449" marT="45718" marB="45718">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042121">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Key Steps:</a:t>
                      </a:r>
                    </a:p>
                  </a:txBody>
                  <a:tcPr marL="91449" marR="91449" marT="45718" marB="45718">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lgn="l" defTabSz="457200" rtl="0" eaLnBrk="1" latinLnBrk="0" hangingPunct="1">
                        <a:buFont typeface="Wingdings" panose="05000000000000000000" pitchFamily="2" charset="2"/>
                        <a:buChar char="Ø"/>
                      </a:pPr>
                      <a:r>
                        <a:rPr lang="en-US" sz="1600" kern="1200" dirty="0">
                          <a:solidFill>
                            <a:schemeClr val="tx1"/>
                          </a:solidFill>
                          <a:latin typeface="Arial" panose="020B0604020202020204" pitchFamily="34" charset="0"/>
                          <a:ea typeface="+mn-ea"/>
                          <a:cs typeface="Arial" panose="020B0604020202020204" pitchFamily="34" charset="0"/>
                        </a:rPr>
                        <a:t>Conduct</a:t>
                      </a:r>
                      <a:r>
                        <a:rPr lang="en-US" sz="1600" kern="1200" baseline="0" dirty="0">
                          <a:solidFill>
                            <a:schemeClr val="tx1"/>
                          </a:solidFill>
                          <a:latin typeface="Arial" panose="020B0604020202020204" pitchFamily="34" charset="0"/>
                          <a:ea typeface="+mn-ea"/>
                          <a:cs typeface="Arial" panose="020B0604020202020204" pitchFamily="34" charset="0"/>
                        </a:rPr>
                        <a:t> follow-up assessment to e</a:t>
                      </a:r>
                      <a:r>
                        <a:rPr lang="en-US" sz="1600" kern="1200" dirty="0">
                          <a:solidFill>
                            <a:schemeClr val="tx1"/>
                          </a:solidFill>
                          <a:latin typeface="Arial" panose="020B0604020202020204" pitchFamily="34" charset="0"/>
                          <a:ea typeface="+mn-ea"/>
                          <a:cs typeface="Arial" panose="020B0604020202020204" pitchFamily="34" charset="0"/>
                        </a:rPr>
                        <a:t>stablish whether </a:t>
                      </a:r>
                      <a:r>
                        <a:rPr lang="en-US" sz="1600" kern="1200" baseline="0" dirty="0">
                          <a:solidFill>
                            <a:schemeClr val="tx1"/>
                          </a:solidFill>
                          <a:latin typeface="Arial" panose="020B0604020202020204" pitchFamily="34" charset="0"/>
                          <a:ea typeface="+mn-ea"/>
                          <a:cs typeface="Arial" panose="020B0604020202020204" pitchFamily="34" charset="0"/>
                        </a:rPr>
                        <a:t>malnutrition </a:t>
                      </a:r>
                      <a:r>
                        <a:rPr lang="en-US" sz="1600" kern="1200" dirty="0">
                          <a:solidFill>
                            <a:schemeClr val="tx1"/>
                          </a:solidFill>
                          <a:latin typeface="Arial" panose="020B0604020202020204" pitchFamily="34" charset="0"/>
                          <a:ea typeface="+mn-ea"/>
                          <a:cs typeface="Arial" panose="020B0604020202020204" pitchFamily="34" charset="0"/>
                        </a:rPr>
                        <a:t>care plan is producing positive or negative outcomes</a:t>
                      </a:r>
                      <a:r>
                        <a:rPr lang="en-US" sz="1600" kern="1200" baseline="0" dirty="0">
                          <a:solidFill>
                            <a:schemeClr val="tx1"/>
                          </a:solidFill>
                          <a:latin typeface="Arial" panose="020B0604020202020204" pitchFamily="34" charset="0"/>
                          <a:ea typeface="+mn-ea"/>
                          <a:cs typeface="Arial" panose="020B0604020202020204" pitchFamily="34" charset="0"/>
                        </a:rPr>
                        <a:t> </a:t>
                      </a:r>
                    </a:p>
                    <a:p>
                      <a:pPr marL="285750" lvl="0" indent="-285750" algn="l" defTabSz="457200" rtl="0" eaLnBrk="1" latinLnBrk="0" hangingPunct="1">
                        <a:buFont typeface="Wingdings" panose="05000000000000000000" pitchFamily="2" charset="2"/>
                        <a:buChar char="Ø"/>
                      </a:pPr>
                      <a:r>
                        <a:rPr lang="en-US" sz="1600" kern="1200" baseline="0" dirty="0">
                          <a:solidFill>
                            <a:schemeClr val="tx1"/>
                          </a:solidFill>
                          <a:latin typeface="Arial" panose="020B0604020202020204" pitchFamily="34" charset="0"/>
                          <a:ea typeface="+mn-ea"/>
                          <a:cs typeface="Arial" panose="020B0604020202020204" pitchFamily="34" charset="0"/>
                        </a:rPr>
                        <a:t>Obtain feedback from patient/caregiver on effect of malnutrition care plan</a:t>
                      </a:r>
                    </a:p>
                    <a:p>
                      <a:pPr marL="285750" lvl="0" indent="-285750" algn="l" defTabSz="457200" rtl="0" eaLnBrk="1" latinLnBrk="0" hangingPunct="1">
                        <a:buFont typeface="Wingdings" panose="05000000000000000000" pitchFamily="2" charset="2"/>
                        <a:buChar char="Ø"/>
                      </a:pPr>
                      <a:r>
                        <a:rPr lang="en-US" sz="1600" kern="1200" baseline="0" dirty="0">
                          <a:solidFill>
                            <a:schemeClr val="tx1"/>
                          </a:solidFill>
                          <a:latin typeface="Arial" panose="020B0604020202020204" pitchFamily="34" charset="0"/>
                          <a:ea typeface="+mn-ea"/>
                          <a:cs typeface="Arial" panose="020B0604020202020204" pitchFamily="34" charset="0"/>
                        </a:rPr>
                        <a:t>Document findings in patient medical record</a:t>
                      </a:r>
                    </a:p>
                    <a:p>
                      <a:pPr marL="285750" lvl="0" indent="-285750" algn="l" defTabSz="457200" rtl="0" eaLnBrk="1" latinLnBrk="0" hangingPunct="1">
                        <a:buFont typeface="Wingdings" panose="05000000000000000000" pitchFamily="2" charset="2"/>
                        <a:buChar char="Ø"/>
                      </a:pPr>
                      <a:r>
                        <a:rPr lang="en-US" sz="1600" kern="1200" baseline="0" dirty="0">
                          <a:solidFill>
                            <a:schemeClr val="tx1"/>
                          </a:solidFill>
                          <a:latin typeface="Arial" panose="020B0604020202020204" pitchFamily="34" charset="0"/>
                          <a:ea typeface="+mn-ea"/>
                          <a:cs typeface="Arial" panose="020B0604020202020204" pitchFamily="34" charset="0"/>
                        </a:rPr>
                        <a:t>Consider impact of changes in patient diagnosis, treatment, or other developments </a:t>
                      </a:r>
                    </a:p>
                    <a:p>
                      <a:pPr marL="285750" lvl="0" indent="-285750" algn="l" defTabSz="457200" rtl="0" eaLnBrk="1" latinLnBrk="0" hangingPunct="1">
                        <a:buFont typeface="Wingdings" panose="05000000000000000000" pitchFamily="2" charset="2"/>
                        <a:buChar char="Ø"/>
                      </a:pPr>
                      <a:r>
                        <a:rPr lang="en-US" sz="1600" kern="1200" baseline="0" dirty="0">
                          <a:solidFill>
                            <a:schemeClr val="tx1"/>
                          </a:solidFill>
                          <a:latin typeface="Arial" panose="020B0604020202020204" pitchFamily="34" charset="0"/>
                          <a:ea typeface="+mn-ea"/>
                          <a:cs typeface="Arial" panose="020B0604020202020204" pitchFamily="34" charset="0"/>
                        </a:rPr>
                        <a:t>Adjust malnutrition care plan as needed</a:t>
                      </a:r>
                      <a:endParaRPr lang="en-US" sz="1600" kern="1200" dirty="0">
                        <a:solidFill>
                          <a:schemeClr val="tx1"/>
                        </a:solidFill>
                        <a:latin typeface="Arial" panose="020B0604020202020204" pitchFamily="34" charset="0"/>
                        <a:ea typeface="+mn-ea"/>
                        <a:cs typeface="Arial" panose="020B0604020202020204" pitchFamily="34" charset="0"/>
                      </a:endParaRPr>
                    </a:p>
                  </a:txBody>
                  <a:tcPr marL="91449" marR="91449" marT="45718" marB="45718">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7" name="Rectangle 6">
            <a:extLst>
              <a:ext uri="{FF2B5EF4-FFF2-40B4-BE49-F238E27FC236}">
                <a16:creationId xmlns:a16="http://schemas.microsoft.com/office/drawing/2014/main" id="{7779C632-2F68-4F3E-81FD-BC2ED5B5A97F}"/>
              </a:ext>
            </a:extLst>
          </p:cNvPr>
          <p:cNvSpPr/>
          <p:nvPr/>
        </p:nvSpPr>
        <p:spPr>
          <a:xfrm>
            <a:off x="587375" y="5326063"/>
            <a:ext cx="7835900" cy="831850"/>
          </a:xfrm>
          <a:prstGeom prst="rect">
            <a:avLst/>
          </a:prstGeom>
          <a:ln>
            <a:solidFill>
              <a:schemeClr val="accent1">
                <a:lumMod val="75000"/>
              </a:schemeClr>
            </a:solidFill>
          </a:ln>
        </p:spPr>
        <p:txBody>
          <a:bodyPr>
            <a:spAutoFit/>
          </a:bodyPr>
          <a:lstStyle/>
          <a:p>
            <a:pPr eaLnBrk="1" fontAlgn="auto" hangingPunct="1">
              <a:spcBef>
                <a:spcPts val="0"/>
              </a:spcBef>
              <a:spcAft>
                <a:spcPts val="0"/>
              </a:spcAft>
              <a:defRPr/>
            </a:pPr>
            <a:r>
              <a:rPr lang="en-US" sz="1600" b="1" dirty="0">
                <a:solidFill>
                  <a:schemeClr val="accent1">
                    <a:lumMod val="75000"/>
                  </a:schemeClr>
                </a:solidFill>
                <a:latin typeface="Arial" panose="020B0604020202020204" pitchFamily="34" charset="0"/>
                <a:cs typeface="Arial" panose="020B0604020202020204" pitchFamily="34" charset="0"/>
              </a:rPr>
              <a:t>Key Decision Point: </a:t>
            </a:r>
            <a:r>
              <a:rPr lang="en-US" sz="1600" dirty="0">
                <a:latin typeface="Arial" panose="020B0604020202020204" pitchFamily="34" charset="0"/>
                <a:cs typeface="Arial" panose="020B0604020202020204" pitchFamily="34" charset="0"/>
              </a:rPr>
              <a:t>Patients not meeting malnutrition care plan goals should be continuously monitored for change in status. Malnutrition care may need to continue post discharge and should be coordinated with other providers</a:t>
            </a:r>
          </a:p>
        </p:txBody>
      </p:sp>
      <p:sp>
        <p:nvSpPr>
          <p:cNvPr id="8" name="Title 1">
            <a:extLst>
              <a:ext uri="{FF2B5EF4-FFF2-40B4-BE49-F238E27FC236}">
                <a16:creationId xmlns:a16="http://schemas.microsoft.com/office/drawing/2014/main" id="{57B117ED-B6E9-407D-9EAA-51BE4302956C}"/>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Training for Malnutrition Monitoring and Evaluation</a:t>
            </a:r>
          </a:p>
        </p:txBody>
      </p:sp>
      <p:sp>
        <p:nvSpPr>
          <p:cNvPr id="34833" name="Slide Number Placeholder 1">
            <a:extLst>
              <a:ext uri="{FF2B5EF4-FFF2-40B4-BE49-F238E27FC236}">
                <a16:creationId xmlns:a16="http://schemas.microsoft.com/office/drawing/2014/main" id="{B01701EC-F6CA-49CE-8F9F-0D50CFD75F80}"/>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E8C707E-4EA9-4A6C-9087-D3F4454319A8}" type="slidenum">
              <a:rPr lang="en-US" altLang="en-US">
                <a:solidFill>
                  <a:srgbClr val="7F7F7F"/>
                </a:solidFill>
              </a:rPr>
              <a:pPr/>
              <a:t>22</a:t>
            </a:fld>
            <a:endParaRPr lang="en-US" altLang="en-US">
              <a:solidFill>
                <a:srgbClr val="7F7F7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88A4EB4-7652-4515-BC72-BE225C43AA71}"/>
              </a:ext>
            </a:extLst>
          </p:cNvPr>
          <p:cNvGraphicFramePr>
            <a:graphicFrameLocks noGrp="1"/>
          </p:cNvGraphicFramePr>
          <p:nvPr/>
        </p:nvGraphicFramePr>
        <p:xfrm>
          <a:off x="587375" y="1143000"/>
          <a:ext cx="8313738" cy="4297429"/>
        </p:xfrm>
        <a:graphic>
          <a:graphicData uri="http://schemas.openxmlformats.org/drawingml/2006/table">
            <a:tbl>
              <a:tblPr firstRow="1" bandRow="1">
                <a:tableStyleId>{72833802-FEF1-4C79-8D5D-14CF1EAF98D9}</a:tableStyleId>
              </a:tblPr>
              <a:tblGrid>
                <a:gridCol w="2123817">
                  <a:extLst>
                    <a:ext uri="{9D8B030D-6E8A-4147-A177-3AD203B41FA5}">
                      <a16:colId xmlns:a16="http://schemas.microsoft.com/office/drawing/2014/main" val="20000"/>
                    </a:ext>
                  </a:extLst>
                </a:gridCol>
                <a:gridCol w="6189921">
                  <a:extLst>
                    <a:ext uri="{9D8B030D-6E8A-4147-A177-3AD203B41FA5}">
                      <a16:colId xmlns:a16="http://schemas.microsoft.com/office/drawing/2014/main" val="20001"/>
                    </a:ext>
                  </a:extLst>
                </a:gridCol>
              </a:tblGrid>
              <a:tr h="335268">
                <a:tc gridSpan="2">
                  <a:txBody>
                    <a:bodyPr/>
                    <a:lstStyle/>
                    <a:p>
                      <a:pPr algn="ctr"/>
                      <a:r>
                        <a:rPr lang="en-US" sz="1600" dirty="0">
                          <a:solidFill>
                            <a:schemeClr val="bg1"/>
                          </a:solidFill>
                          <a:latin typeface="Arial" panose="020B0604020202020204" pitchFamily="34" charset="0"/>
                          <a:cs typeface="Arial" panose="020B0604020202020204" pitchFamily="34" charset="0"/>
                        </a:rPr>
                        <a:t>Provide</a:t>
                      </a:r>
                      <a:r>
                        <a:rPr lang="en-US" sz="1600" baseline="0" dirty="0">
                          <a:solidFill>
                            <a:schemeClr val="bg1"/>
                          </a:solidFill>
                          <a:latin typeface="Arial" panose="020B0604020202020204" pitchFamily="34" charset="0"/>
                          <a:cs typeface="Arial" panose="020B0604020202020204" pitchFamily="34" charset="0"/>
                        </a:rPr>
                        <a:t> Patient with Malnutrition-Focused Discharge Plan and Instructions</a:t>
                      </a:r>
                      <a:endParaRPr lang="en-US" sz="1600" dirty="0">
                        <a:solidFill>
                          <a:schemeClr val="bg1"/>
                        </a:solidFill>
                        <a:latin typeface="Arial" panose="020B0604020202020204" pitchFamily="34" charset="0"/>
                        <a:cs typeface="Arial" panose="020B0604020202020204" pitchFamily="34" charset="0"/>
                      </a:endParaRPr>
                    </a:p>
                  </a:txBody>
                  <a:tcPr marL="91442" marR="91442" marT="45717" marB="45717">
                    <a:lnL w="12700" cap="flat" cmpd="sng" algn="ctr">
                      <a:solidFill>
                        <a:schemeClr val="accent1">
                          <a:lumMod val="75000"/>
                        </a:schemeClr>
                      </a:solidFill>
                      <a:prstDash val="solid"/>
                      <a:round/>
                      <a:headEnd type="none" w="med" len="med"/>
                      <a:tailEnd type="none" w="med" len="med"/>
                    </a:lnL>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9525" cap="flat" cmpd="sng" algn="ctr">
                      <a:noFill/>
                      <a:prstDash val="solid"/>
                    </a:lnB>
                    <a:solidFill>
                      <a:schemeClr val="accent1">
                        <a:lumMod val="75000"/>
                      </a:schemeClr>
                    </a:solidFill>
                  </a:tcPr>
                </a:tc>
                <a:tc hMerge="1">
                  <a:txBody>
                    <a:bodyPr/>
                    <a:lstStyle/>
                    <a:p>
                      <a:endParaRPr lang="en-US" sz="1600" dirty="0">
                        <a:solidFill>
                          <a:schemeClr val="bg1"/>
                        </a:solidFill>
                        <a:latin typeface="Arial" panose="020B0604020202020204" pitchFamily="34" charset="0"/>
                        <a:cs typeface="Arial" panose="020B0604020202020204" pitchFamily="34" charset="0"/>
                      </a:endParaRPr>
                    </a:p>
                  </a:txBody>
                  <a:tcPr>
                    <a:lnB w="9525" cap="flat" cmpd="sng" algn="ctr">
                      <a:noFill/>
                      <a:prstDash val="solid"/>
                    </a:lnB>
                  </a:tcPr>
                </a:tc>
                <a:extLst>
                  <a:ext uri="{0D108BD9-81ED-4DB2-BD59-A6C34878D82A}">
                    <a16:rowId xmlns:a16="http://schemas.microsoft.com/office/drawing/2014/main" val="10000"/>
                  </a:ext>
                </a:extLst>
              </a:tr>
              <a:tr h="579102">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Timing:</a:t>
                      </a:r>
                    </a:p>
                  </a:txBody>
                  <a:tcPr marL="91442" marR="91442" marT="45717" marB="4571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r>
                        <a:rPr lang="en-US" sz="1600" dirty="0">
                          <a:latin typeface="Arial" panose="020B0604020202020204" pitchFamily="34" charset="0"/>
                          <a:cs typeface="Arial" panose="020B0604020202020204" pitchFamily="34" charset="0"/>
                        </a:rPr>
                        <a:t>24 hours prior to hospital discharge for</a:t>
                      </a:r>
                      <a:r>
                        <a:rPr lang="en-US" sz="1600" baseline="0" dirty="0">
                          <a:latin typeface="Arial" panose="020B0604020202020204" pitchFamily="34" charset="0"/>
                          <a:cs typeface="Arial" panose="020B0604020202020204" pitchFamily="34" charset="0"/>
                        </a:rPr>
                        <a:t> those assessed as “at risk” or “malnourished”</a:t>
                      </a:r>
                      <a:endParaRPr lang="en-US" sz="1600" dirty="0">
                        <a:latin typeface="Arial" panose="020B0604020202020204" pitchFamily="34" charset="0"/>
                        <a:cs typeface="Arial" panose="020B0604020202020204" pitchFamily="34" charset="0"/>
                      </a:endParaRPr>
                    </a:p>
                  </a:txBody>
                  <a:tcPr marL="91442" marR="91442" marT="45717" marB="4571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22357">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Responsible Care </a:t>
                      </a:r>
                    </a:p>
                    <a:p>
                      <a:r>
                        <a:rPr lang="en-US" sz="1600" b="1" kern="1200" dirty="0">
                          <a:solidFill>
                            <a:schemeClr val="tx1"/>
                          </a:solidFill>
                          <a:latin typeface="Arial" panose="020B0604020202020204" pitchFamily="34" charset="0"/>
                          <a:ea typeface="+mn-ea"/>
                          <a:cs typeface="Arial" panose="020B0604020202020204" pitchFamily="34" charset="0"/>
                        </a:rPr>
                        <a:t>Team Member:</a:t>
                      </a:r>
                    </a:p>
                  </a:txBody>
                  <a:tcPr marL="91442" marR="91442" marT="45717" marB="4571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Nurse, Dietitian, or qualified care team member</a:t>
                      </a:r>
                    </a:p>
                  </a:txBody>
                  <a:tcPr marL="91442" marR="91442" marT="45717" marB="4571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185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latin typeface="Arial" panose="020B0604020202020204" pitchFamily="34" charset="0"/>
                          <a:ea typeface="+mn-ea"/>
                          <a:cs typeface="Arial" panose="020B0604020202020204" pitchFamily="34" charset="0"/>
                        </a:rPr>
                        <a:t>Clinical Data to Collect/Record: </a:t>
                      </a:r>
                    </a:p>
                  </a:txBody>
                  <a:tcPr marL="91442" marR="91442" marT="45717" marB="4571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Note documentation of discharge </a:t>
                      </a:r>
                    </a:p>
                    <a:p>
                      <a:pPr marL="285750" lvl="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Nutrition-related</a:t>
                      </a:r>
                      <a:r>
                        <a:rPr lang="en-US" sz="1600" baseline="0" dirty="0">
                          <a:latin typeface="Arial" panose="020B0604020202020204" pitchFamily="34" charset="0"/>
                          <a:cs typeface="Arial" panose="020B0604020202020204" pitchFamily="34" charset="0"/>
                        </a:rPr>
                        <a:t> components in discharge template</a:t>
                      </a:r>
                      <a:endParaRPr lang="en-US" sz="1600" dirty="0">
                        <a:latin typeface="Arial" panose="020B0604020202020204" pitchFamily="34" charset="0"/>
                        <a:cs typeface="Arial" panose="020B0604020202020204" pitchFamily="34" charset="0"/>
                      </a:endParaRPr>
                    </a:p>
                  </a:txBody>
                  <a:tcPr marL="91442" marR="91442" marT="45717" marB="4571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042106">
                <a:tc>
                  <a:txBody>
                    <a:bodyPr/>
                    <a:lstStyle/>
                    <a:p>
                      <a:r>
                        <a:rPr lang="en-US" sz="1600" b="1" kern="1200" dirty="0">
                          <a:solidFill>
                            <a:schemeClr val="tx1"/>
                          </a:solidFill>
                          <a:latin typeface="Arial" panose="020B0604020202020204" pitchFamily="34" charset="0"/>
                          <a:ea typeface="+mn-ea"/>
                          <a:cs typeface="Arial" panose="020B0604020202020204" pitchFamily="34" charset="0"/>
                        </a:rPr>
                        <a:t>Key Steps:</a:t>
                      </a:r>
                    </a:p>
                  </a:txBody>
                  <a:tcPr marL="91442" marR="91442" marT="45717" marB="45717">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285750" lvl="0" indent="-285750" algn="l" defTabSz="457200" rtl="0" eaLnBrk="1" latinLnBrk="0" hangingPunct="1">
                        <a:buFont typeface="Wingdings" panose="05000000000000000000" pitchFamily="2" charset="2"/>
                        <a:buChar char="Ø"/>
                      </a:pPr>
                      <a:r>
                        <a:rPr lang="en-US" sz="1600" kern="1200" dirty="0">
                          <a:solidFill>
                            <a:schemeClr val="tx1"/>
                          </a:solidFill>
                          <a:latin typeface="Arial" panose="020B0604020202020204" pitchFamily="34" charset="0"/>
                          <a:ea typeface="+mn-ea"/>
                          <a:cs typeface="Arial" panose="020B0604020202020204" pitchFamily="34" charset="0"/>
                        </a:rPr>
                        <a:t>Include malnutrition diagnosis, nutrition orders, malnutrition care plan, ongoing malnutrition recommendations, and malnutrition-focused education in discharge plan</a:t>
                      </a:r>
                    </a:p>
                    <a:p>
                      <a:pPr marL="285750" lvl="0" indent="-285750" algn="l" defTabSz="457200" rtl="0" eaLnBrk="1" latinLnBrk="0" hangingPunct="1">
                        <a:buFont typeface="Wingdings" panose="05000000000000000000" pitchFamily="2" charset="2"/>
                        <a:buChar char="Ø"/>
                      </a:pPr>
                      <a:r>
                        <a:rPr lang="en-US" sz="1600" kern="1200" dirty="0">
                          <a:solidFill>
                            <a:schemeClr val="tx1"/>
                          </a:solidFill>
                          <a:latin typeface="Arial" panose="020B0604020202020204" pitchFamily="34" charset="0"/>
                          <a:ea typeface="+mn-ea"/>
                          <a:cs typeface="Arial" panose="020B0604020202020204" pitchFamily="34" charset="0"/>
                        </a:rPr>
                        <a:t>Establish follow-up appointment date and time</a:t>
                      </a:r>
                    </a:p>
                    <a:p>
                      <a:pPr marL="285750" lvl="0" indent="-285750" algn="l" defTabSz="457200" rtl="0" eaLnBrk="1" latinLnBrk="0" hangingPunct="1">
                        <a:buFont typeface="Wingdings" panose="05000000000000000000" pitchFamily="2" charset="2"/>
                        <a:buChar char="Ø"/>
                      </a:pPr>
                      <a:r>
                        <a:rPr lang="en-US" sz="1600" kern="1200" dirty="0">
                          <a:solidFill>
                            <a:schemeClr val="tx1"/>
                          </a:solidFill>
                          <a:latin typeface="Arial" panose="020B0604020202020204" pitchFamily="34" charset="0"/>
                          <a:ea typeface="+mn-ea"/>
                          <a:cs typeface="Arial" panose="020B0604020202020204" pitchFamily="34" charset="0"/>
                        </a:rPr>
                        <a:t>Ensure communication of malnutrition care plan to post-discharge providers and patient/caregivers</a:t>
                      </a:r>
                    </a:p>
                    <a:p>
                      <a:pPr marL="285750" lvl="0" indent="-285750" algn="l" defTabSz="457200" rtl="0" eaLnBrk="1" latinLnBrk="0" hangingPunct="1">
                        <a:buFont typeface="Wingdings" panose="05000000000000000000" pitchFamily="2" charset="2"/>
                        <a:buChar char="Ø"/>
                      </a:pPr>
                      <a:r>
                        <a:rPr lang="en-US" sz="1600" kern="1200" dirty="0">
                          <a:solidFill>
                            <a:schemeClr val="tx1"/>
                          </a:solidFill>
                          <a:latin typeface="Arial" panose="020B0604020202020204" pitchFamily="34" charset="0"/>
                          <a:ea typeface="+mn-ea"/>
                          <a:cs typeface="Arial" panose="020B0604020202020204" pitchFamily="34" charset="0"/>
                        </a:rPr>
                        <a:t>Ensure patient/caregiver has access to ongoing malnutrition education or resources to meet </a:t>
                      </a:r>
                      <a:r>
                        <a:rPr lang="en-US" sz="1600" kern="1200" baseline="0" dirty="0">
                          <a:solidFill>
                            <a:schemeClr val="tx1"/>
                          </a:solidFill>
                          <a:latin typeface="Arial" panose="020B0604020202020204" pitchFamily="34" charset="0"/>
                          <a:ea typeface="+mn-ea"/>
                          <a:cs typeface="Arial" panose="020B0604020202020204" pitchFamily="34" charset="0"/>
                        </a:rPr>
                        <a:t>malnutrition </a:t>
                      </a:r>
                      <a:r>
                        <a:rPr lang="en-US" sz="1600" kern="1200" dirty="0">
                          <a:solidFill>
                            <a:schemeClr val="tx1"/>
                          </a:solidFill>
                          <a:latin typeface="Arial" panose="020B0604020202020204" pitchFamily="34" charset="0"/>
                          <a:ea typeface="+mn-ea"/>
                          <a:cs typeface="Arial" panose="020B0604020202020204" pitchFamily="34" charset="0"/>
                        </a:rPr>
                        <a:t>care plan goals</a:t>
                      </a:r>
                    </a:p>
                  </a:txBody>
                  <a:tcPr marL="91442" marR="91442" marT="45717" marB="45717">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7" name="Rectangle 6">
            <a:extLst>
              <a:ext uri="{FF2B5EF4-FFF2-40B4-BE49-F238E27FC236}">
                <a16:creationId xmlns:a16="http://schemas.microsoft.com/office/drawing/2014/main" id="{395BBC00-745E-4150-AA93-1F50FA8644F8}"/>
              </a:ext>
            </a:extLst>
          </p:cNvPr>
          <p:cNvSpPr/>
          <p:nvPr/>
        </p:nvSpPr>
        <p:spPr>
          <a:xfrm>
            <a:off x="587375" y="5581650"/>
            <a:ext cx="7835900" cy="584200"/>
          </a:xfrm>
          <a:prstGeom prst="rect">
            <a:avLst/>
          </a:prstGeom>
          <a:ln>
            <a:solidFill>
              <a:schemeClr val="accent1">
                <a:lumMod val="75000"/>
              </a:schemeClr>
            </a:solidFill>
          </a:ln>
        </p:spPr>
        <p:txBody>
          <a:bodyPr>
            <a:spAutoFit/>
          </a:bodyPr>
          <a:lstStyle/>
          <a:p>
            <a:pPr eaLnBrk="1" fontAlgn="auto" hangingPunct="1">
              <a:spcBef>
                <a:spcPts val="0"/>
              </a:spcBef>
              <a:spcAft>
                <a:spcPts val="0"/>
              </a:spcAft>
              <a:defRPr/>
            </a:pPr>
            <a:r>
              <a:rPr lang="en-US" sz="1600" b="1" dirty="0">
                <a:solidFill>
                  <a:schemeClr val="accent1">
                    <a:lumMod val="75000"/>
                  </a:schemeClr>
                </a:solidFill>
                <a:latin typeface="Arial" panose="020B0604020202020204" pitchFamily="34" charset="0"/>
                <a:cs typeface="Arial" panose="020B0604020202020204" pitchFamily="34" charset="0"/>
              </a:rPr>
              <a:t>Key Decision Point: </a:t>
            </a:r>
            <a:r>
              <a:rPr lang="en-US" sz="1600" dirty="0">
                <a:latin typeface="Arial" panose="020B0604020202020204" pitchFamily="34" charset="0"/>
                <a:cs typeface="Arial" panose="020B0604020202020204" pitchFamily="34" charset="0"/>
              </a:rPr>
              <a:t>Malnutrition-related components in discharge plan are only necessary for patients identified as “at risk” or malnourished during hospital stay</a:t>
            </a:r>
          </a:p>
        </p:txBody>
      </p:sp>
      <p:sp>
        <p:nvSpPr>
          <p:cNvPr id="8" name="Title 1">
            <a:extLst>
              <a:ext uri="{FF2B5EF4-FFF2-40B4-BE49-F238E27FC236}">
                <a16:creationId xmlns:a16="http://schemas.microsoft.com/office/drawing/2014/main" id="{E56BC1A9-7A5B-456E-8F56-1CA4446B669F}"/>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Training for Malnutrition Discharge Planning</a:t>
            </a:r>
          </a:p>
        </p:txBody>
      </p:sp>
      <p:sp>
        <p:nvSpPr>
          <p:cNvPr id="35857" name="Slide Number Placeholder 1">
            <a:extLst>
              <a:ext uri="{FF2B5EF4-FFF2-40B4-BE49-F238E27FC236}">
                <a16:creationId xmlns:a16="http://schemas.microsoft.com/office/drawing/2014/main" id="{10A5298B-9D96-4988-849F-05F66774E9B0}"/>
              </a:ext>
            </a:extLst>
          </p:cNvPr>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C23A05E2-092F-4BF0-84AA-EBF46B4E0DE1}" type="slidenum">
              <a:rPr lang="en-US" altLang="en-US">
                <a:solidFill>
                  <a:srgbClr val="7F7F7F"/>
                </a:solidFill>
              </a:rPr>
              <a:pPr/>
              <a:t>23</a:t>
            </a:fld>
            <a:endParaRPr lang="en-US" altLang="en-US">
              <a:solidFill>
                <a:srgbClr val="7F7F7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BC3C107-A8B4-43EA-89AB-1774680275E3}"/>
              </a:ext>
            </a:extLst>
          </p:cNvPr>
          <p:cNvSpPr/>
          <p:nvPr/>
        </p:nvSpPr>
        <p:spPr>
          <a:xfrm>
            <a:off x="1403350" y="2032000"/>
            <a:ext cx="6337300" cy="2832100"/>
          </a:xfrm>
          <a:prstGeom prst="rect">
            <a:avLst/>
          </a:prstGeom>
        </p:spPr>
        <p:txBody>
          <a:bodyPr>
            <a:spAutoFit/>
          </a:bodyPr>
          <a:lstStyle/>
          <a:p>
            <a:pPr algn="ctr" eaLnBrk="1" fontAlgn="auto" hangingPunct="1">
              <a:spcBef>
                <a:spcPts val="0"/>
              </a:spcBef>
              <a:spcAft>
                <a:spcPts val="0"/>
              </a:spcAft>
              <a:defRPr/>
            </a:pPr>
            <a:r>
              <a:rPr lang="en-US" dirty="0">
                <a:latin typeface="Arial" panose="020B0604020202020204" pitchFamily="34" charset="0"/>
                <a:cs typeface="Arial" panose="020B0604020202020204" pitchFamily="34" charset="0"/>
              </a:rPr>
              <a:t>Alliance Nutrition Care Model and Toolkit</a:t>
            </a:r>
          </a:p>
          <a:p>
            <a:pPr algn="ctr" eaLnBrk="1" fontAlgn="auto" hangingPunct="1">
              <a:spcBef>
                <a:spcPts val="0"/>
              </a:spcBef>
              <a:spcAft>
                <a:spcPts val="0"/>
              </a:spcAft>
              <a:defRPr/>
            </a:pPr>
            <a:r>
              <a:rPr lang="en-US" b="1" i="1" dirty="0">
                <a:latin typeface="Arial" panose="020B0604020202020204" pitchFamily="34" charset="0"/>
                <a:cs typeface="Arial" panose="020B0604020202020204" pitchFamily="34" charset="0"/>
              </a:rPr>
              <a:t>Module 5: Develop a Discharge Plan for Patient Nutrition and Education</a:t>
            </a:r>
          </a:p>
          <a:p>
            <a:pPr algn="ctr" eaLnBrk="1" fontAlgn="auto" hangingPunct="1">
              <a:spcBef>
                <a:spcPts val="0"/>
              </a:spcBef>
              <a:spcAft>
                <a:spcPts val="0"/>
              </a:spcAft>
              <a:defRPr/>
            </a:pPr>
            <a:endParaRPr lang="en-US" i="1"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endParaRPr lang="en-US" i="1"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r>
              <a:rPr lang="en-US" dirty="0">
                <a:latin typeface="Arial" panose="020B0604020202020204" pitchFamily="34" charset="0"/>
                <a:cs typeface="Arial" panose="020B0604020202020204" pitchFamily="34" charset="0"/>
              </a:rPr>
              <a:t>View the video by clicking on this link: </a:t>
            </a:r>
            <a:r>
              <a:rPr lang="en-US" dirty="0">
                <a:latin typeface="Arial" panose="020B0604020202020204" pitchFamily="34" charset="0"/>
                <a:cs typeface="Arial" panose="020B0604020202020204" pitchFamily="34" charset="0"/>
                <a:hlinkClick r:id="rId2"/>
              </a:rPr>
              <a:t>http://malnutrition.com/getinvolved/hospitalnutritiontoolkit</a:t>
            </a:r>
            <a:r>
              <a:rPr lang="en-US" dirty="0">
                <a:latin typeface="Arial" panose="020B0604020202020204" pitchFamily="34" charset="0"/>
                <a:cs typeface="Arial" panose="020B0604020202020204" pitchFamily="34" charset="0"/>
              </a:rPr>
              <a:t> </a:t>
            </a:r>
          </a:p>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r>
              <a:rPr lang="en-US" sz="1600" dirty="0">
                <a:solidFill>
                  <a:schemeClr val="tx1">
                    <a:lumMod val="50000"/>
                    <a:lumOff val="50000"/>
                  </a:schemeClr>
                </a:solidFill>
                <a:latin typeface="Arial" panose="020B0604020202020204" pitchFamily="34" charset="0"/>
                <a:cs typeface="Arial" panose="020B0604020202020204" pitchFamily="34" charset="0"/>
              </a:rPr>
              <a:t>(videos located on the bottom of the web page)</a:t>
            </a:r>
          </a:p>
          <a:p>
            <a:pPr algn="ctr" eaLnBrk="1" fontAlgn="auto" hangingPunct="1">
              <a:spcBef>
                <a:spcPts val="0"/>
              </a:spcBef>
              <a:spcAft>
                <a:spcPts val="0"/>
              </a:spcAft>
              <a:defRPr/>
            </a:pPr>
            <a:endParaRPr lang="en-US" dirty="0">
              <a:latin typeface="Arial" panose="020B0604020202020204" pitchFamily="34" charset="0"/>
            </a:endParaRPr>
          </a:p>
        </p:txBody>
      </p:sp>
      <p:sp>
        <p:nvSpPr>
          <p:cNvPr id="36867" name="Slide Number Placeholder 1">
            <a:extLst>
              <a:ext uri="{FF2B5EF4-FFF2-40B4-BE49-F238E27FC236}">
                <a16:creationId xmlns:a16="http://schemas.microsoft.com/office/drawing/2014/main" id="{61A6D8A2-486A-489F-8558-0F35A594E61E}"/>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53102BA-9919-4F89-9F3A-0D91C55A0F07}" type="slidenum">
              <a:rPr lang="en-US" altLang="en-US">
                <a:solidFill>
                  <a:srgbClr val="898989"/>
                </a:solidFill>
              </a:rPr>
              <a:pPr/>
              <a:t>24</a:t>
            </a:fld>
            <a:endParaRPr lang="en-US" altLang="en-US">
              <a:solidFill>
                <a:srgbClr val="898989"/>
              </a:solidFill>
            </a:endParaRPr>
          </a:p>
        </p:txBody>
      </p:sp>
      <p:sp>
        <p:nvSpPr>
          <p:cNvPr id="8" name="Title 1">
            <a:extLst>
              <a:ext uri="{FF2B5EF4-FFF2-40B4-BE49-F238E27FC236}">
                <a16:creationId xmlns:a16="http://schemas.microsoft.com/office/drawing/2014/main" id="{8D0901D9-9D0C-41A6-B337-4491DC0421AB}"/>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VIDEO: Develop a Discharge Plan for Patient Nutrition and Education</a:t>
            </a:r>
          </a:p>
        </p:txBody>
      </p:sp>
      <p:sp>
        <p:nvSpPr>
          <p:cNvPr id="36869" name="Content Placeholder 4">
            <a:extLst>
              <a:ext uri="{FF2B5EF4-FFF2-40B4-BE49-F238E27FC236}">
                <a16:creationId xmlns:a16="http://schemas.microsoft.com/office/drawing/2014/main" id="{F1814D03-BDA0-42F2-B083-3A17D94A9D82}"/>
              </a:ext>
            </a:extLst>
          </p:cNvPr>
          <p:cNvSpPr txBox="1">
            <a:spLocks/>
          </p:cNvSpPr>
          <p:nvPr/>
        </p:nvSpPr>
        <p:spPr bwMode="auto">
          <a:xfrm>
            <a:off x="1501775" y="6327775"/>
            <a:ext cx="577215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Alliance Nutrition Care Model and Toolkit. Module 3: Recognize and Diagnose All Patients At Risk of Malnutrition. </a:t>
            </a:r>
          </a:p>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Available at: </a:t>
            </a:r>
            <a:r>
              <a:rPr lang="en-US" altLang="en-US" sz="800">
                <a:latin typeface="Arial" panose="020B0604020202020204" pitchFamily="34" charset="0"/>
                <a:cs typeface="Arial" panose="020B0604020202020204" pitchFamily="34" charset="0"/>
                <a:hlinkClick r:id="rId2"/>
              </a:rPr>
              <a:t>http://malnutrition.com/getinvolved/hospitalnutritiontoolkit</a:t>
            </a:r>
            <a:r>
              <a:rPr lang="en-US" altLang="en-US" sz="800">
                <a:latin typeface="Arial" panose="020B0604020202020204" pitchFamily="34" charset="0"/>
                <a:cs typeface="Arial" panose="020B0604020202020204" pitchFamily="34"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2">
            <a:extLst>
              <a:ext uri="{FF2B5EF4-FFF2-40B4-BE49-F238E27FC236}">
                <a16:creationId xmlns:a16="http://schemas.microsoft.com/office/drawing/2014/main" id="{7C05F82A-E5CA-45D6-A376-8DF8939D4C7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770B3FF2-709C-43E6-BC81-A60D58E5E05B}" type="slidenum">
              <a:rPr lang="en-US" altLang="en-US">
                <a:solidFill>
                  <a:srgbClr val="A6A6A6"/>
                </a:solidFill>
              </a:rPr>
              <a:pPr/>
              <a:t>25</a:t>
            </a:fld>
            <a:endParaRPr lang="en-US" altLang="en-US">
              <a:solidFill>
                <a:srgbClr val="A6A6A6"/>
              </a:solidFill>
            </a:endParaRPr>
          </a:p>
        </p:txBody>
      </p:sp>
      <p:sp>
        <p:nvSpPr>
          <p:cNvPr id="4" name="Title 1">
            <a:extLst>
              <a:ext uri="{FF2B5EF4-FFF2-40B4-BE49-F238E27FC236}">
                <a16:creationId xmlns:a16="http://schemas.microsoft.com/office/drawing/2014/main" id="{858829F2-D9C0-472B-AA76-3C0A690B7AE3}"/>
              </a:ext>
            </a:extLst>
          </p:cNvPr>
          <p:cNvSpPr txBox="1">
            <a:spLocks/>
          </p:cNvSpPr>
          <p:nvPr/>
        </p:nvSpPr>
        <p:spPr>
          <a:xfrm>
            <a:off x="685800" y="3700463"/>
            <a:ext cx="7772400" cy="754062"/>
          </a:xfrm>
          <a:prstGeom prst="rect">
            <a:avLst/>
          </a:prstGeom>
        </p:spPr>
        <p:txBody>
          <a:bodyPr/>
          <a:lstStyle>
            <a:lvl1pPr algn="ctr" defTabSz="457200" rtl="0" eaLnBrk="1" latinLnBrk="0" hangingPunct="1">
              <a:spcBef>
                <a:spcPct val="0"/>
              </a:spcBef>
              <a:buNone/>
              <a:defRPr sz="4400" b="0" i="0" u="none" kern="1200">
                <a:solidFill>
                  <a:srgbClr val="6C6E71"/>
                </a:solidFill>
                <a:latin typeface="Open Sans"/>
                <a:ea typeface="+mj-ea"/>
                <a:cs typeface="+mj-cs"/>
              </a:defRPr>
            </a:lvl1pPr>
          </a:lstStyle>
          <a:p>
            <a:pPr fontAlgn="auto">
              <a:spcAft>
                <a:spcPts val="0"/>
              </a:spcAft>
              <a:defRPr/>
            </a:pPr>
            <a:r>
              <a:rPr lang="en-US" dirty="0" err="1">
                <a:solidFill>
                  <a:schemeClr val="accent1">
                    <a:lumMod val="75000"/>
                  </a:schemeClr>
                </a:solidFill>
                <a:cs typeface="Arial" panose="020B0604020202020204" pitchFamily="34" charset="0"/>
              </a:rPr>
              <a:t>MQii</a:t>
            </a:r>
            <a:r>
              <a:rPr lang="en-US" dirty="0">
                <a:solidFill>
                  <a:schemeClr val="accent1">
                    <a:lumMod val="75000"/>
                  </a:schemeClr>
                </a:solidFill>
                <a:cs typeface="Arial" panose="020B0604020202020204" pitchFamily="34" charset="0"/>
              </a:rPr>
              <a:t> Website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3">
            <a:extLst>
              <a:ext uri="{FF2B5EF4-FFF2-40B4-BE49-F238E27FC236}">
                <a16:creationId xmlns:a16="http://schemas.microsoft.com/office/drawing/2014/main" id="{43A27F9C-D012-49F6-A929-4036765B9232}"/>
              </a:ext>
            </a:extLst>
          </p:cNvPr>
          <p:cNvSpPr txBox="1">
            <a:spLocks/>
          </p:cNvSpPr>
          <p:nvPr/>
        </p:nvSpPr>
        <p:spPr bwMode="auto">
          <a:xfrm>
            <a:off x="769938" y="1122363"/>
            <a:ext cx="7916862" cy="559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600"/>
              </a:spcBef>
              <a:buFont typeface="Arial" panose="020B0604020202020204" pitchFamily="34" charset="0"/>
              <a:buNone/>
            </a:pPr>
            <a:endParaRPr lang="en-US" altLang="en-US" sz="1600">
              <a:latin typeface="Arial" panose="020B0604020202020204" pitchFamily="34" charset="0"/>
            </a:endParaRPr>
          </a:p>
        </p:txBody>
      </p:sp>
      <p:sp>
        <p:nvSpPr>
          <p:cNvPr id="38915" name="Slide Number Placeholder 5">
            <a:extLst>
              <a:ext uri="{FF2B5EF4-FFF2-40B4-BE49-F238E27FC236}">
                <a16:creationId xmlns:a16="http://schemas.microsoft.com/office/drawing/2014/main" id="{39E963BD-DAFE-4EDD-AED3-DF005C2C9A79}"/>
              </a:ext>
            </a:extLst>
          </p:cNvPr>
          <p:cNvSpPr txBox="1">
            <a:spLocks/>
          </p:cNvSpPr>
          <p:nvPr/>
        </p:nvSpPr>
        <p:spPr bwMode="auto">
          <a:xfrm>
            <a:off x="7762875" y="6356350"/>
            <a:ext cx="923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a:solidFill>
                  <a:schemeClr val="bg1"/>
                </a:solidFill>
                <a:latin typeface="Arial" panose="020B0604020202020204" pitchFamily="34" charset="0"/>
              </a:rPr>
              <a:t>27</a:t>
            </a:r>
          </a:p>
        </p:txBody>
      </p:sp>
      <p:sp>
        <p:nvSpPr>
          <p:cNvPr id="7" name="TextBox 6">
            <a:extLst>
              <a:ext uri="{FF2B5EF4-FFF2-40B4-BE49-F238E27FC236}">
                <a16:creationId xmlns:a16="http://schemas.microsoft.com/office/drawing/2014/main" id="{F6AE2855-0B43-400C-A480-C8F792C87E7B}"/>
              </a:ext>
            </a:extLst>
          </p:cNvPr>
          <p:cNvSpPr txBox="1"/>
          <p:nvPr/>
        </p:nvSpPr>
        <p:spPr>
          <a:xfrm>
            <a:off x="1182688" y="1528763"/>
            <a:ext cx="6778625" cy="1816100"/>
          </a:xfrm>
          <a:prstGeom prst="rect">
            <a:avLst/>
          </a:prstGeom>
          <a:noFill/>
        </p:spPr>
        <p:txBody>
          <a:bodyPr>
            <a:spAutoFit/>
          </a:bodyPr>
          <a:lstStyle/>
          <a:p>
            <a:pPr eaLnBrk="1" fontAlgn="auto" hangingPunct="1">
              <a:spcBef>
                <a:spcPts val="0"/>
              </a:spcBef>
              <a:spcAft>
                <a:spcPts val="0"/>
              </a:spcAft>
              <a:defRPr/>
            </a:pPr>
            <a:r>
              <a:rPr lang="en-US" sz="1600" b="1" dirty="0">
                <a:solidFill>
                  <a:schemeClr val="accent1">
                    <a:lumMod val="75000"/>
                  </a:schemeClr>
                </a:solidFill>
                <a:latin typeface="Arial" panose="020B0604020202020204" pitchFamily="34" charset="0"/>
                <a:cs typeface="Arial" panose="020B0604020202020204" pitchFamily="34" charset="0"/>
              </a:rPr>
              <a:t>The </a:t>
            </a:r>
            <a:r>
              <a:rPr lang="en-US" sz="1600" b="1" dirty="0" err="1">
                <a:solidFill>
                  <a:schemeClr val="accent1">
                    <a:lumMod val="75000"/>
                  </a:schemeClr>
                </a:solidFill>
                <a:latin typeface="Arial" panose="020B0604020202020204" pitchFamily="34" charset="0"/>
                <a:cs typeface="Arial" panose="020B0604020202020204" pitchFamily="34" charset="0"/>
              </a:rPr>
              <a:t>MQii</a:t>
            </a:r>
            <a:r>
              <a:rPr lang="en-US" sz="1600" b="1" dirty="0">
                <a:solidFill>
                  <a:schemeClr val="accent1">
                    <a:lumMod val="75000"/>
                  </a:schemeClr>
                </a:solidFill>
                <a:latin typeface="Arial" panose="020B0604020202020204" pitchFamily="34" charset="0"/>
                <a:cs typeface="Arial" panose="020B0604020202020204" pitchFamily="34" charset="0"/>
              </a:rPr>
              <a:t> website provides flexible access to the Toolkit and implementation resources</a:t>
            </a:r>
          </a:p>
          <a:p>
            <a:pPr eaLnBrk="1" fontAlgn="auto" hangingPunct="1">
              <a:spcBef>
                <a:spcPts val="0"/>
              </a:spcBef>
              <a:spcAft>
                <a:spcPts val="0"/>
              </a:spcAft>
              <a:defRPr/>
            </a:pPr>
            <a:endParaRPr lang="en-US" sz="1600" b="1" dirty="0">
              <a:solidFill>
                <a:schemeClr val="accent2"/>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600" b="1" dirty="0">
              <a:solidFill>
                <a:schemeClr val="accent2"/>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endParaRPr lang="en-US" sz="1600" b="1" dirty="0">
              <a:solidFill>
                <a:schemeClr val="accent2"/>
              </a:solidFill>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sz="1600" b="1" dirty="0">
                <a:latin typeface="Arial" panose="020B0604020202020204" pitchFamily="34" charset="0"/>
                <a:cs typeface="Arial" panose="020B0604020202020204" pitchFamily="34" charset="0"/>
              </a:rPr>
              <a:t>Access the full Toolkit on the website by clicking here:</a:t>
            </a:r>
          </a:p>
          <a:p>
            <a:pPr eaLnBrk="1" fontAlgn="auto" hangingPunct="1">
              <a:spcBef>
                <a:spcPts val="0"/>
              </a:spcBef>
              <a:spcAft>
                <a:spcPts val="0"/>
              </a:spcAft>
              <a:defRPr/>
            </a:pPr>
            <a:r>
              <a:rPr lang="en-US" sz="1600" b="1" dirty="0">
                <a:solidFill>
                  <a:srgbClr val="0070C0"/>
                </a:solidFill>
                <a:latin typeface="Arial" panose="020B0604020202020204" pitchFamily="34" charset="0"/>
                <a:cs typeface="Arial" panose="020B0604020202020204" pitchFamily="34" charset="0"/>
                <a:hlinkClick r:id="rId3"/>
              </a:rPr>
              <a:t>http://mqii.defeatmalnutrition.today/mqii-toolkit.html</a:t>
            </a:r>
            <a:endParaRPr lang="en-US" sz="1600" b="1" dirty="0">
              <a:solidFill>
                <a:srgbClr val="0070C0"/>
              </a:solidFill>
              <a:latin typeface="Arial" panose="020B0604020202020204" pitchFamily="34" charset="0"/>
              <a:cs typeface="Arial" panose="020B0604020202020204" pitchFamily="34" charset="0"/>
            </a:endParaRPr>
          </a:p>
        </p:txBody>
      </p:sp>
      <p:sp>
        <p:nvSpPr>
          <p:cNvPr id="38917" name="Slide Number Placeholder 1">
            <a:extLst>
              <a:ext uri="{FF2B5EF4-FFF2-40B4-BE49-F238E27FC236}">
                <a16:creationId xmlns:a16="http://schemas.microsoft.com/office/drawing/2014/main" id="{3CD50437-10F6-42FF-85F1-A0C34A0C8E75}"/>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8781F13-12E4-4B27-86E5-D382281D07B5}" type="slidenum">
              <a:rPr lang="en-US" altLang="en-US">
                <a:solidFill>
                  <a:srgbClr val="898989"/>
                </a:solidFill>
              </a:rPr>
              <a:pPr/>
              <a:t>26</a:t>
            </a:fld>
            <a:endParaRPr lang="en-US" altLang="en-US">
              <a:solidFill>
                <a:srgbClr val="898989"/>
              </a:solidFill>
            </a:endParaRPr>
          </a:p>
        </p:txBody>
      </p:sp>
      <p:sp>
        <p:nvSpPr>
          <p:cNvPr id="8" name="Title 1">
            <a:extLst>
              <a:ext uri="{FF2B5EF4-FFF2-40B4-BE49-F238E27FC236}">
                <a16:creationId xmlns:a16="http://schemas.microsoft.com/office/drawing/2014/main" id="{98FF138F-866E-4772-9082-74F1AEE2E073}"/>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Accessing the </a:t>
            </a:r>
            <a:r>
              <a:rPr lang="en-US" dirty="0" err="1"/>
              <a:t>MQii</a:t>
            </a:r>
            <a:r>
              <a:rPr lang="en-US" dirty="0"/>
              <a:t> Website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3">
            <a:extLst>
              <a:ext uri="{FF2B5EF4-FFF2-40B4-BE49-F238E27FC236}">
                <a16:creationId xmlns:a16="http://schemas.microsoft.com/office/drawing/2014/main" id="{20F2F2DD-663B-4596-A514-6746B0463EFD}"/>
              </a:ext>
            </a:extLst>
          </p:cNvPr>
          <p:cNvSpPr txBox="1">
            <a:spLocks/>
          </p:cNvSpPr>
          <p:nvPr/>
        </p:nvSpPr>
        <p:spPr bwMode="auto">
          <a:xfrm>
            <a:off x="769938" y="1122363"/>
            <a:ext cx="7916862" cy="559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600"/>
              </a:spcBef>
              <a:buFont typeface="Arial" panose="020B0604020202020204" pitchFamily="34" charset="0"/>
              <a:buNone/>
            </a:pPr>
            <a:endParaRPr lang="en-US" altLang="en-US" sz="1600">
              <a:latin typeface="Arial" panose="020B0604020202020204" pitchFamily="34" charset="0"/>
            </a:endParaRPr>
          </a:p>
        </p:txBody>
      </p:sp>
      <p:sp>
        <p:nvSpPr>
          <p:cNvPr id="40963" name="Slide Number Placeholder 5">
            <a:extLst>
              <a:ext uri="{FF2B5EF4-FFF2-40B4-BE49-F238E27FC236}">
                <a16:creationId xmlns:a16="http://schemas.microsoft.com/office/drawing/2014/main" id="{03DF1D35-C514-486D-875B-EB11FDD48ABD}"/>
              </a:ext>
            </a:extLst>
          </p:cNvPr>
          <p:cNvSpPr txBox="1">
            <a:spLocks/>
          </p:cNvSpPr>
          <p:nvPr/>
        </p:nvSpPr>
        <p:spPr bwMode="auto">
          <a:xfrm>
            <a:off x="7762875" y="6356350"/>
            <a:ext cx="923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a:solidFill>
                  <a:schemeClr val="bg1"/>
                </a:solidFill>
                <a:latin typeface="Arial" panose="020B0604020202020204" pitchFamily="34" charset="0"/>
              </a:rPr>
              <a:t>27</a:t>
            </a:r>
          </a:p>
        </p:txBody>
      </p:sp>
      <p:sp>
        <p:nvSpPr>
          <p:cNvPr id="13" name="TextBox 12">
            <a:extLst>
              <a:ext uri="{FF2B5EF4-FFF2-40B4-BE49-F238E27FC236}">
                <a16:creationId xmlns:a16="http://schemas.microsoft.com/office/drawing/2014/main" id="{FD08F9FA-5828-4C91-9798-D6FAADD4678A}"/>
              </a:ext>
            </a:extLst>
          </p:cNvPr>
          <p:cNvSpPr txBox="1"/>
          <p:nvPr/>
        </p:nvSpPr>
        <p:spPr>
          <a:xfrm>
            <a:off x="1260475" y="969963"/>
            <a:ext cx="6623050" cy="4832350"/>
          </a:xfrm>
          <a:prstGeom prst="rect">
            <a:avLst/>
          </a:prstGeom>
          <a:noFill/>
        </p:spPr>
        <p:txBody>
          <a:bodyPr>
            <a:spAutoFit/>
          </a:bodyPr>
          <a:lstStyle/>
          <a:p>
            <a:pPr marL="285750" indent="-285750" eaLnBrk="1" fontAlgn="auto" hangingPunct="1">
              <a:spcBef>
                <a:spcPts val="0"/>
              </a:spcBef>
              <a:spcAft>
                <a:spcPts val="0"/>
              </a:spcAft>
              <a:buClr>
                <a:schemeClr val="accent1">
                  <a:lumMod val="75000"/>
                </a:schemeClr>
              </a:buClr>
              <a:buSzPct val="115000"/>
              <a:buFont typeface="Arial" panose="020B0604020202020204" pitchFamily="34" charset="0"/>
              <a:buChar char="•"/>
              <a:defRPr/>
            </a:pPr>
            <a:r>
              <a:rPr lang="en-US" sz="1600" dirty="0">
                <a:latin typeface="Arial" panose="020B0604020202020204" pitchFamily="34" charset="0"/>
                <a:cs typeface="Arial" panose="020B0604020202020204" pitchFamily="34" charset="0"/>
              </a:rPr>
              <a:t>Alliance to Advance Patient Nutrition resources:</a:t>
            </a:r>
          </a:p>
          <a:p>
            <a:pPr marL="742950" lvl="1" indent="-285750" eaLnBrk="1" fontAlgn="auto" hangingPunct="1">
              <a:spcBef>
                <a:spcPts val="0"/>
              </a:spcBef>
              <a:spcAft>
                <a:spcPts val="0"/>
              </a:spcAft>
              <a:buClr>
                <a:schemeClr val="accent1">
                  <a:lumMod val="75000"/>
                </a:schemeClr>
              </a:buClr>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3"/>
              </a:rPr>
              <a:t>Malnutrition Fact Sheet</a:t>
            </a:r>
            <a:endParaRPr lang="en-US" sz="1600" dirty="0">
              <a:latin typeface="Arial" panose="020B0604020202020204" pitchFamily="34" charset="0"/>
              <a:cs typeface="Arial" panose="020B0604020202020204" pitchFamily="34" charset="0"/>
            </a:endParaRPr>
          </a:p>
          <a:p>
            <a:pPr marL="742950" lvl="1" indent="-285750" eaLnBrk="1" fontAlgn="auto" hangingPunct="1">
              <a:spcBef>
                <a:spcPts val="0"/>
              </a:spcBef>
              <a:spcAft>
                <a:spcPts val="0"/>
              </a:spcAft>
              <a:buClr>
                <a:schemeClr val="accent1">
                  <a:lumMod val="75000"/>
                </a:schemeClr>
              </a:buClr>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4"/>
              </a:rPr>
              <a:t>Role of the Dietitian</a:t>
            </a:r>
            <a:endParaRPr lang="en-US" sz="1600" dirty="0">
              <a:latin typeface="Arial" panose="020B0604020202020204" pitchFamily="34" charset="0"/>
              <a:cs typeface="Arial" panose="020B0604020202020204" pitchFamily="34" charset="0"/>
            </a:endParaRPr>
          </a:p>
          <a:p>
            <a:pPr marL="742950" lvl="1" indent="-285750" eaLnBrk="1" fontAlgn="auto" hangingPunct="1">
              <a:spcBef>
                <a:spcPts val="0"/>
              </a:spcBef>
              <a:spcAft>
                <a:spcPts val="0"/>
              </a:spcAft>
              <a:buClr>
                <a:schemeClr val="accent1">
                  <a:lumMod val="75000"/>
                </a:schemeClr>
              </a:buClr>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5"/>
              </a:rPr>
              <a:t>Role of the Physician</a:t>
            </a:r>
            <a:r>
              <a:rPr lang="en-US" sz="1600" dirty="0">
                <a:latin typeface="Arial" panose="020B0604020202020204" pitchFamily="34" charset="0"/>
                <a:cs typeface="Arial" panose="020B0604020202020204" pitchFamily="34" charset="0"/>
              </a:rPr>
              <a:t> </a:t>
            </a:r>
          </a:p>
          <a:p>
            <a:pPr marL="742950" lvl="1" indent="-285750" eaLnBrk="1" fontAlgn="auto" hangingPunct="1">
              <a:spcBef>
                <a:spcPts val="0"/>
              </a:spcBef>
              <a:spcAft>
                <a:spcPts val="0"/>
              </a:spcAft>
              <a:buClr>
                <a:schemeClr val="accent1">
                  <a:lumMod val="75000"/>
                </a:schemeClr>
              </a:buClr>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6"/>
              </a:rPr>
              <a:t>Role of the Nurse</a:t>
            </a:r>
            <a:endParaRPr lang="en-US" sz="1600" dirty="0">
              <a:latin typeface="Arial" panose="020B0604020202020204" pitchFamily="34" charset="0"/>
              <a:cs typeface="Arial" panose="020B0604020202020204" pitchFamily="34" charset="0"/>
            </a:endParaRPr>
          </a:p>
          <a:p>
            <a:pPr marL="742950" lvl="1" indent="-285750" eaLnBrk="1" fontAlgn="auto" hangingPunct="1">
              <a:spcBef>
                <a:spcPts val="0"/>
              </a:spcBef>
              <a:spcAft>
                <a:spcPts val="0"/>
              </a:spcAft>
              <a:buClr>
                <a:schemeClr val="accent1">
                  <a:lumMod val="75000"/>
                </a:schemeClr>
              </a:buClr>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7"/>
              </a:rPr>
              <a:t>Patient Education</a:t>
            </a:r>
            <a:endParaRPr lang="en-US" sz="1600" dirty="0">
              <a:latin typeface="Arial" panose="020B0604020202020204" pitchFamily="34" charset="0"/>
              <a:cs typeface="Arial" panose="020B0604020202020204" pitchFamily="34" charset="0"/>
            </a:endParaRPr>
          </a:p>
          <a:p>
            <a:pPr marL="742950" lvl="1" indent="-285750" eaLnBrk="1" fontAlgn="auto" hangingPunct="1">
              <a:spcBef>
                <a:spcPts val="0"/>
              </a:spcBef>
              <a:spcAft>
                <a:spcPts val="0"/>
              </a:spcAft>
              <a:buClr>
                <a:schemeClr val="accent1">
                  <a:lumMod val="75000"/>
                </a:schemeClr>
              </a:buClr>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8"/>
              </a:rPr>
              <a:t>Malnutrition Screening Tool</a:t>
            </a:r>
            <a:r>
              <a:rPr lang="en-US" sz="1600" dirty="0">
                <a:latin typeface="Arial" panose="020B0604020202020204" pitchFamily="34" charset="0"/>
                <a:cs typeface="Arial" panose="020B0604020202020204" pitchFamily="34" charset="0"/>
              </a:rPr>
              <a:t> </a:t>
            </a:r>
          </a:p>
          <a:p>
            <a:pPr marL="742950" lvl="1" indent="-285750" eaLnBrk="1" fontAlgn="auto" hangingPunct="1">
              <a:spcBef>
                <a:spcPts val="0"/>
              </a:spcBef>
              <a:spcAft>
                <a:spcPts val="0"/>
              </a:spcAft>
              <a:buClr>
                <a:schemeClr val="accent1">
                  <a:lumMod val="75000"/>
                </a:schemeClr>
              </a:buClr>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9"/>
              </a:rPr>
              <a:t>Patient Discharge Assessment</a:t>
            </a:r>
            <a:endParaRPr lang="en-US" sz="1600" dirty="0">
              <a:latin typeface="Arial" panose="020B0604020202020204" pitchFamily="34" charset="0"/>
              <a:cs typeface="Arial" panose="020B0604020202020204" pitchFamily="34" charset="0"/>
            </a:endParaRPr>
          </a:p>
          <a:p>
            <a:pPr marL="742950" lvl="1" indent="-285750" eaLnBrk="1" fontAlgn="auto" hangingPunct="1">
              <a:spcBef>
                <a:spcPts val="0"/>
              </a:spcBef>
              <a:spcAft>
                <a:spcPts val="600"/>
              </a:spcAft>
              <a:buClr>
                <a:schemeClr val="accent1">
                  <a:lumMod val="75000"/>
                </a:schemeClr>
              </a:buClr>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10"/>
              </a:rPr>
              <a:t>Nutrition Care Process Video Tutorials</a:t>
            </a:r>
            <a:r>
              <a:rPr lang="en-US" sz="1600" dirty="0">
                <a:latin typeface="Arial" panose="020B0604020202020204" pitchFamily="34" charset="0"/>
                <a:cs typeface="Arial" panose="020B0604020202020204" pitchFamily="34" charset="0"/>
              </a:rPr>
              <a:t> </a:t>
            </a:r>
          </a:p>
          <a:p>
            <a:pPr marL="285750" indent="-285750" eaLnBrk="1" fontAlgn="auto" hangingPunct="1">
              <a:spcBef>
                <a:spcPts val="0"/>
              </a:spcBef>
              <a:spcAft>
                <a:spcPts val="600"/>
              </a:spcAft>
              <a:buSzPct val="115000"/>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11"/>
              </a:rPr>
              <a:t>American Society for Quality data collection, statistics, and reporting templates</a:t>
            </a:r>
            <a:r>
              <a:rPr lang="en-US" sz="1600" dirty="0">
                <a:latin typeface="Arial" panose="020B0604020202020204" pitchFamily="34" charset="0"/>
                <a:cs typeface="Arial" panose="020B0604020202020204" pitchFamily="34" charset="0"/>
              </a:rPr>
              <a:t> </a:t>
            </a:r>
          </a:p>
          <a:p>
            <a:pPr marL="285750" indent="-285750" eaLnBrk="1" fontAlgn="auto" hangingPunct="1">
              <a:spcBef>
                <a:spcPts val="0"/>
              </a:spcBef>
              <a:spcAft>
                <a:spcPts val="0"/>
              </a:spcAft>
              <a:buSzPct val="115000"/>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12"/>
              </a:rPr>
              <a:t>Video: Malnutrition in Older Adults – Alliance for Aging Research</a:t>
            </a:r>
            <a:endParaRPr lang="en-US" sz="1600" dirty="0">
              <a:latin typeface="Arial" panose="020B0604020202020204" pitchFamily="34" charset="0"/>
              <a:cs typeface="Arial" panose="020B0604020202020204" pitchFamily="34" charset="0"/>
            </a:endParaRPr>
          </a:p>
          <a:p>
            <a:pPr marL="285750" indent="-285750" eaLnBrk="1" fontAlgn="auto" hangingPunct="1">
              <a:spcBef>
                <a:spcPts val="0"/>
              </a:spcBef>
              <a:spcAft>
                <a:spcPts val="0"/>
              </a:spcAft>
              <a:buSzPct val="115000"/>
              <a:buFont typeface="Arial" panose="020B0604020202020204" pitchFamily="34" charset="0"/>
              <a:buChar char="•"/>
              <a:defRPr/>
            </a:pPr>
            <a:r>
              <a:rPr lang="en-US" sz="1600" dirty="0">
                <a:latin typeface="Arial" panose="020B0604020202020204" pitchFamily="34" charset="0"/>
                <a:cs typeface="Arial" panose="020B0604020202020204" pitchFamily="34" charset="0"/>
              </a:rPr>
              <a:t>Academy of Nutrition and Dietetics Nutrition Care Process:</a:t>
            </a:r>
          </a:p>
          <a:p>
            <a:pPr marL="742950" lvl="1" indent="-285750" eaLnBrk="1" fontAlgn="auto" hangingPunct="1">
              <a:spcBef>
                <a:spcPts val="0"/>
              </a:spcBef>
              <a:spcAft>
                <a:spcPts val="0"/>
              </a:spcAft>
              <a:buSzPct val="115000"/>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13"/>
              </a:rPr>
              <a:t>Part 1</a:t>
            </a:r>
            <a:endParaRPr lang="en-US" sz="1600" dirty="0">
              <a:latin typeface="Arial" panose="020B0604020202020204" pitchFamily="34" charset="0"/>
              <a:cs typeface="Arial" panose="020B0604020202020204" pitchFamily="34" charset="0"/>
            </a:endParaRPr>
          </a:p>
          <a:p>
            <a:pPr marL="742950" lvl="1" indent="-285750" eaLnBrk="1" fontAlgn="auto" hangingPunct="1">
              <a:spcBef>
                <a:spcPts val="0"/>
              </a:spcBef>
              <a:spcAft>
                <a:spcPts val="600"/>
              </a:spcAft>
              <a:buSzPct val="115000"/>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14"/>
              </a:rPr>
              <a:t>Part 2</a:t>
            </a:r>
            <a:endParaRPr lang="en-US" sz="1600" dirty="0">
              <a:latin typeface="Arial" panose="020B0604020202020204" pitchFamily="34" charset="0"/>
              <a:cs typeface="Arial" panose="020B0604020202020204" pitchFamily="34" charset="0"/>
            </a:endParaRPr>
          </a:p>
          <a:p>
            <a:pPr marL="285750" indent="-285750" eaLnBrk="1" fontAlgn="auto" hangingPunct="1">
              <a:spcBef>
                <a:spcPts val="0"/>
              </a:spcBef>
              <a:spcAft>
                <a:spcPts val="600"/>
              </a:spcAft>
              <a:buSzPct val="115000"/>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15"/>
              </a:rPr>
              <a:t>A.S.P.E.N Clinical Guidelines: </a:t>
            </a:r>
            <a:r>
              <a:rPr lang="en-US" sz="1600" i="1" dirty="0">
                <a:latin typeface="Arial" panose="020B0604020202020204" pitchFamily="34" charset="0"/>
                <a:cs typeface="Arial" panose="020B0604020202020204" pitchFamily="34" charset="0"/>
                <a:hlinkClick r:id="rId15"/>
              </a:rPr>
              <a:t>Nutrition Screening, Assessment, and Intervention in Adults</a:t>
            </a:r>
            <a:endParaRPr lang="en-US" sz="1600" dirty="0">
              <a:latin typeface="Arial" panose="020B0604020202020204" pitchFamily="34" charset="0"/>
              <a:cs typeface="Arial" panose="020B0604020202020204" pitchFamily="34" charset="0"/>
            </a:endParaRPr>
          </a:p>
          <a:p>
            <a:pPr marL="285750" indent="-285750" eaLnBrk="1" fontAlgn="auto" hangingPunct="1">
              <a:spcBef>
                <a:spcPts val="0"/>
              </a:spcBef>
              <a:spcAft>
                <a:spcPts val="0"/>
              </a:spcAft>
              <a:buSzPct val="115000"/>
              <a:buFont typeface="Arial" panose="020B0604020202020204" pitchFamily="34" charset="0"/>
              <a:buChar char="•"/>
              <a:defRPr/>
            </a:pPr>
            <a:r>
              <a:rPr lang="en-US" sz="1600" dirty="0">
                <a:latin typeface="Arial" panose="020B0604020202020204" pitchFamily="34" charset="0"/>
                <a:cs typeface="Arial" panose="020B0604020202020204" pitchFamily="34" charset="0"/>
                <a:hlinkClick r:id="rId16"/>
              </a:rPr>
              <a:t>Institute for Healthcare Improvement Flowchart Resources </a:t>
            </a:r>
            <a:endParaRPr lang="en-US" sz="16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529FF8E-15E0-4ABF-ABDF-E71748EDA510}"/>
              </a:ext>
            </a:extLst>
          </p:cNvPr>
          <p:cNvSpPr txBox="1"/>
          <p:nvPr/>
        </p:nvSpPr>
        <p:spPr>
          <a:xfrm>
            <a:off x="992188" y="5741988"/>
            <a:ext cx="7159625" cy="338137"/>
          </a:xfrm>
          <a:prstGeom prst="rect">
            <a:avLst/>
          </a:prstGeom>
          <a:noFill/>
        </p:spPr>
        <p:txBody>
          <a:bodyPr>
            <a:spAutoFit/>
          </a:bodyPr>
          <a:lstStyle/>
          <a:p>
            <a:pPr algn="ctr" eaLnBrk="1" fontAlgn="auto" hangingPunct="1">
              <a:spcBef>
                <a:spcPts val="0"/>
              </a:spcBef>
              <a:spcAft>
                <a:spcPts val="0"/>
              </a:spcAft>
              <a:defRPr/>
            </a:pPr>
            <a:r>
              <a:rPr lang="en-US" sz="1600" b="1" dirty="0">
                <a:solidFill>
                  <a:schemeClr val="accent1">
                    <a:lumMod val="75000"/>
                  </a:schemeClr>
                </a:solidFill>
                <a:latin typeface="Arial" panose="020B0604020202020204" pitchFamily="34" charset="0"/>
                <a:cs typeface="Arial" panose="020B0604020202020204" pitchFamily="34" charset="0"/>
              </a:rPr>
              <a:t>A full list of additional resources is provided on p. 74–76 of the Toolkit. </a:t>
            </a:r>
          </a:p>
        </p:txBody>
      </p:sp>
      <p:sp>
        <p:nvSpPr>
          <p:cNvPr id="40966" name="Slide Number Placeholder 2">
            <a:extLst>
              <a:ext uri="{FF2B5EF4-FFF2-40B4-BE49-F238E27FC236}">
                <a16:creationId xmlns:a16="http://schemas.microsoft.com/office/drawing/2014/main" id="{DC2E4BB6-32E6-4FAF-879D-2FD06592E492}"/>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2795ADC-929F-4B72-A29D-D369CBED22EC}" type="slidenum">
              <a:rPr lang="en-US" altLang="en-US">
                <a:solidFill>
                  <a:srgbClr val="898989"/>
                </a:solidFill>
              </a:rPr>
              <a:pPr/>
              <a:t>27</a:t>
            </a:fld>
            <a:endParaRPr lang="en-US" altLang="en-US">
              <a:solidFill>
                <a:srgbClr val="898989"/>
              </a:solidFill>
            </a:endParaRPr>
          </a:p>
        </p:txBody>
      </p:sp>
      <p:sp>
        <p:nvSpPr>
          <p:cNvPr id="8" name="Title 1">
            <a:extLst>
              <a:ext uri="{FF2B5EF4-FFF2-40B4-BE49-F238E27FC236}">
                <a16:creationId xmlns:a16="http://schemas.microsoft.com/office/drawing/2014/main" id="{DE310E36-890A-47DD-BDA6-15A3637EB4B4}"/>
              </a:ext>
            </a:extLst>
          </p:cNvPr>
          <p:cNvSpPr txBox="1">
            <a:spLocks/>
          </p:cNvSpPr>
          <p:nvPr/>
        </p:nvSpPr>
        <p:spPr>
          <a:xfrm>
            <a:off x="376238" y="423863"/>
            <a:ext cx="8453437"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Additional Resources to Support Toolkit Implementation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
            <a:extLst>
              <a:ext uri="{FF2B5EF4-FFF2-40B4-BE49-F238E27FC236}">
                <a16:creationId xmlns:a16="http://schemas.microsoft.com/office/drawing/2014/main" id="{828C6013-1FD7-4EC5-A2FF-A8813CEC287B}"/>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D25875D-63BE-4A58-84A7-B672F6C40412}" type="slidenum">
              <a:rPr lang="en-US" altLang="en-US">
                <a:solidFill>
                  <a:srgbClr val="A6A6A6"/>
                </a:solidFill>
              </a:rPr>
              <a:pPr/>
              <a:t>28</a:t>
            </a:fld>
            <a:endParaRPr lang="en-US" altLang="en-US">
              <a:solidFill>
                <a:srgbClr val="A6A6A6"/>
              </a:solidFill>
            </a:endParaRPr>
          </a:p>
        </p:txBody>
      </p:sp>
      <p:sp>
        <p:nvSpPr>
          <p:cNvPr id="4" name="Title 1">
            <a:extLst>
              <a:ext uri="{FF2B5EF4-FFF2-40B4-BE49-F238E27FC236}">
                <a16:creationId xmlns:a16="http://schemas.microsoft.com/office/drawing/2014/main" id="{CF0BD0CD-70BB-4CBD-B34D-5C018F47B085}"/>
              </a:ext>
            </a:extLst>
          </p:cNvPr>
          <p:cNvSpPr txBox="1">
            <a:spLocks/>
          </p:cNvSpPr>
          <p:nvPr/>
        </p:nvSpPr>
        <p:spPr>
          <a:xfrm>
            <a:off x="685800" y="3700463"/>
            <a:ext cx="7772400" cy="754062"/>
          </a:xfrm>
          <a:prstGeom prst="rect">
            <a:avLst/>
          </a:prstGeom>
        </p:spPr>
        <p:txBody>
          <a:bodyPr/>
          <a:lstStyle>
            <a:lvl1pPr algn="ctr" defTabSz="457200" rtl="0" eaLnBrk="1" latinLnBrk="0" hangingPunct="1">
              <a:spcBef>
                <a:spcPct val="0"/>
              </a:spcBef>
              <a:buNone/>
              <a:defRPr sz="4400" b="0" i="0" u="none" kern="1200">
                <a:solidFill>
                  <a:srgbClr val="6C6E71"/>
                </a:solidFill>
                <a:latin typeface="Open Sans"/>
                <a:ea typeface="+mj-ea"/>
                <a:cs typeface="+mj-cs"/>
              </a:defRPr>
            </a:lvl1pPr>
          </a:lstStyle>
          <a:p>
            <a:pPr fontAlgn="auto">
              <a:spcAft>
                <a:spcPts val="0"/>
              </a:spcAft>
              <a:defRPr/>
            </a:pPr>
            <a:r>
              <a:rPr lang="en-US" dirty="0">
                <a:solidFill>
                  <a:schemeClr val="accent1">
                    <a:lumMod val="75000"/>
                  </a:schemeClr>
                </a:solidFill>
                <a:cs typeface="Arial" panose="020B0604020202020204" pitchFamily="34" charset="0"/>
              </a:rPr>
              <a:t>Next Steps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3">
            <a:extLst>
              <a:ext uri="{FF2B5EF4-FFF2-40B4-BE49-F238E27FC236}">
                <a16:creationId xmlns:a16="http://schemas.microsoft.com/office/drawing/2014/main" id="{51820EE7-4DF9-4FAF-AC18-8D77A596AC2C}"/>
              </a:ext>
            </a:extLst>
          </p:cNvPr>
          <p:cNvSpPr txBox="1">
            <a:spLocks/>
          </p:cNvSpPr>
          <p:nvPr/>
        </p:nvSpPr>
        <p:spPr bwMode="auto">
          <a:xfrm>
            <a:off x="769938" y="1122363"/>
            <a:ext cx="7916862" cy="559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600"/>
              </a:spcBef>
              <a:buFont typeface="Arial" panose="020B0604020202020204" pitchFamily="34" charset="0"/>
              <a:buNone/>
            </a:pPr>
            <a:endParaRPr lang="en-US" altLang="en-US" sz="1600">
              <a:latin typeface="Arial" panose="020B0604020202020204" pitchFamily="34" charset="0"/>
            </a:endParaRPr>
          </a:p>
        </p:txBody>
      </p:sp>
      <p:graphicFrame>
        <p:nvGraphicFramePr>
          <p:cNvPr id="2" name="Diagram 1">
            <a:extLst>
              <a:ext uri="{FF2B5EF4-FFF2-40B4-BE49-F238E27FC236}">
                <a16:creationId xmlns:a16="http://schemas.microsoft.com/office/drawing/2014/main" id="{E37321F4-43E8-4D76-A053-5D1D86CD1928}"/>
              </a:ext>
            </a:extLst>
          </p:cNvPr>
          <p:cNvGraphicFramePr/>
          <p:nvPr/>
        </p:nvGraphicFramePr>
        <p:xfrm>
          <a:off x="-554198" y="1764323"/>
          <a:ext cx="6588502" cy="3471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4036" name="TextBox 7">
            <a:extLst>
              <a:ext uri="{FF2B5EF4-FFF2-40B4-BE49-F238E27FC236}">
                <a16:creationId xmlns:a16="http://schemas.microsoft.com/office/drawing/2014/main" id="{FE8FF7A7-F3E7-4814-AAC6-C1B3F74C0451}"/>
              </a:ext>
            </a:extLst>
          </p:cNvPr>
          <p:cNvSpPr txBox="1">
            <a:spLocks noChangeArrowheads="1"/>
          </p:cNvSpPr>
          <p:nvPr/>
        </p:nvSpPr>
        <p:spPr bwMode="auto">
          <a:xfrm>
            <a:off x="3536950" y="3033713"/>
            <a:ext cx="39893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latin typeface="Arial" panose="020B0604020202020204" pitchFamily="34" charset="0"/>
                <a:cs typeface="Arial" panose="020B0604020202020204" pitchFamily="34" charset="0"/>
              </a:rPr>
              <a:t>Have Care Team members complete feasibility surveys and pose questions through the AND portal discussion board </a:t>
            </a:r>
          </a:p>
        </p:txBody>
      </p:sp>
      <p:sp>
        <p:nvSpPr>
          <p:cNvPr id="44037" name="Slide Number Placeholder 12">
            <a:extLst>
              <a:ext uri="{FF2B5EF4-FFF2-40B4-BE49-F238E27FC236}">
                <a16:creationId xmlns:a16="http://schemas.microsoft.com/office/drawing/2014/main" id="{B403C376-3E8C-486E-BD58-4AAEBDE10313}"/>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8724C22-B651-46B5-9E6D-FC13202CBCB9}" type="slidenum">
              <a:rPr lang="en-US" altLang="en-US">
                <a:solidFill>
                  <a:srgbClr val="898989"/>
                </a:solidFill>
              </a:rPr>
              <a:pPr/>
              <a:t>29</a:t>
            </a:fld>
            <a:endParaRPr lang="en-US" altLang="en-US">
              <a:solidFill>
                <a:srgbClr val="898989"/>
              </a:solidFill>
            </a:endParaRPr>
          </a:p>
        </p:txBody>
      </p:sp>
      <p:sp>
        <p:nvSpPr>
          <p:cNvPr id="44038" name="TextBox 12">
            <a:extLst>
              <a:ext uri="{FF2B5EF4-FFF2-40B4-BE49-F238E27FC236}">
                <a16:creationId xmlns:a16="http://schemas.microsoft.com/office/drawing/2014/main" id="{F389DD83-F08D-4E6D-8974-A43D6854EE00}"/>
              </a:ext>
            </a:extLst>
          </p:cNvPr>
          <p:cNvSpPr txBox="1">
            <a:spLocks noChangeArrowheads="1"/>
          </p:cNvSpPr>
          <p:nvPr/>
        </p:nvSpPr>
        <p:spPr bwMode="auto">
          <a:xfrm>
            <a:off x="2316163" y="1858963"/>
            <a:ext cx="46974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latin typeface="Arial" panose="020B0604020202020204" pitchFamily="34" charset="0"/>
                <a:cs typeface="Arial" panose="020B0604020202020204" pitchFamily="34" charset="0"/>
              </a:rPr>
              <a:t>Review and plan for intervention implementation among your specific unit’s Care Team. Ensure alignment with the recommended clinical workflow </a:t>
            </a:r>
          </a:p>
        </p:txBody>
      </p:sp>
      <p:sp>
        <p:nvSpPr>
          <p:cNvPr id="44039" name="TextBox 9">
            <a:extLst>
              <a:ext uri="{FF2B5EF4-FFF2-40B4-BE49-F238E27FC236}">
                <a16:creationId xmlns:a16="http://schemas.microsoft.com/office/drawing/2014/main" id="{D0575D73-38F4-422F-B841-AE45B1AC4F49}"/>
              </a:ext>
            </a:extLst>
          </p:cNvPr>
          <p:cNvSpPr txBox="1">
            <a:spLocks noChangeArrowheads="1"/>
          </p:cNvSpPr>
          <p:nvPr/>
        </p:nvSpPr>
        <p:spPr bwMode="auto">
          <a:xfrm>
            <a:off x="4905375" y="4105275"/>
            <a:ext cx="37338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600">
                <a:latin typeface="Arial" panose="020B0604020202020204" pitchFamily="34" charset="0"/>
                <a:cs typeface="Arial" panose="020B0604020202020204" pitchFamily="34" charset="0"/>
              </a:rPr>
              <a:t>Ensure timely data collection on the eMeasures or quality indicators your Project Team has identified to track progress for implementation and care improvement</a:t>
            </a:r>
          </a:p>
        </p:txBody>
      </p:sp>
      <p:sp>
        <p:nvSpPr>
          <p:cNvPr id="9" name="Title 1">
            <a:extLst>
              <a:ext uri="{FF2B5EF4-FFF2-40B4-BE49-F238E27FC236}">
                <a16:creationId xmlns:a16="http://schemas.microsoft.com/office/drawing/2014/main" id="{7BB73298-82A8-4726-8AB4-B722A2FD7815}"/>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Next Steps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a:extLst>
              <a:ext uri="{FF2B5EF4-FFF2-40B4-BE49-F238E27FC236}">
                <a16:creationId xmlns:a16="http://schemas.microsoft.com/office/drawing/2014/main" id="{7F572935-87CE-4ECE-AB38-052A990E45F5}"/>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E2D4FF4-CEBD-4D7F-BF58-38BF087317FC}" type="slidenum">
              <a:rPr lang="en-US" altLang="en-US">
                <a:solidFill>
                  <a:srgbClr val="A6A6A6"/>
                </a:solidFill>
              </a:rPr>
              <a:pPr/>
              <a:t>3</a:t>
            </a:fld>
            <a:endParaRPr lang="en-US" altLang="en-US">
              <a:solidFill>
                <a:srgbClr val="A6A6A6"/>
              </a:solidFill>
            </a:endParaRPr>
          </a:p>
        </p:txBody>
      </p:sp>
      <p:sp>
        <p:nvSpPr>
          <p:cNvPr id="4" name="Title 1">
            <a:extLst>
              <a:ext uri="{FF2B5EF4-FFF2-40B4-BE49-F238E27FC236}">
                <a16:creationId xmlns:a16="http://schemas.microsoft.com/office/drawing/2014/main" id="{92744475-9F2F-4584-B1E8-3F63C45498C7}"/>
              </a:ext>
            </a:extLst>
          </p:cNvPr>
          <p:cNvSpPr txBox="1">
            <a:spLocks/>
          </p:cNvSpPr>
          <p:nvPr/>
        </p:nvSpPr>
        <p:spPr>
          <a:xfrm>
            <a:off x="671513" y="3441700"/>
            <a:ext cx="7772400" cy="752475"/>
          </a:xfrm>
          <a:prstGeom prst="rect">
            <a:avLst/>
          </a:prstGeom>
        </p:spPr>
        <p:txBody>
          <a:bodyPr/>
          <a:lstStyle>
            <a:lvl1pPr algn="ctr" defTabSz="457200" rtl="0" eaLnBrk="1" latinLnBrk="0" hangingPunct="1">
              <a:spcBef>
                <a:spcPct val="0"/>
              </a:spcBef>
              <a:buNone/>
              <a:defRPr sz="4400" b="0" i="0" u="none" kern="1200">
                <a:solidFill>
                  <a:srgbClr val="6C6E71"/>
                </a:solidFill>
                <a:latin typeface="Open Sans"/>
                <a:ea typeface="+mj-ea"/>
                <a:cs typeface="+mj-cs"/>
              </a:defRPr>
            </a:lvl1pPr>
          </a:lstStyle>
          <a:p>
            <a:pPr fontAlgn="auto">
              <a:spcAft>
                <a:spcPts val="0"/>
              </a:spcAft>
              <a:defRPr/>
            </a:pPr>
            <a:r>
              <a:rPr lang="en-US" dirty="0">
                <a:solidFill>
                  <a:schemeClr val="accent1">
                    <a:lumMod val="75000"/>
                  </a:schemeClr>
                </a:solidFill>
                <a:cs typeface="Arial" panose="020B0604020202020204" pitchFamily="34" charset="0"/>
              </a:rPr>
              <a:t>Review of Project Team Roles and Toolkit Resources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53E987E6-F5BA-4708-835E-CAB7A5346A4F}"/>
              </a:ext>
            </a:extLst>
          </p:cNvPr>
          <p:cNvGraphicFramePr/>
          <p:nvPr/>
        </p:nvGraphicFramePr>
        <p:xfrm>
          <a:off x="1251045" y="1397000"/>
          <a:ext cx="692396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2">
            <a:extLst>
              <a:ext uri="{FF2B5EF4-FFF2-40B4-BE49-F238E27FC236}">
                <a16:creationId xmlns:a16="http://schemas.microsoft.com/office/drawing/2014/main" id="{4397B7C8-0BCC-473D-833A-A3E6457FFDFE}"/>
              </a:ext>
            </a:extLst>
          </p:cNvPr>
          <p:cNvSpPr>
            <a:spLocks noGrp="1"/>
          </p:cNvSpPr>
          <p:nvPr>
            <p:ph type="sldNum" sz="quarter" idx="16"/>
          </p:nvPr>
        </p:nvSpPr>
        <p:spPr/>
        <p:txBody>
          <a:bodyPr rtlCol="0"/>
          <a:lstStyle/>
          <a:p>
            <a:pPr fontAlgn="auto">
              <a:spcBef>
                <a:spcPts val="0"/>
              </a:spcBef>
              <a:spcAft>
                <a:spcPts val="0"/>
              </a:spcAft>
              <a:defRPr/>
            </a:pPr>
            <a:r>
              <a:rPr lang="en-US" dirty="0">
                <a:solidFill>
                  <a:schemeClr val="tx1">
                    <a:tint val="75000"/>
                  </a:schemeClr>
                </a:solidFill>
                <a:latin typeface="+mn-lt"/>
              </a:rPr>
              <a:t>30</a:t>
            </a:r>
            <a:endParaRPr lang="en-US" dirty="0">
              <a:solidFill>
                <a:schemeClr val="bg1"/>
              </a:solidFill>
              <a:latin typeface="Arial" panose="020B0604020202020204" pitchFamily="34" charset="0"/>
            </a:endParaRPr>
          </a:p>
        </p:txBody>
      </p:sp>
      <p:sp>
        <p:nvSpPr>
          <p:cNvPr id="7" name="Title 1">
            <a:extLst>
              <a:ext uri="{FF2B5EF4-FFF2-40B4-BE49-F238E27FC236}">
                <a16:creationId xmlns:a16="http://schemas.microsoft.com/office/drawing/2014/main" id="{A21BEE1A-6E47-4042-A3BC-8661C21244C9}"/>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Project Team Responsibilities Include Supporting </a:t>
            </a:r>
            <a:r>
              <a:rPr lang="en-US" dirty="0" err="1"/>
              <a:t>MQii</a:t>
            </a:r>
            <a:r>
              <a:rPr lang="en-US" dirty="0"/>
              <a:t> Implementation and Evaluation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DC4D-D403-491B-82BF-1DC61C6F30D8}"/>
              </a:ext>
            </a:extLst>
          </p:cNvPr>
          <p:cNvSpPr>
            <a:spLocks noGrp="1"/>
          </p:cNvSpPr>
          <p:nvPr>
            <p:ph type="ctrTitle"/>
          </p:nvPr>
        </p:nvSpPr>
        <p:spPr>
          <a:xfrm>
            <a:off x="685800" y="2981325"/>
            <a:ext cx="7772400" cy="1239838"/>
          </a:xfrm>
        </p:spPr>
        <p:txBody>
          <a:bodyPr>
            <a:noAutofit/>
          </a:bodyPr>
          <a:lstStyle/>
          <a:p>
            <a:pPr eaLnBrk="1" fontAlgn="auto" hangingPunct="1">
              <a:spcAft>
                <a:spcPts val="0"/>
              </a:spcAft>
              <a:defRPr/>
            </a:pPr>
            <a:r>
              <a:rPr lang="en-US" dirty="0">
                <a:solidFill>
                  <a:schemeClr val="accent1">
                    <a:lumMod val="75000"/>
                  </a:schemeClr>
                </a:solidFill>
                <a:cs typeface="Arial" panose="020B0604020202020204" pitchFamily="34" charset="0"/>
              </a:rPr>
              <a:t>Appendix: Data Collection for </a:t>
            </a:r>
            <a:r>
              <a:rPr lang="en-US" dirty="0" err="1">
                <a:solidFill>
                  <a:schemeClr val="accent1">
                    <a:lumMod val="75000"/>
                  </a:schemeClr>
                </a:solidFill>
                <a:cs typeface="Arial" panose="020B0604020202020204" pitchFamily="34" charset="0"/>
              </a:rPr>
              <a:t>MQii</a:t>
            </a:r>
            <a:r>
              <a:rPr lang="en-US" dirty="0">
                <a:solidFill>
                  <a:schemeClr val="accent1">
                    <a:lumMod val="75000"/>
                  </a:schemeClr>
                </a:solidFill>
                <a:cs typeface="Arial" panose="020B0604020202020204" pitchFamily="34" charset="0"/>
              </a:rPr>
              <a:t> </a:t>
            </a:r>
            <a:r>
              <a:rPr lang="en-US" dirty="0" err="1">
                <a:solidFill>
                  <a:schemeClr val="accent1">
                    <a:lumMod val="75000"/>
                  </a:schemeClr>
                </a:solidFill>
                <a:cs typeface="Arial" panose="020B0604020202020204" pitchFamily="34" charset="0"/>
              </a:rPr>
              <a:t>eMeasure</a:t>
            </a:r>
            <a:r>
              <a:rPr lang="en-US" dirty="0">
                <a:solidFill>
                  <a:schemeClr val="accent1">
                    <a:lumMod val="75000"/>
                  </a:schemeClr>
                </a:solidFill>
                <a:cs typeface="Arial" panose="020B0604020202020204" pitchFamily="34" charset="0"/>
              </a:rPr>
              <a:t> and Quality Indicators</a:t>
            </a:r>
          </a:p>
        </p:txBody>
      </p:sp>
      <p:sp>
        <p:nvSpPr>
          <p:cNvPr id="47107" name="Slide Number Placeholder 2">
            <a:extLst>
              <a:ext uri="{FF2B5EF4-FFF2-40B4-BE49-F238E27FC236}">
                <a16:creationId xmlns:a16="http://schemas.microsoft.com/office/drawing/2014/main" id="{CDB15B19-22DA-4A81-967A-897482DCEFF8}"/>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C441E1B6-4220-4AD8-937E-3DDD68ECAE57}" type="slidenum">
              <a:rPr lang="en-US" altLang="en-US">
                <a:solidFill>
                  <a:srgbClr val="A6A6A6"/>
                </a:solidFill>
              </a:rPr>
              <a:pPr/>
              <a:t>31</a:t>
            </a:fld>
            <a:endParaRPr lang="en-US" altLang="en-US">
              <a:solidFill>
                <a:srgbClr val="A6A6A6"/>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2">
            <a:extLst>
              <a:ext uri="{FF2B5EF4-FFF2-40B4-BE49-F238E27FC236}">
                <a16:creationId xmlns:a16="http://schemas.microsoft.com/office/drawing/2014/main" id="{CE7F00F3-F445-46A2-9E4B-DF8B9B10600B}"/>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8BF1263-19B1-411D-B2AD-2BAFC74FF2E0}" type="slidenum">
              <a:rPr lang="en-US" altLang="en-US">
                <a:solidFill>
                  <a:srgbClr val="898989"/>
                </a:solidFill>
              </a:rPr>
              <a:pPr/>
              <a:t>32</a:t>
            </a:fld>
            <a:endParaRPr lang="en-US" altLang="en-US">
              <a:solidFill>
                <a:srgbClr val="898989"/>
              </a:solidFill>
            </a:endParaRPr>
          </a:p>
        </p:txBody>
      </p:sp>
      <p:sp>
        <p:nvSpPr>
          <p:cNvPr id="13" name="Content Placeholder 4">
            <a:extLst>
              <a:ext uri="{FF2B5EF4-FFF2-40B4-BE49-F238E27FC236}">
                <a16:creationId xmlns:a16="http://schemas.microsoft.com/office/drawing/2014/main" id="{873F8DC2-E92D-4DB1-A161-CE2EE9F04D6F}"/>
              </a:ext>
            </a:extLst>
          </p:cNvPr>
          <p:cNvSpPr>
            <a:spLocks noGrp="1"/>
          </p:cNvSpPr>
          <p:nvPr>
            <p:ph sz="quarter" idx="14"/>
          </p:nvPr>
        </p:nvSpPr>
        <p:spPr>
          <a:xfrm>
            <a:off x="493713" y="1222375"/>
            <a:ext cx="8345487" cy="4351338"/>
          </a:xfrm>
        </p:spPr>
        <p:txBody>
          <a:bodyPr/>
          <a:lstStyle/>
          <a:p>
            <a:pPr marL="0" indent="0" fontAlgn="auto">
              <a:spcAft>
                <a:spcPts val="1200"/>
              </a:spcAft>
              <a:buFont typeface="Arial" pitchFamily="34" charset="0"/>
              <a:buNone/>
              <a:defRPr/>
            </a:pPr>
            <a:r>
              <a:t>Data collected for the </a:t>
            </a:r>
            <a:r>
              <a:rPr err="1"/>
              <a:t>MQii</a:t>
            </a:r>
            <a:r>
              <a:t> </a:t>
            </a:r>
            <a:r>
              <a:rPr err="1"/>
              <a:t>eMeasures</a:t>
            </a:r>
            <a:r>
              <a:t> and quality indicators will serve to inform: </a:t>
            </a:r>
          </a:p>
          <a:p>
            <a:pPr fontAlgn="auto">
              <a:spcAft>
                <a:spcPts val="1200"/>
              </a:spcAft>
              <a:buClr>
                <a:schemeClr val="accent1">
                  <a:lumMod val="75000"/>
                </a:schemeClr>
              </a:buClr>
              <a:defRPr/>
            </a:pPr>
            <a:r>
              <a:t>Whether or not the recommended clinical workflow and timing of care is being met through initiative implementation</a:t>
            </a:r>
          </a:p>
          <a:p>
            <a:pPr fontAlgn="auto">
              <a:spcAft>
                <a:spcPts val="1800"/>
              </a:spcAft>
              <a:buClr>
                <a:schemeClr val="accent1">
                  <a:lumMod val="75000"/>
                </a:schemeClr>
              </a:buClr>
              <a:defRPr/>
            </a:pPr>
            <a:r>
              <a:t>Areas to target for quality improvement to best meet recommended clinical practices</a:t>
            </a:r>
          </a:p>
          <a:p>
            <a:pPr marL="0" indent="0" fontAlgn="auto">
              <a:spcAft>
                <a:spcPts val="1800"/>
              </a:spcAft>
              <a:buFont typeface="Arial" pitchFamily="34" charset="0"/>
              <a:buNone/>
              <a:defRPr/>
            </a:pPr>
            <a:r>
              <a:t>However, you can choose or create your own indicators to track and monitor the selected areas for clinical improvement</a:t>
            </a:r>
          </a:p>
        </p:txBody>
      </p:sp>
      <p:sp>
        <p:nvSpPr>
          <p:cNvPr id="4" name="TextBox 3">
            <a:extLst>
              <a:ext uri="{FF2B5EF4-FFF2-40B4-BE49-F238E27FC236}">
                <a16:creationId xmlns:a16="http://schemas.microsoft.com/office/drawing/2014/main" id="{F509C5A9-D3F4-4A96-A238-709DA7835779}"/>
              </a:ext>
            </a:extLst>
          </p:cNvPr>
          <p:cNvSpPr txBox="1"/>
          <p:nvPr/>
        </p:nvSpPr>
        <p:spPr>
          <a:xfrm>
            <a:off x="601663" y="3946525"/>
            <a:ext cx="7940675" cy="2057400"/>
          </a:xfrm>
          <a:prstGeom prst="rect">
            <a:avLst/>
          </a:prstGeom>
          <a:noFill/>
          <a:ln w="19050">
            <a:solidFill>
              <a:schemeClr val="accent1">
                <a:lumMod val="75000"/>
              </a:schemeClr>
            </a:solidFill>
          </a:ln>
        </p:spPr>
        <p:txBody>
          <a:bodyPr/>
          <a:lstStyle/>
          <a:p>
            <a:pPr defTabSz="819815" eaLnBrk="1" fontAlgn="auto" hangingPunct="1">
              <a:spcBef>
                <a:spcPts val="0"/>
              </a:spcBef>
              <a:spcAft>
                <a:spcPts val="1200"/>
              </a:spcAft>
              <a:buClr>
                <a:schemeClr val="accent2"/>
              </a:buClr>
              <a:buSzPct val="100000"/>
              <a:defRPr/>
            </a:pPr>
            <a:r>
              <a:rPr lang="en-US" sz="1600" b="1" kern="0" dirty="0">
                <a:latin typeface="Arial" pitchFamily="34" charset="0"/>
                <a:cs typeface="Arial" pitchFamily="34" charset="0"/>
              </a:rPr>
              <a:t>Key Steps:</a:t>
            </a:r>
          </a:p>
          <a:p>
            <a:pPr marL="342900" indent="-342900" defTabSz="819815" eaLnBrk="1" fontAlgn="auto" hangingPunct="1">
              <a:spcBef>
                <a:spcPts val="0"/>
              </a:spcBef>
              <a:spcAft>
                <a:spcPts val="1200"/>
              </a:spcAft>
              <a:buClr>
                <a:schemeClr val="accent1">
                  <a:lumMod val="75000"/>
                </a:schemeClr>
              </a:buClr>
              <a:buSzPct val="100000"/>
              <a:buFont typeface="Arial" panose="020B0604020202020204" pitchFamily="34" charset="0"/>
              <a:buChar char="•"/>
              <a:defRPr/>
            </a:pPr>
            <a:r>
              <a:rPr lang="en-US" sz="1600" kern="0" dirty="0">
                <a:latin typeface="Arial" pitchFamily="34" charset="0"/>
                <a:cs typeface="Arial" pitchFamily="34" charset="0"/>
              </a:rPr>
              <a:t>Work with your informatics representative to determine which </a:t>
            </a:r>
            <a:r>
              <a:rPr lang="en-US" sz="1600" kern="0" dirty="0" err="1">
                <a:latin typeface="Arial" pitchFamily="34" charset="0"/>
                <a:cs typeface="Arial" pitchFamily="34" charset="0"/>
              </a:rPr>
              <a:t>eMeasures</a:t>
            </a:r>
            <a:r>
              <a:rPr lang="en-US" sz="1600" kern="0" dirty="0">
                <a:latin typeface="Arial" pitchFamily="34" charset="0"/>
                <a:cs typeface="Arial" pitchFamily="34" charset="0"/>
              </a:rPr>
              <a:t> and/or quality indicators can currently be collected through your facility’s EHR </a:t>
            </a:r>
          </a:p>
          <a:p>
            <a:pPr marL="342900" indent="-342900" defTabSz="819815" eaLnBrk="1" fontAlgn="auto" hangingPunct="1">
              <a:spcBef>
                <a:spcPts val="0"/>
              </a:spcBef>
              <a:spcAft>
                <a:spcPts val="1200"/>
              </a:spcAft>
              <a:buClr>
                <a:schemeClr val="accent1">
                  <a:lumMod val="75000"/>
                </a:schemeClr>
              </a:buClr>
              <a:buSzPct val="100000"/>
              <a:buFont typeface="Arial" panose="020B0604020202020204" pitchFamily="34" charset="0"/>
              <a:buChar char="•"/>
              <a:defRPr/>
            </a:pPr>
            <a:r>
              <a:rPr lang="en-US" sz="1600" kern="0" dirty="0">
                <a:latin typeface="Arial" pitchFamily="34" charset="0"/>
                <a:cs typeface="Arial" pitchFamily="34" charset="0"/>
              </a:rPr>
              <a:t>For those not currently captured, assess whether it may be feasible to create additional data fields to capture this information during your implementation phase</a:t>
            </a:r>
          </a:p>
          <a:p>
            <a:pPr marL="342900" indent="-342900" defTabSz="819815" eaLnBrk="1" fontAlgn="auto" hangingPunct="1">
              <a:spcBef>
                <a:spcPts val="0"/>
              </a:spcBef>
              <a:spcAft>
                <a:spcPts val="1200"/>
              </a:spcAft>
              <a:buClr>
                <a:schemeClr val="accent1">
                  <a:lumMod val="75000"/>
                </a:schemeClr>
              </a:buClr>
              <a:buSzPct val="100000"/>
              <a:buFont typeface="Arial" panose="020B0604020202020204" pitchFamily="34" charset="0"/>
              <a:buChar char="•"/>
              <a:defRPr/>
            </a:pPr>
            <a:r>
              <a:rPr lang="en-US" sz="1600" kern="0" dirty="0">
                <a:latin typeface="Arial" pitchFamily="34" charset="0"/>
                <a:cs typeface="Arial" pitchFamily="34" charset="0"/>
              </a:rPr>
              <a:t>If unable to capture electronically, discuss how to collect any data manually</a:t>
            </a:r>
            <a:endParaRPr lang="en-US" sz="1600" dirty="0">
              <a:latin typeface="+mn-lt"/>
            </a:endParaRPr>
          </a:p>
        </p:txBody>
      </p:sp>
      <p:sp>
        <p:nvSpPr>
          <p:cNvPr id="7" name="Title 1">
            <a:extLst>
              <a:ext uri="{FF2B5EF4-FFF2-40B4-BE49-F238E27FC236}">
                <a16:creationId xmlns:a16="http://schemas.microsoft.com/office/drawing/2014/main" id="{12D6B842-C0DF-4813-8ED5-38E3AF0BFC42}"/>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kern="0" dirty="0"/>
              <a:t>Changes in Care Practices Can Be Monitored Using Suggested </a:t>
            </a:r>
            <a:r>
              <a:rPr lang="en-US" kern="0" dirty="0" err="1"/>
              <a:t>eMeasures</a:t>
            </a:r>
            <a:r>
              <a:rPr lang="en-US" kern="0" dirty="0"/>
              <a:t>* and/or Quality Indicators</a:t>
            </a:r>
            <a:endParaRPr lang="en-US" dirty="0"/>
          </a:p>
        </p:txBody>
      </p:sp>
      <p:sp>
        <p:nvSpPr>
          <p:cNvPr id="48134" name="Content Placeholder 4">
            <a:extLst>
              <a:ext uri="{FF2B5EF4-FFF2-40B4-BE49-F238E27FC236}">
                <a16:creationId xmlns:a16="http://schemas.microsoft.com/office/drawing/2014/main" id="{5EC93831-9E0F-4675-916B-0283B4B1D963}"/>
              </a:ext>
            </a:extLst>
          </p:cNvPr>
          <p:cNvSpPr txBox="1">
            <a:spLocks/>
          </p:cNvSpPr>
          <p:nvPr/>
        </p:nvSpPr>
        <p:spPr bwMode="auto">
          <a:xfrm>
            <a:off x="1501775" y="6253163"/>
            <a:ext cx="577215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*eMeasures are electronic clinical quality measures that use data from the electronic health record to calculate the measures. </a:t>
            </a:r>
          </a:p>
          <a:p>
            <a:pPr eaLnBrk="1" hangingPunct="1">
              <a:spcBef>
                <a:spcPct val="20000"/>
              </a:spcBef>
              <a:buFont typeface="Arial" panose="020B0604020202020204" pitchFamily="34" charset="0"/>
              <a:buNone/>
            </a:pPr>
            <a:endParaRPr lang="en-US" altLang="en-US" sz="700">
              <a:latin typeface="Arial" panose="020B0604020202020204" pitchFamily="34" charset="0"/>
              <a:cs typeface="Arial" panose="020B0604020202020204" pitchFamily="34" charset="0"/>
            </a:endParaRPr>
          </a:p>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A complete list of suggested MQii eMeasures and quality indicators is provided in “Plan for Data Collection” section of the MQii Toolkit.  </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2">
            <a:extLst>
              <a:ext uri="{FF2B5EF4-FFF2-40B4-BE49-F238E27FC236}">
                <a16:creationId xmlns:a16="http://schemas.microsoft.com/office/drawing/2014/main" id="{36CAB39B-85CA-4802-978D-2BA8E7333A30}"/>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D87B79B-A509-4F3B-8E76-1B25E58BC59A}" type="slidenum">
              <a:rPr lang="en-US" altLang="en-US">
                <a:solidFill>
                  <a:srgbClr val="898989"/>
                </a:solidFill>
              </a:rPr>
              <a:pPr/>
              <a:t>33</a:t>
            </a:fld>
            <a:endParaRPr lang="en-US" altLang="en-US">
              <a:solidFill>
                <a:srgbClr val="898989"/>
              </a:solidFill>
            </a:endParaRPr>
          </a:p>
        </p:txBody>
      </p:sp>
      <p:sp>
        <p:nvSpPr>
          <p:cNvPr id="13" name="Content Placeholder 4">
            <a:extLst>
              <a:ext uri="{FF2B5EF4-FFF2-40B4-BE49-F238E27FC236}">
                <a16:creationId xmlns:a16="http://schemas.microsoft.com/office/drawing/2014/main" id="{FE660C24-212C-41FE-BA10-827EABDD91B6}"/>
              </a:ext>
            </a:extLst>
          </p:cNvPr>
          <p:cNvSpPr>
            <a:spLocks noGrp="1"/>
          </p:cNvSpPr>
          <p:nvPr>
            <p:ph sz="quarter" idx="14"/>
          </p:nvPr>
        </p:nvSpPr>
        <p:spPr>
          <a:xfrm>
            <a:off x="493713" y="1222375"/>
            <a:ext cx="8156575" cy="4351338"/>
          </a:xfrm>
        </p:spPr>
        <p:txBody>
          <a:bodyPr/>
          <a:lstStyle/>
          <a:p>
            <a:pPr marL="0" indent="0" fontAlgn="auto">
              <a:spcAft>
                <a:spcPts val="1200"/>
              </a:spcAft>
              <a:buFont typeface="Arial" pitchFamily="34" charset="0"/>
              <a:buNone/>
              <a:defRPr/>
            </a:pPr>
            <a:r>
              <a:t>Data collected on any </a:t>
            </a:r>
            <a:r>
              <a:rPr err="1"/>
              <a:t>eMeasures</a:t>
            </a:r>
            <a:r>
              <a:t> and/or quality indicators via your EHR system should be reviewed and analyzed on a regular basis</a:t>
            </a:r>
          </a:p>
          <a:p>
            <a:pPr marL="0" indent="0" fontAlgn="auto">
              <a:spcAft>
                <a:spcPts val="1200"/>
              </a:spcAft>
              <a:buFont typeface="Arial" pitchFamily="34" charset="0"/>
              <a:buNone/>
              <a:defRPr/>
            </a:pPr>
            <a:r>
              <a:t>You will want to confirm that the:</a:t>
            </a:r>
          </a:p>
          <a:p>
            <a:pPr fontAlgn="auto">
              <a:spcAft>
                <a:spcPts val="1200"/>
              </a:spcAft>
              <a:buClr>
                <a:schemeClr val="accent1">
                  <a:lumMod val="75000"/>
                </a:schemeClr>
              </a:buClr>
              <a:defRPr/>
            </a:pPr>
            <a:r>
              <a:t>EHR system has the capacity to easily run clinical reports</a:t>
            </a:r>
          </a:p>
          <a:p>
            <a:pPr fontAlgn="auto">
              <a:spcAft>
                <a:spcPts val="1200"/>
              </a:spcAft>
              <a:buClr>
                <a:schemeClr val="accent1">
                  <a:lumMod val="75000"/>
                </a:schemeClr>
              </a:buClr>
              <a:defRPr/>
            </a:pPr>
            <a:r>
              <a:t>Project and Care Team members have knowledge of running such data reports and will be able to do so throughout the demonstration</a:t>
            </a:r>
          </a:p>
          <a:p>
            <a:pPr fontAlgn="auto">
              <a:spcAft>
                <a:spcPts val="1200"/>
              </a:spcAft>
              <a:buClr>
                <a:schemeClr val="accent1">
                  <a:lumMod val="75000"/>
                </a:schemeClr>
              </a:buClr>
              <a:defRPr/>
            </a:pPr>
            <a:r>
              <a:t>Project and Care Team members are able to review generated data reports to inform clinical improvement activities</a:t>
            </a:r>
          </a:p>
          <a:p>
            <a:pPr marL="0" indent="0" algn="ctr" fontAlgn="auto">
              <a:spcAft>
                <a:spcPts val="1200"/>
              </a:spcAft>
              <a:buFont typeface="Arial" pitchFamily="34" charset="0"/>
              <a:buNone/>
              <a:defRPr/>
            </a:pPr>
            <a:endParaRPr>
              <a:solidFill>
                <a:schemeClr val="accent2"/>
              </a:solidFill>
            </a:endParaRPr>
          </a:p>
          <a:p>
            <a:pPr marL="0" indent="0" fontAlgn="auto">
              <a:spcAft>
                <a:spcPts val="1200"/>
              </a:spcAft>
              <a:buFont typeface="Arial" pitchFamily="34" charset="0"/>
              <a:buNone/>
              <a:defRPr/>
            </a:pPr>
            <a:r>
              <a:rPr b="1">
                <a:solidFill>
                  <a:schemeClr val="accent1">
                    <a:lumMod val="75000"/>
                  </a:schemeClr>
                </a:solidFill>
              </a:rPr>
              <a:t>Only care practices of healthcare providers will be assessed; no patient data or PHI need to be collected</a:t>
            </a:r>
          </a:p>
        </p:txBody>
      </p:sp>
      <p:sp>
        <p:nvSpPr>
          <p:cNvPr id="7" name="Title 1">
            <a:extLst>
              <a:ext uri="{FF2B5EF4-FFF2-40B4-BE49-F238E27FC236}">
                <a16:creationId xmlns:a16="http://schemas.microsoft.com/office/drawing/2014/main" id="{5DCC4F5E-E6BD-401C-A458-D30508B319C6}"/>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kern="0" dirty="0"/>
              <a:t>Monitoring Performance on the </a:t>
            </a:r>
            <a:r>
              <a:rPr lang="en-US" kern="0" dirty="0" err="1"/>
              <a:t>eMeasures</a:t>
            </a:r>
            <a:r>
              <a:rPr lang="en-US" kern="0" dirty="0"/>
              <a:t> or Quality Indicators Will Inform Intervention Modifications</a:t>
            </a:r>
            <a:endParaRPr lang="en-US" dirty="0"/>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2">
            <a:extLst>
              <a:ext uri="{FF2B5EF4-FFF2-40B4-BE49-F238E27FC236}">
                <a16:creationId xmlns:a16="http://schemas.microsoft.com/office/drawing/2014/main" id="{EAD78C67-ED9F-4517-9404-5223413B8297}"/>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77F96A2-5FD2-4274-92D5-A7544FE2FEAE}" type="slidenum">
              <a:rPr lang="en-US" altLang="en-US">
                <a:solidFill>
                  <a:srgbClr val="898989"/>
                </a:solidFill>
              </a:rPr>
              <a:pPr/>
              <a:t>34</a:t>
            </a:fld>
            <a:endParaRPr lang="en-US" altLang="en-US">
              <a:solidFill>
                <a:srgbClr val="898989"/>
              </a:solidFill>
            </a:endParaRPr>
          </a:p>
        </p:txBody>
      </p:sp>
      <p:sp>
        <p:nvSpPr>
          <p:cNvPr id="7" name="Right Arrow 6">
            <a:extLst>
              <a:ext uri="{FF2B5EF4-FFF2-40B4-BE49-F238E27FC236}">
                <a16:creationId xmlns:a16="http://schemas.microsoft.com/office/drawing/2014/main" id="{55D698A2-341A-4440-A8FC-438CEF2B9906}"/>
              </a:ext>
            </a:extLst>
          </p:cNvPr>
          <p:cNvSpPr/>
          <p:nvPr/>
        </p:nvSpPr>
        <p:spPr>
          <a:xfrm>
            <a:off x="7164388" y="1354138"/>
            <a:ext cx="1643062" cy="723900"/>
          </a:xfrm>
          <a:prstGeom prst="rightArrow">
            <a:avLst/>
          </a:prstGeom>
          <a:solidFill>
            <a:schemeClr val="accent6"/>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lIns="80663" tIns="40332" rIns="80663" bIns="40332" anchor="ctr"/>
          <a:lstStyle/>
          <a:p>
            <a:pPr algn="ctr" eaLnBrk="1" fontAlgn="auto" hangingPunct="1">
              <a:spcBef>
                <a:spcPts val="0"/>
              </a:spcBef>
              <a:spcAft>
                <a:spcPts val="0"/>
              </a:spcAft>
              <a:defRPr/>
            </a:pPr>
            <a:endParaRPr lang="en-US" sz="1941">
              <a:solidFill>
                <a:srgbClr val="FFFFFF"/>
              </a:solidFill>
              <a:latin typeface="Arial" panose="020B0604020202020204" pitchFamily="34" charset="0"/>
            </a:endParaRPr>
          </a:p>
        </p:txBody>
      </p:sp>
      <p:sp>
        <p:nvSpPr>
          <p:cNvPr id="8" name="Right Arrow 7">
            <a:extLst>
              <a:ext uri="{FF2B5EF4-FFF2-40B4-BE49-F238E27FC236}">
                <a16:creationId xmlns:a16="http://schemas.microsoft.com/office/drawing/2014/main" id="{1E344BF2-00E9-4319-8A5E-F7C8249FB1F3}"/>
              </a:ext>
            </a:extLst>
          </p:cNvPr>
          <p:cNvSpPr/>
          <p:nvPr/>
        </p:nvSpPr>
        <p:spPr>
          <a:xfrm>
            <a:off x="5837238" y="1343025"/>
            <a:ext cx="1604962" cy="722313"/>
          </a:xfrm>
          <a:prstGeom prst="rightArrow">
            <a:avLst/>
          </a:prstGeom>
          <a:solidFill>
            <a:schemeClr val="accent3"/>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lIns="80663" tIns="40332" rIns="80663" bIns="40332" anchor="ctr"/>
          <a:lstStyle/>
          <a:p>
            <a:pPr algn="ctr" eaLnBrk="1" fontAlgn="auto" hangingPunct="1">
              <a:spcBef>
                <a:spcPts val="0"/>
              </a:spcBef>
              <a:spcAft>
                <a:spcPts val="0"/>
              </a:spcAft>
              <a:defRPr/>
            </a:pPr>
            <a:endParaRPr lang="en-US" sz="1941">
              <a:solidFill>
                <a:schemeClr val="accent4"/>
              </a:solidFill>
              <a:latin typeface="Arial" panose="020B0604020202020204" pitchFamily="34" charset="0"/>
            </a:endParaRPr>
          </a:p>
        </p:txBody>
      </p:sp>
      <p:sp>
        <p:nvSpPr>
          <p:cNvPr id="9" name="Right Arrow 8">
            <a:extLst>
              <a:ext uri="{FF2B5EF4-FFF2-40B4-BE49-F238E27FC236}">
                <a16:creationId xmlns:a16="http://schemas.microsoft.com/office/drawing/2014/main" id="{DBA393D0-F70C-4D3F-9ADE-B4E1BDE8FFC0}"/>
              </a:ext>
            </a:extLst>
          </p:cNvPr>
          <p:cNvSpPr/>
          <p:nvPr/>
        </p:nvSpPr>
        <p:spPr>
          <a:xfrm>
            <a:off x="4457700" y="1331913"/>
            <a:ext cx="1684338" cy="722312"/>
          </a:xfrm>
          <a:prstGeom prst="rightArrow">
            <a:avLst/>
          </a:prstGeom>
          <a:solidFill>
            <a:schemeClr val="accent3"/>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lIns="80663" tIns="40332" rIns="80663" bIns="40332" anchor="ctr"/>
          <a:lstStyle/>
          <a:p>
            <a:pPr algn="ctr" eaLnBrk="1" fontAlgn="auto" hangingPunct="1">
              <a:spcBef>
                <a:spcPts val="0"/>
              </a:spcBef>
              <a:spcAft>
                <a:spcPts val="0"/>
              </a:spcAft>
              <a:defRPr/>
            </a:pPr>
            <a:endParaRPr lang="en-US" sz="1941">
              <a:solidFill>
                <a:schemeClr val="accent4"/>
              </a:solidFill>
              <a:latin typeface="Arial" panose="020B0604020202020204" pitchFamily="34" charset="0"/>
            </a:endParaRPr>
          </a:p>
        </p:txBody>
      </p:sp>
      <p:sp>
        <p:nvSpPr>
          <p:cNvPr id="10" name="Right Arrow 9">
            <a:extLst>
              <a:ext uri="{FF2B5EF4-FFF2-40B4-BE49-F238E27FC236}">
                <a16:creationId xmlns:a16="http://schemas.microsoft.com/office/drawing/2014/main" id="{B3BBC2AA-DAD6-4CFD-A95D-034B4746AEED}"/>
              </a:ext>
            </a:extLst>
          </p:cNvPr>
          <p:cNvSpPr/>
          <p:nvPr/>
        </p:nvSpPr>
        <p:spPr>
          <a:xfrm>
            <a:off x="3262313" y="1300163"/>
            <a:ext cx="1500187" cy="722312"/>
          </a:xfrm>
          <a:prstGeom prst="rightArrow">
            <a:avLst/>
          </a:prstGeom>
          <a:solidFill>
            <a:schemeClr val="accent1"/>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lIns="80663" tIns="40332" rIns="80663" bIns="40332" anchor="ctr"/>
          <a:lstStyle/>
          <a:p>
            <a:pPr algn="ctr" eaLnBrk="1" fontAlgn="auto" hangingPunct="1">
              <a:spcBef>
                <a:spcPts val="0"/>
              </a:spcBef>
              <a:spcAft>
                <a:spcPts val="0"/>
              </a:spcAft>
              <a:defRPr/>
            </a:pPr>
            <a:endParaRPr lang="en-US" sz="1941">
              <a:solidFill>
                <a:srgbClr val="FFFFFF"/>
              </a:solidFill>
              <a:latin typeface="Arial" panose="020B0604020202020204" pitchFamily="34" charset="0"/>
            </a:endParaRPr>
          </a:p>
        </p:txBody>
      </p:sp>
      <p:sp>
        <p:nvSpPr>
          <p:cNvPr id="11" name="Right Arrow 10">
            <a:extLst>
              <a:ext uri="{FF2B5EF4-FFF2-40B4-BE49-F238E27FC236}">
                <a16:creationId xmlns:a16="http://schemas.microsoft.com/office/drawing/2014/main" id="{5047935A-7CBC-4EFD-985C-BC8CB606A79C}"/>
              </a:ext>
            </a:extLst>
          </p:cNvPr>
          <p:cNvSpPr/>
          <p:nvPr/>
        </p:nvSpPr>
        <p:spPr>
          <a:xfrm>
            <a:off x="2084388" y="1277938"/>
            <a:ext cx="1458912" cy="722312"/>
          </a:xfrm>
          <a:prstGeom prst="rightArrow">
            <a:avLst/>
          </a:prstGeom>
          <a:solidFill>
            <a:schemeClr val="accent2"/>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lIns="80663" tIns="40332" rIns="80663" bIns="40332" anchor="ctr"/>
          <a:lstStyle/>
          <a:p>
            <a:pPr algn="ctr" eaLnBrk="1" fontAlgn="auto" hangingPunct="1">
              <a:spcBef>
                <a:spcPts val="0"/>
              </a:spcBef>
              <a:spcAft>
                <a:spcPts val="0"/>
              </a:spcAft>
              <a:defRPr/>
            </a:pPr>
            <a:endParaRPr lang="en-US" sz="1941">
              <a:solidFill>
                <a:schemeClr val="accent4"/>
              </a:solidFill>
              <a:latin typeface="Arial" panose="020B0604020202020204" pitchFamily="34" charset="0"/>
            </a:endParaRPr>
          </a:p>
        </p:txBody>
      </p:sp>
      <p:sp>
        <p:nvSpPr>
          <p:cNvPr id="16" name="Right Arrow 15">
            <a:extLst>
              <a:ext uri="{FF2B5EF4-FFF2-40B4-BE49-F238E27FC236}">
                <a16:creationId xmlns:a16="http://schemas.microsoft.com/office/drawing/2014/main" id="{BF7E99AB-A939-4DC3-8DAD-EDC95BE6A80C}"/>
              </a:ext>
            </a:extLst>
          </p:cNvPr>
          <p:cNvSpPr/>
          <p:nvPr/>
        </p:nvSpPr>
        <p:spPr>
          <a:xfrm>
            <a:off x="800100" y="1277938"/>
            <a:ext cx="1458913" cy="722312"/>
          </a:xfrm>
          <a:prstGeom prst="rightArrow">
            <a:avLst/>
          </a:prstGeom>
          <a:solidFill>
            <a:schemeClr val="tx1">
              <a:lumMod val="50000"/>
              <a:lumOff val="50000"/>
            </a:schemeClr>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lIns="80663" tIns="40332" rIns="80663" bIns="40332" anchor="ctr"/>
          <a:lstStyle/>
          <a:p>
            <a:pPr algn="ctr" eaLnBrk="1" fontAlgn="auto" hangingPunct="1">
              <a:spcBef>
                <a:spcPts val="0"/>
              </a:spcBef>
              <a:spcAft>
                <a:spcPts val="0"/>
              </a:spcAft>
              <a:defRPr/>
            </a:pPr>
            <a:endParaRPr lang="en-US" sz="1941">
              <a:solidFill>
                <a:srgbClr val="FFFFFF"/>
              </a:solidFill>
              <a:latin typeface="Arial" panose="020B0604020202020204" pitchFamily="34" charset="0"/>
            </a:endParaRPr>
          </a:p>
        </p:txBody>
      </p:sp>
      <p:sp>
        <p:nvSpPr>
          <p:cNvPr id="50185" name="TextBox 13">
            <a:extLst>
              <a:ext uri="{FF2B5EF4-FFF2-40B4-BE49-F238E27FC236}">
                <a16:creationId xmlns:a16="http://schemas.microsoft.com/office/drawing/2014/main" id="{B74EE926-37FA-4F6C-893F-FFD29B520CCB}"/>
              </a:ext>
            </a:extLst>
          </p:cNvPr>
          <p:cNvSpPr txBox="1">
            <a:spLocks noChangeArrowheads="1"/>
          </p:cNvSpPr>
          <p:nvPr/>
        </p:nvSpPr>
        <p:spPr bwMode="auto">
          <a:xfrm>
            <a:off x="449263" y="941388"/>
            <a:ext cx="82454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663" tIns="40332" rIns="80663" bIns="40332">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b="1">
                <a:solidFill>
                  <a:srgbClr val="000000"/>
                </a:solidFill>
                <a:latin typeface="Arial" panose="020B0604020202020204" pitchFamily="34" charset="0"/>
                <a:cs typeface="Arial" panose="020B0604020202020204" pitchFamily="34" charset="0"/>
              </a:rPr>
              <a:t>Malnutrition eCQMs Align with the Malnutrition Care Workflow</a:t>
            </a:r>
          </a:p>
        </p:txBody>
      </p:sp>
      <p:sp>
        <p:nvSpPr>
          <p:cNvPr id="24" name="Rectangle 23">
            <a:extLst>
              <a:ext uri="{FF2B5EF4-FFF2-40B4-BE49-F238E27FC236}">
                <a16:creationId xmlns:a16="http://schemas.microsoft.com/office/drawing/2014/main" id="{CEB6E259-2932-43B4-B684-80AA5DAC1A1E}"/>
              </a:ext>
            </a:extLst>
          </p:cNvPr>
          <p:cNvSpPr/>
          <p:nvPr/>
        </p:nvSpPr>
        <p:spPr>
          <a:xfrm>
            <a:off x="652463" y="6010275"/>
            <a:ext cx="295275" cy="147638"/>
          </a:xfrm>
          <a:prstGeom prst="rect">
            <a:avLst/>
          </a:prstGeom>
          <a:noFill/>
          <a:ln w="38100">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lIns="80663" tIns="40332" rIns="80663" bIns="40332" anchor="ctr"/>
          <a:lstStyle/>
          <a:p>
            <a:pPr algn="ctr" eaLnBrk="1" fontAlgn="auto" hangingPunct="1">
              <a:spcBef>
                <a:spcPts val="0"/>
              </a:spcBef>
              <a:spcAft>
                <a:spcPts val="0"/>
              </a:spcAft>
              <a:defRPr/>
            </a:pPr>
            <a:endParaRPr lang="en-US" sz="1941"/>
          </a:p>
        </p:txBody>
      </p:sp>
      <p:sp>
        <p:nvSpPr>
          <p:cNvPr id="25" name="Text Box 9">
            <a:extLst>
              <a:ext uri="{FF2B5EF4-FFF2-40B4-BE49-F238E27FC236}">
                <a16:creationId xmlns:a16="http://schemas.microsoft.com/office/drawing/2014/main" id="{D2739454-95B1-4C96-BE97-A2D3C9DF7C0F}"/>
              </a:ext>
            </a:extLst>
          </p:cNvPr>
          <p:cNvSpPr txBox="1">
            <a:spLocks noChangeArrowheads="1"/>
          </p:cNvSpPr>
          <p:nvPr/>
        </p:nvSpPr>
        <p:spPr bwMode="auto">
          <a:xfrm>
            <a:off x="800100" y="2146300"/>
            <a:ext cx="1149350" cy="2511425"/>
          </a:xfrm>
          <a:prstGeom prst="rect">
            <a:avLst/>
          </a:prstGeom>
          <a:noFill/>
          <a:ln w="28575">
            <a:solidFill>
              <a:schemeClr val="accent1">
                <a:lumMod val="75000"/>
              </a:schemeClr>
            </a:solidFill>
            <a:miter lim="800000"/>
            <a:headEnd/>
            <a:tailEnd/>
          </a:ln>
        </p:spPr>
        <p:txBody>
          <a:bodyPr lIns="80663" tIns="80663" rIns="80663"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723320">
              <a:spcBef>
                <a:spcPts val="265"/>
              </a:spcBef>
              <a:buClr>
                <a:srgbClr val="CA8509"/>
              </a:buClr>
              <a:buSzPct val="85000"/>
              <a:defRPr/>
            </a:pPr>
            <a:r>
              <a:rPr lang="en-US" sz="1412" b="1" dirty="0">
                <a:solidFill>
                  <a:schemeClr val="tx1">
                    <a:lumMod val="50000"/>
                    <a:lumOff val="50000"/>
                  </a:schemeClr>
                </a:solidFill>
                <a:latin typeface="Arial" panose="020B0604020202020204" pitchFamily="34" charset="0"/>
                <a:cs typeface="Arial" panose="020B0604020202020204" pitchFamily="34" charset="0"/>
              </a:rPr>
              <a:t>Screening</a:t>
            </a:r>
            <a:endParaRPr lang="en-US" sz="1412" kern="0" dirty="0">
              <a:solidFill>
                <a:schemeClr val="tx1">
                  <a:lumMod val="50000"/>
                  <a:lumOff val="50000"/>
                </a:schemeClr>
              </a:solidFill>
              <a:latin typeface="Arial" panose="020B0604020202020204" pitchFamily="34" charset="0"/>
              <a:ea typeface="Arial Unicode MS" pitchFamily="34" charset="-128"/>
              <a:cs typeface="Arial" panose="020B0604020202020204" pitchFamily="34" charset="0"/>
            </a:endParaRPr>
          </a:p>
          <a:p>
            <a:pPr marL="0" lvl="2" defTabSz="723320">
              <a:spcBef>
                <a:spcPts val="265"/>
              </a:spcBef>
              <a:buClr>
                <a:srgbClr val="CA8509"/>
              </a:buClr>
              <a:buSzPct val="85000"/>
              <a:defRPr/>
            </a:pPr>
            <a:r>
              <a:rPr lang="en-US" sz="1059" b="1" kern="0" dirty="0">
                <a:solidFill>
                  <a:srgbClr val="000000"/>
                </a:solidFill>
                <a:latin typeface="Arial" panose="020B0604020202020204" pitchFamily="34" charset="0"/>
                <a:ea typeface="Arial Unicode MS" pitchFamily="34" charset="-128"/>
                <a:cs typeface="Arial" panose="020B0604020202020204" pitchFamily="34" charset="0"/>
              </a:rPr>
              <a:t>Measure Description:</a:t>
            </a:r>
          </a:p>
          <a:p>
            <a:pPr marL="0" lvl="2" defTabSz="723320">
              <a:spcBef>
                <a:spcPts val="265"/>
              </a:spcBef>
              <a:buClr>
                <a:srgbClr val="CA8509"/>
              </a:buClr>
              <a:buSzPct val="85000"/>
              <a:defRPr/>
            </a:pPr>
            <a:r>
              <a:rPr lang="en-US" sz="1059" kern="0" dirty="0">
                <a:solidFill>
                  <a:srgbClr val="000000"/>
                </a:solidFill>
                <a:latin typeface="Arial" panose="020B0604020202020204" pitchFamily="34" charset="0"/>
                <a:ea typeface="Arial Unicode MS" pitchFamily="34" charset="-128"/>
                <a:cs typeface="Arial" panose="020B0604020202020204" pitchFamily="34" charset="0"/>
              </a:rPr>
              <a:t>Nutrition screening using a validated tool for all patients age 18 years and older with a hospital admission</a:t>
            </a:r>
          </a:p>
          <a:p>
            <a:pPr defTabSz="723320">
              <a:spcBef>
                <a:spcPts val="265"/>
              </a:spcBef>
              <a:buClr>
                <a:srgbClr val="CA8509"/>
              </a:buClr>
              <a:buSzPct val="85000"/>
              <a:defRPr/>
            </a:pPr>
            <a:endParaRPr lang="en-US" sz="1412" kern="0" dirty="0">
              <a:solidFill>
                <a:srgbClr val="000000"/>
              </a:solidFill>
              <a:latin typeface="Arial" panose="020B0604020202020204" pitchFamily="34" charset="0"/>
              <a:ea typeface="Arial Unicode MS" pitchFamily="34" charset="-128"/>
              <a:cs typeface="Arial" panose="020B0604020202020204" pitchFamily="34" charset="0"/>
            </a:endParaRPr>
          </a:p>
        </p:txBody>
      </p:sp>
      <p:sp>
        <p:nvSpPr>
          <p:cNvPr id="26" name="Text Box 10">
            <a:extLst>
              <a:ext uri="{FF2B5EF4-FFF2-40B4-BE49-F238E27FC236}">
                <a16:creationId xmlns:a16="http://schemas.microsoft.com/office/drawing/2014/main" id="{FB896E9D-6895-4136-AF74-5E8F791CEE46}"/>
              </a:ext>
            </a:extLst>
          </p:cNvPr>
          <p:cNvSpPr txBox="1">
            <a:spLocks noChangeArrowheads="1"/>
          </p:cNvSpPr>
          <p:nvPr/>
        </p:nvSpPr>
        <p:spPr bwMode="auto">
          <a:xfrm>
            <a:off x="2030413" y="2146300"/>
            <a:ext cx="1231900" cy="2511425"/>
          </a:xfrm>
          <a:prstGeom prst="rect">
            <a:avLst/>
          </a:prstGeom>
          <a:noFill/>
          <a:ln w="28575">
            <a:solidFill>
              <a:schemeClr val="accent1">
                <a:lumMod val="75000"/>
              </a:schemeClr>
            </a:solidFill>
            <a:miter lim="800000"/>
            <a:headEnd/>
            <a:tailEnd/>
          </a:ln>
        </p:spPr>
        <p:txBody>
          <a:bodyPr lIns="80663" tIns="80663" rIns="80663" bIns="0"/>
          <a:lstStyle>
            <a:defPPr>
              <a:defRPr lang="en-US"/>
            </a:defPPr>
            <a:lvl1pPr defTabSz="819911" fontAlgn="base">
              <a:spcBef>
                <a:spcPts val="300"/>
              </a:spcBef>
              <a:spcAft>
                <a:spcPct val="0"/>
              </a:spcAft>
              <a:buClr>
                <a:srgbClr val="CA8509"/>
              </a:buClr>
              <a:buSzPct val="85000"/>
              <a:defRPr sz="1800" b="1">
                <a:solidFill>
                  <a:schemeClr val="tx1">
                    <a:lumMod val="50000"/>
                    <a:lumOff val="50000"/>
                  </a:schemeClr>
                </a:solidFill>
                <a:latin typeface="Arial" panose="020B0604020202020204" pitchFamily="34" charset="0"/>
                <a:cs typeface="Arial" panose="020B0604020202020204" pitchFamily="34" charset="0"/>
              </a:defRPr>
            </a:lvl1pPr>
            <a:lvl2pPr marL="457200" defTabSz="457200">
              <a:defRPr sz="1800"/>
            </a:lvl2pPr>
            <a:lvl3pPr marL="0" lvl="2" defTabSz="819911" fontAlgn="base">
              <a:spcBef>
                <a:spcPts val="300"/>
              </a:spcBef>
              <a:spcAft>
                <a:spcPct val="0"/>
              </a:spcAft>
              <a:buClr>
                <a:srgbClr val="CA8509"/>
              </a:buClr>
              <a:buSzPct val="85000"/>
              <a:defRPr sz="1500" kern="0">
                <a:solidFill>
                  <a:srgbClr val="000000"/>
                </a:solidFill>
                <a:latin typeface="Arial" panose="020B0604020202020204" pitchFamily="34" charset="0"/>
                <a:ea typeface="Arial Unicode MS" pitchFamily="34" charset="-128"/>
                <a:cs typeface="Arial" panose="020B0604020202020204" pitchFamily="34" charset="0"/>
              </a:defRPr>
            </a:lvl3pPr>
            <a:lvl4pPr marL="1371600" defTabSz="457200">
              <a:defRPr sz="1800"/>
            </a:lvl4pPr>
            <a:lvl5pPr marL="1828800" defTabSz="457200">
              <a:defRPr sz="1800"/>
            </a:lvl5pPr>
            <a:lvl6pPr marL="2286000" defTabSz="457200">
              <a:defRPr sz="1800"/>
            </a:lvl6pPr>
            <a:lvl7pPr marL="2743200" defTabSz="457200">
              <a:defRPr sz="1800"/>
            </a:lvl7pPr>
            <a:lvl8pPr marL="3200400" defTabSz="457200">
              <a:defRPr sz="1800"/>
            </a:lvl8pPr>
            <a:lvl9pPr marL="3657600" defTabSz="457200">
              <a:defRPr sz="1800"/>
            </a:lvl9pPr>
          </a:lstStyle>
          <a:p>
            <a:pPr eaLnBrk="1" hangingPunct="1">
              <a:defRPr/>
            </a:pPr>
            <a:r>
              <a:rPr lang="en-US" sz="1412" dirty="0">
                <a:solidFill>
                  <a:schemeClr val="accent2"/>
                </a:solidFill>
              </a:rPr>
              <a:t>Assessment</a:t>
            </a:r>
          </a:p>
          <a:p>
            <a:pPr lvl="2" eaLnBrk="1" hangingPunct="1">
              <a:defRPr/>
            </a:pPr>
            <a:r>
              <a:rPr lang="en-US" sz="1059" b="1" dirty="0"/>
              <a:t>Measure Description:</a:t>
            </a:r>
          </a:p>
          <a:p>
            <a:pPr lvl="2" eaLnBrk="1" hangingPunct="1">
              <a:defRPr/>
            </a:pPr>
            <a:r>
              <a:rPr lang="en-US" sz="1059" dirty="0"/>
              <a:t>Nutrition assessment using a validated tool for all patients </a:t>
            </a:r>
            <a:r>
              <a:rPr lang="en-US" sz="1059" dirty="0">
                <a:solidFill>
                  <a:schemeClr val="tx1"/>
                </a:solidFill>
              </a:rPr>
              <a:t>age 65 years and older </a:t>
            </a:r>
            <a:r>
              <a:rPr lang="en-US" sz="1059" dirty="0"/>
              <a:t>identified as at-risk for malnutrition</a:t>
            </a:r>
          </a:p>
        </p:txBody>
      </p:sp>
      <p:sp>
        <p:nvSpPr>
          <p:cNvPr id="27" name="Text Box 28">
            <a:extLst>
              <a:ext uri="{FF2B5EF4-FFF2-40B4-BE49-F238E27FC236}">
                <a16:creationId xmlns:a16="http://schemas.microsoft.com/office/drawing/2014/main" id="{97C0C9E8-46FB-4D66-8B06-1026065F8917}"/>
              </a:ext>
            </a:extLst>
          </p:cNvPr>
          <p:cNvSpPr txBox="1">
            <a:spLocks noChangeArrowheads="1"/>
          </p:cNvSpPr>
          <p:nvPr/>
        </p:nvSpPr>
        <p:spPr bwMode="auto">
          <a:xfrm>
            <a:off x="4546600" y="2146300"/>
            <a:ext cx="1290638" cy="2522538"/>
          </a:xfrm>
          <a:prstGeom prst="rect">
            <a:avLst/>
          </a:prstGeom>
          <a:noFill/>
          <a:ln w="28575">
            <a:solidFill>
              <a:schemeClr val="accent1">
                <a:lumMod val="75000"/>
              </a:schemeClr>
            </a:solidFill>
            <a:miter lim="800000"/>
            <a:headEnd/>
            <a:tailEnd/>
          </a:ln>
        </p:spPr>
        <p:txBody>
          <a:bodyPr lIns="80663" tIns="80663" rIns="80663" bIns="0"/>
          <a:lstStyle>
            <a:defPPr>
              <a:defRPr lang="en-US"/>
            </a:defPPr>
            <a:lvl1pPr defTabSz="819911" fontAlgn="base">
              <a:spcBef>
                <a:spcPts val="300"/>
              </a:spcBef>
              <a:spcAft>
                <a:spcPct val="0"/>
              </a:spcAft>
              <a:buClr>
                <a:srgbClr val="CA8509"/>
              </a:buClr>
              <a:buSzPct val="85000"/>
              <a:defRPr sz="1800" b="1">
                <a:solidFill>
                  <a:schemeClr val="accent1"/>
                </a:solidFill>
                <a:latin typeface="Arial" panose="020B0604020202020204" pitchFamily="34" charset="0"/>
                <a:cs typeface="Arial" panose="020B0604020202020204" pitchFamily="34" charset="0"/>
              </a:defRPr>
            </a:lvl1pPr>
            <a:lvl2pPr marL="457200" defTabSz="457200">
              <a:defRPr sz="1800"/>
            </a:lvl2pPr>
            <a:lvl3pPr marL="0" lvl="2" defTabSz="819911" fontAlgn="base">
              <a:spcBef>
                <a:spcPts val="300"/>
              </a:spcBef>
              <a:spcAft>
                <a:spcPct val="0"/>
              </a:spcAft>
              <a:buClr>
                <a:srgbClr val="CA8509"/>
              </a:buClr>
              <a:buSzPct val="85000"/>
              <a:defRPr sz="1500" kern="0">
                <a:solidFill>
                  <a:srgbClr val="000000"/>
                </a:solidFill>
                <a:latin typeface="Arial" panose="020B0604020202020204" pitchFamily="34" charset="0"/>
                <a:ea typeface="Arial Unicode MS" pitchFamily="34" charset="-128"/>
                <a:cs typeface="Arial" panose="020B0604020202020204" pitchFamily="34" charset="0"/>
              </a:defRPr>
            </a:lvl3pPr>
            <a:lvl4pPr marL="1371600" defTabSz="457200">
              <a:defRPr sz="1800"/>
            </a:lvl4pPr>
            <a:lvl5pPr marL="1828800" defTabSz="457200">
              <a:defRPr sz="1800"/>
            </a:lvl5pPr>
            <a:lvl6pPr marL="2286000" defTabSz="457200">
              <a:defRPr sz="1800"/>
            </a:lvl6pPr>
            <a:lvl7pPr marL="2743200" defTabSz="457200">
              <a:defRPr sz="1800"/>
            </a:lvl7pPr>
            <a:lvl8pPr marL="3200400" defTabSz="457200">
              <a:defRPr sz="1800"/>
            </a:lvl8pPr>
            <a:lvl9pPr marL="3657600" defTabSz="457200">
              <a:defRPr sz="1800"/>
            </a:lvl9pPr>
          </a:lstStyle>
          <a:p>
            <a:pPr eaLnBrk="1" hangingPunct="1">
              <a:defRPr/>
            </a:pPr>
            <a:r>
              <a:rPr lang="en-US" sz="1412" dirty="0">
                <a:solidFill>
                  <a:schemeClr val="accent3"/>
                </a:solidFill>
              </a:rPr>
              <a:t>Care Plan Development</a:t>
            </a:r>
          </a:p>
          <a:p>
            <a:pPr eaLnBrk="1" hangingPunct="1">
              <a:defRPr/>
            </a:pPr>
            <a:r>
              <a:rPr lang="en-US" sz="1059" kern="0" dirty="0">
                <a:solidFill>
                  <a:srgbClr val="000000"/>
                </a:solidFill>
                <a:ea typeface="Arial Unicode MS" pitchFamily="34" charset="-128"/>
              </a:rPr>
              <a:t>Measure Description:</a:t>
            </a:r>
          </a:p>
          <a:p>
            <a:pPr eaLnBrk="1" hangingPunct="1">
              <a:defRPr/>
            </a:pPr>
            <a:r>
              <a:rPr lang="en-US" sz="1059" b="0" kern="0" dirty="0">
                <a:solidFill>
                  <a:schemeClr val="tx1"/>
                </a:solidFill>
                <a:ea typeface="Arial Unicode MS" pitchFamily="34" charset="-128"/>
              </a:rPr>
              <a:t>Documentation of a nutrition care plan </a:t>
            </a:r>
            <a:r>
              <a:rPr lang="en-US" sz="1059" b="0" kern="0" dirty="0">
                <a:solidFill>
                  <a:srgbClr val="000000"/>
                </a:solidFill>
                <a:ea typeface="Arial Unicode MS" pitchFamily="34" charset="-128"/>
              </a:rPr>
              <a:t>for all patients age 65 years and older identified as malnourished or at-risk for malnutrition </a:t>
            </a:r>
          </a:p>
          <a:p>
            <a:pPr eaLnBrk="1" hangingPunct="1">
              <a:defRPr/>
            </a:pPr>
            <a:endParaRPr lang="en-US" sz="1059" b="0" kern="0" dirty="0">
              <a:solidFill>
                <a:srgbClr val="000000"/>
              </a:solidFill>
              <a:ea typeface="Arial Unicode MS" pitchFamily="34" charset="-128"/>
            </a:endParaRPr>
          </a:p>
        </p:txBody>
      </p:sp>
      <p:sp>
        <p:nvSpPr>
          <p:cNvPr id="28" name="Text Box 14">
            <a:extLst>
              <a:ext uri="{FF2B5EF4-FFF2-40B4-BE49-F238E27FC236}">
                <a16:creationId xmlns:a16="http://schemas.microsoft.com/office/drawing/2014/main" id="{232877FF-69DF-4A00-9B31-977146395F8A}"/>
              </a:ext>
            </a:extLst>
          </p:cNvPr>
          <p:cNvSpPr txBox="1">
            <a:spLocks noChangeArrowheads="1"/>
          </p:cNvSpPr>
          <p:nvPr/>
        </p:nvSpPr>
        <p:spPr bwMode="auto">
          <a:xfrm>
            <a:off x="3359150" y="2146300"/>
            <a:ext cx="1098550" cy="2522538"/>
          </a:xfrm>
          <a:prstGeom prst="rect">
            <a:avLst/>
          </a:prstGeom>
          <a:noFill/>
          <a:ln w="28575">
            <a:solidFill>
              <a:schemeClr val="accent1">
                <a:lumMod val="75000"/>
              </a:schemeClr>
            </a:solidFill>
            <a:miter lim="800000"/>
            <a:headEnd/>
            <a:tailEnd/>
          </a:ln>
        </p:spPr>
        <p:txBody>
          <a:bodyPr lIns="80663" tIns="80663" rIns="80663" bIns="0"/>
          <a:lstStyle>
            <a:defPPr>
              <a:defRPr lang="en-US"/>
            </a:defPPr>
            <a:lvl1pPr defTabSz="819911" fontAlgn="base">
              <a:spcBef>
                <a:spcPts val="300"/>
              </a:spcBef>
              <a:spcAft>
                <a:spcPct val="0"/>
              </a:spcAft>
              <a:buClr>
                <a:srgbClr val="CA8509"/>
              </a:buClr>
              <a:buSzPct val="85000"/>
              <a:defRPr sz="1800" b="1">
                <a:solidFill>
                  <a:schemeClr val="accent2"/>
                </a:solidFill>
                <a:latin typeface="Arial" panose="020B0604020202020204" pitchFamily="34" charset="0"/>
                <a:cs typeface="Arial" panose="020B0604020202020204" pitchFamily="34" charset="0"/>
              </a:defRPr>
            </a:lvl1pPr>
            <a:lvl2pPr marL="457200" defTabSz="457200">
              <a:defRPr sz="1800"/>
            </a:lvl2pPr>
            <a:lvl3pPr marL="0" lvl="2" defTabSz="819911" fontAlgn="base">
              <a:spcBef>
                <a:spcPts val="300"/>
              </a:spcBef>
              <a:spcAft>
                <a:spcPct val="0"/>
              </a:spcAft>
              <a:buClr>
                <a:srgbClr val="CA8509"/>
              </a:buClr>
              <a:buSzPct val="85000"/>
              <a:defRPr sz="1500" kern="0">
                <a:solidFill>
                  <a:srgbClr val="000000"/>
                </a:solidFill>
                <a:latin typeface="Arial" panose="020B0604020202020204" pitchFamily="34" charset="0"/>
                <a:ea typeface="Arial Unicode MS" pitchFamily="34" charset="-128"/>
                <a:cs typeface="Arial" panose="020B0604020202020204" pitchFamily="34" charset="0"/>
              </a:defRPr>
            </a:lvl3pPr>
            <a:lvl4pPr marL="1371600" defTabSz="457200">
              <a:defRPr sz="1800"/>
            </a:lvl4pPr>
            <a:lvl5pPr marL="1828800" defTabSz="457200">
              <a:defRPr sz="1800"/>
            </a:lvl5pPr>
            <a:lvl6pPr marL="2286000" defTabSz="457200">
              <a:defRPr sz="1800"/>
            </a:lvl6pPr>
            <a:lvl7pPr marL="2743200" defTabSz="457200">
              <a:defRPr sz="1800"/>
            </a:lvl7pPr>
            <a:lvl8pPr marL="3200400" defTabSz="457200">
              <a:defRPr sz="1800"/>
            </a:lvl8pPr>
            <a:lvl9pPr marL="3657600" defTabSz="457200">
              <a:defRPr sz="1800"/>
            </a:lvl9pPr>
          </a:lstStyle>
          <a:p>
            <a:pPr eaLnBrk="1" hangingPunct="1">
              <a:defRPr/>
            </a:pPr>
            <a:r>
              <a:rPr lang="en-US" sz="1412" dirty="0">
                <a:solidFill>
                  <a:schemeClr val="accent1"/>
                </a:solidFill>
              </a:rPr>
              <a:t>Diagnosis</a:t>
            </a:r>
          </a:p>
          <a:p>
            <a:pPr eaLnBrk="1" hangingPunct="1">
              <a:defRPr/>
            </a:pPr>
            <a:r>
              <a:rPr lang="en-US" sz="1059" kern="0" dirty="0">
                <a:solidFill>
                  <a:srgbClr val="000000"/>
                </a:solidFill>
                <a:ea typeface="Arial Unicode MS" pitchFamily="34" charset="-128"/>
              </a:rPr>
              <a:t>Measure Description:</a:t>
            </a:r>
          </a:p>
          <a:p>
            <a:pPr eaLnBrk="1" hangingPunct="1">
              <a:defRPr/>
            </a:pPr>
            <a:r>
              <a:rPr lang="en-US" sz="1059" b="0" kern="0" dirty="0">
                <a:solidFill>
                  <a:srgbClr val="000000"/>
                </a:solidFill>
                <a:ea typeface="Arial Unicode MS" pitchFamily="34" charset="-128"/>
              </a:rPr>
              <a:t>Documentation of nutrition diagnosis for all patients age 65 years and older identified as malnourished</a:t>
            </a:r>
          </a:p>
          <a:p>
            <a:pPr eaLnBrk="1" hangingPunct="1">
              <a:defRPr/>
            </a:pPr>
            <a:endParaRPr lang="en-US" sz="1059" b="0" kern="0" dirty="0">
              <a:solidFill>
                <a:srgbClr val="000000"/>
              </a:solidFill>
              <a:ea typeface="Arial Unicode MS" pitchFamily="34" charset="-128"/>
            </a:endParaRPr>
          </a:p>
        </p:txBody>
      </p:sp>
      <p:sp>
        <p:nvSpPr>
          <p:cNvPr id="29" name="Text Box 28">
            <a:extLst>
              <a:ext uri="{FF2B5EF4-FFF2-40B4-BE49-F238E27FC236}">
                <a16:creationId xmlns:a16="http://schemas.microsoft.com/office/drawing/2014/main" id="{F79B6C80-1326-4819-9C57-4710C92EB825}"/>
              </a:ext>
            </a:extLst>
          </p:cNvPr>
          <p:cNvSpPr txBox="1">
            <a:spLocks noChangeArrowheads="1"/>
          </p:cNvSpPr>
          <p:nvPr/>
        </p:nvSpPr>
        <p:spPr bwMode="auto">
          <a:xfrm>
            <a:off x="5994400" y="2146300"/>
            <a:ext cx="1404938" cy="1858963"/>
          </a:xfrm>
          <a:prstGeom prst="rect">
            <a:avLst/>
          </a:prstGeom>
          <a:noFill/>
          <a:ln w="9525">
            <a:noFill/>
            <a:miter lim="800000"/>
            <a:headEnd/>
            <a:tailEnd/>
          </a:ln>
        </p:spPr>
        <p:txBody>
          <a:bodyPr lIns="0" tIns="80663" rIns="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723320">
              <a:spcBef>
                <a:spcPts val="265"/>
              </a:spcBef>
              <a:buClr>
                <a:srgbClr val="CA8509"/>
              </a:buClr>
              <a:buSzPct val="85000"/>
              <a:tabLst>
                <a:tab pos="91672" algn="l"/>
              </a:tabLst>
              <a:defRPr/>
            </a:pPr>
            <a:r>
              <a:rPr lang="en-US" sz="1412" b="1" dirty="0">
                <a:solidFill>
                  <a:schemeClr val="accent3"/>
                </a:solidFill>
                <a:latin typeface="Arial" panose="020B0604020202020204" pitchFamily="34" charset="0"/>
                <a:cs typeface="Arial" panose="020B0604020202020204" pitchFamily="34" charset="0"/>
              </a:rPr>
              <a:t>Intervention Implementation</a:t>
            </a:r>
          </a:p>
          <a:p>
            <a:pPr marL="0" lvl="2" defTabSz="723320">
              <a:spcBef>
                <a:spcPts val="265"/>
              </a:spcBef>
              <a:buClr>
                <a:srgbClr val="CA8509"/>
              </a:buClr>
              <a:buSzPct val="85000"/>
              <a:defRPr/>
            </a:pPr>
            <a:r>
              <a:rPr lang="en-US" sz="1059" b="1" kern="0" dirty="0">
                <a:solidFill>
                  <a:srgbClr val="000000"/>
                </a:solidFill>
                <a:latin typeface="Arial" panose="020B0604020202020204" pitchFamily="34" charset="0"/>
                <a:ea typeface="Arial Unicode MS" pitchFamily="34" charset="-128"/>
                <a:cs typeface="Arial" panose="020B0604020202020204" pitchFamily="34" charset="0"/>
              </a:rPr>
              <a:t>Measure </a:t>
            </a:r>
          </a:p>
          <a:p>
            <a:pPr marL="0" lvl="2" defTabSz="723320">
              <a:spcBef>
                <a:spcPts val="265"/>
              </a:spcBef>
              <a:buClr>
                <a:srgbClr val="CA8509"/>
              </a:buClr>
              <a:buSzPct val="85000"/>
              <a:defRPr/>
            </a:pPr>
            <a:r>
              <a:rPr lang="en-US" sz="1059" b="1" kern="0" dirty="0">
                <a:solidFill>
                  <a:srgbClr val="000000"/>
                </a:solidFill>
                <a:latin typeface="Arial" panose="020B0604020202020204" pitchFamily="34" charset="0"/>
                <a:ea typeface="Arial Unicode MS" pitchFamily="34" charset="-128"/>
                <a:cs typeface="Arial" panose="020B0604020202020204" pitchFamily="34" charset="0"/>
              </a:rPr>
              <a:t>Description:</a:t>
            </a:r>
          </a:p>
          <a:p>
            <a:pPr marL="0" lvl="2" defTabSz="723320">
              <a:spcBef>
                <a:spcPts val="265"/>
              </a:spcBef>
              <a:buClr>
                <a:srgbClr val="CA8509"/>
              </a:buClr>
              <a:buSzPct val="85000"/>
              <a:defRPr/>
            </a:pPr>
            <a:r>
              <a:rPr lang="en-US" sz="1059" i="1" kern="0" dirty="0">
                <a:solidFill>
                  <a:srgbClr val="000000"/>
                </a:solidFill>
                <a:latin typeface="Arial" panose="020B0604020202020204" pitchFamily="34" charset="0"/>
                <a:ea typeface="Arial Unicode MS" pitchFamily="34" charset="-128"/>
                <a:cs typeface="Arial" panose="020B0604020202020204" pitchFamily="34" charset="0"/>
              </a:rPr>
              <a:t>No measure</a:t>
            </a:r>
          </a:p>
          <a:p>
            <a:pPr marL="0" lvl="2" defTabSz="723320">
              <a:spcBef>
                <a:spcPts val="265"/>
              </a:spcBef>
              <a:buClr>
                <a:srgbClr val="CA8509"/>
              </a:buClr>
              <a:buSzPct val="85000"/>
              <a:defRPr/>
            </a:pPr>
            <a:endParaRPr lang="en-US" sz="1059" b="1" kern="0" dirty="0">
              <a:solidFill>
                <a:srgbClr val="000000"/>
              </a:solidFill>
              <a:latin typeface="Arial" panose="020B0604020202020204" pitchFamily="34" charset="0"/>
              <a:ea typeface="Arial Unicode MS" pitchFamily="34" charset="-128"/>
              <a:cs typeface="Arial" panose="020B0604020202020204" pitchFamily="34" charset="0"/>
            </a:endParaRPr>
          </a:p>
        </p:txBody>
      </p:sp>
      <p:grpSp>
        <p:nvGrpSpPr>
          <p:cNvPr id="50192" name="Group 29">
            <a:extLst>
              <a:ext uri="{FF2B5EF4-FFF2-40B4-BE49-F238E27FC236}">
                <a16:creationId xmlns:a16="http://schemas.microsoft.com/office/drawing/2014/main" id="{2343E9BD-57A0-4D83-ABD0-EB7413CBF415}"/>
              </a:ext>
            </a:extLst>
          </p:cNvPr>
          <p:cNvGrpSpPr>
            <a:grpSpLocks/>
          </p:cNvGrpSpPr>
          <p:nvPr/>
        </p:nvGrpSpPr>
        <p:grpSpPr bwMode="auto">
          <a:xfrm>
            <a:off x="782638" y="4656138"/>
            <a:ext cx="1150937" cy="712787"/>
            <a:chOff x="753962" y="5276786"/>
            <a:chExt cx="1579929" cy="808122"/>
          </a:xfrm>
        </p:grpSpPr>
        <p:cxnSp>
          <p:nvCxnSpPr>
            <p:cNvPr id="31" name="Straight Arrow Connector 30">
              <a:extLst>
                <a:ext uri="{FF2B5EF4-FFF2-40B4-BE49-F238E27FC236}">
                  <a16:creationId xmlns:a16="http://schemas.microsoft.com/office/drawing/2014/main" id="{17CD8C65-AECF-4C9C-A86F-D43A8E9C1700}"/>
                </a:ext>
              </a:extLst>
            </p:cNvPr>
            <p:cNvCxnSpPr/>
            <p:nvPr/>
          </p:nvCxnSpPr>
          <p:spPr>
            <a:xfrm>
              <a:off x="1562449" y="5276786"/>
              <a:ext cx="0" cy="457156"/>
            </a:xfrm>
            <a:prstGeom prst="straightConnector1">
              <a:avLst/>
            </a:prstGeom>
            <a:ln>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102B8C85-6AB5-4BF8-8564-D089C14076FC}"/>
                </a:ext>
              </a:extLst>
            </p:cNvPr>
            <p:cNvSpPr txBox="1"/>
            <p:nvPr/>
          </p:nvSpPr>
          <p:spPr>
            <a:xfrm>
              <a:off x="753962" y="5733942"/>
              <a:ext cx="1579929" cy="350966"/>
            </a:xfrm>
            <a:prstGeom prst="rect">
              <a:avLst/>
            </a:prstGeom>
            <a:noFill/>
            <a:ln>
              <a:noFill/>
            </a:ln>
          </p:spPr>
          <p:txBody>
            <a:bodyPr>
              <a:spAutoFit/>
            </a:bodyPr>
            <a:lstStyle/>
            <a:p>
              <a:pPr algn="ctr" eaLnBrk="1" fontAlgn="auto" hangingPunct="1">
                <a:spcBef>
                  <a:spcPts val="0"/>
                </a:spcBef>
                <a:spcAft>
                  <a:spcPts val="0"/>
                </a:spcAft>
                <a:defRPr/>
              </a:pPr>
              <a:r>
                <a:rPr lang="en-US" sz="1412" b="1" dirty="0">
                  <a:latin typeface="Arial" panose="020B0604020202020204" pitchFamily="34" charset="0"/>
                  <a:cs typeface="Arial" panose="020B0604020202020204" pitchFamily="34" charset="0"/>
                </a:rPr>
                <a:t>NQF #3087</a:t>
              </a:r>
            </a:p>
          </p:txBody>
        </p:sp>
      </p:grpSp>
      <p:grpSp>
        <p:nvGrpSpPr>
          <p:cNvPr id="50193" name="Group 32">
            <a:extLst>
              <a:ext uri="{FF2B5EF4-FFF2-40B4-BE49-F238E27FC236}">
                <a16:creationId xmlns:a16="http://schemas.microsoft.com/office/drawing/2014/main" id="{02C0A0FA-2A34-4CB0-BBC1-911FC43C991F}"/>
              </a:ext>
            </a:extLst>
          </p:cNvPr>
          <p:cNvGrpSpPr>
            <a:grpSpLocks/>
          </p:cNvGrpSpPr>
          <p:nvPr/>
        </p:nvGrpSpPr>
        <p:grpSpPr bwMode="auto">
          <a:xfrm>
            <a:off x="2008188" y="4656138"/>
            <a:ext cx="1268412" cy="712787"/>
            <a:chOff x="2288557" y="5281531"/>
            <a:chExt cx="1579929" cy="808122"/>
          </a:xfrm>
        </p:grpSpPr>
        <p:cxnSp>
          <p:nvCxnSpPr>
            <p:cNvPr id="34" name="Straight Arrow Connector 33">
              <a:extLst>
                <a:ext uri="{FF2B5EF4-FFF2-40B4-BE49-F238E27FC236}">
                  <a16:creationId xmlns:a16="http://schemas.microsoft.com/office/drawing/2014/main" id="{4076B97B-A474-4FBF-BE7C-B20BE7B15A1C}"/>
                </a:ext>
              </a:extLst>
            </p:cNvPr>
            <p:cNvCxnSpPr/>
            <p:nvPr/>
          </p:nvCxnSpPr>
          <p:spPr>
            <a:xfrm>
              <a:off x="3077532" y="5281531"/>
              <a:ext cx="0" cy="457156"/>
            </a:xfrm>
            <a:prstGeom prst="straightConnector1">
              <a:avLst/>
            </a:prstGeom>
            <a:ln>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35" name="TextBox 34">
              <a:extLst>
                <a:ext uri="{FF2B5EF4-FFF2-40B4-BE49-F238E27FC236}">
                  <a16:creationId xmlns:a16="http://schemas.microsoft.com/office/drawing/2014/main" id="{5A9B51CF-CB39-45D7-8562-9EB18F9590AE}"/>
                </a:ext>
              </a:extLst>
            </p:cNvPr>
            <p:cNvSpPr txBox="1"/>
            <p:nvPr/>
          </p:nvSpPr>
          <p:spPr>
            <a:xfrm>
              <a:off x="2288557" y="5738687"/>
              <a:ext cx="1579929" cy="350966"/>
            </a:xfrm>
            <a:prstGeom prst="rect">
              <a:avLst/>
            </a:prstGeom>
            <a:noFill/>
            <a:ln>
              <a:noFill/>
            </a:ln>
          </p:spPr>
          <p:txBody>
            <a:bodyPr>
              <a:spAutoFit/>
            </a:bodyPr>
            <a:lstStyle/>
            <a:p>
              <a:pPr algn="ctr" eaLnBrk="1" fontAlgn="auto" hangingPunct="1">
                <a:spcBef>
                  <a:spcPts val="0"/>
                </a:spcBef>
                <a:spcAft>
                  <a:spcPts val="0"/>
                </a:spcAft>
                <a:defRPr/>
              </a:pPr>
              <a:r>
                <a:rPr lang="en-US" sz="1412" b="1" dirty="0">
                  <a:latin typeface="Arial" panose="020B0604020202020204" pitchFamily="34" charset="0"/>
                  <a:cs typeface="Arial" panose="020B0604020202020204" pitchFamily="34" charset="0"/>
                </a:rPr>
                <a:t>NQF #3088</a:t>
              </a:r>
            </a:p>
          </p:txBody>
        </p:sp>
      </p:grpSp>
      <p:grpSp>
        <p:nvGrpSpPr>
          <p:cNvPr id="50194" name="Group 35">
            <a:extLst>
              <a:ext uri="{FF2B5EF4-FFF2-40B4-BE49-F238E27FC236}">
                <a16:creationId xmlns:a16="http://schemas.microsoft.com/office/drawing/2014/main" id="{1D356FA9-DACA-4183-BF38-570F8C3413C3}"/>
              </a:ext>
            </a:extLst>
          </p:cNvPr>
          <p:cNvGrpSpPr>
            <a:grpSpLocks/>
          </p:cNvGrpSpPr>
          <p:nvPr/>
        </p:nvGrpSpPr>
        <p:grpSpPr bwMode="auto">
          <a:xfrm>
            <a:off x="3333750" y="4656138"/>
            <a:ext cx="1128713" cy="712787"/>
            <a:chOff x="3832280" y="5283303"/>
            <a:chExt cx="1579929" cy="808122"/>
          </a:xfrm>
        </p:grpSpPr>
        <p:cxnSp>
          <p:nvCxnSpPr>
            <p:cNvPr id="37" name="Straight Arrow Connector 36">
              <a:extLst>
                <a:ext uri="{FF2B5EF4-FFF2-40B4-BE49-F238E27FC236}">
                  <a16:creationId xmlns:a16="http://schemas.microsoft.com/office/drawing/2014/main" id="{182F4AA9-8714-4CCF-BDBC-7BF3990FB6A5}"/>
                </a:ext>
              </a:extLst>
            </p:cNvPr>
            <p:cNvCxnSpPr/>
            <p:nvPr/>
          </p:nvCxnSpPr>
          <p:spPr>
            <a:xfrm>
              <a:off x="4641132" y="5283303"/>
              <a:ext cx="0" cy="457156"/>
            </a:xfrm>
            <a:prstGeom prst="straightConnector1">
              <a:avLst/>
            </a:prstGeom>
            <a:ln>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0D42E09E-E131-4430-BC96-3A1EEEA6BF99}"/>
                </a:ext>
              </a:extLst>
            </p:cNvPr>
            <p:cNvSpPr txBox="1"/>
            <p:nvPr/>
          </p:nvSpPr>
          <p:spPr>
            <a:xfrm>
              <a:off x="3832280" y="5740459"/>
              <a:ext cx="1579929" cy="350966"/>
            </a:xfrm>
            <a:prstGeom prst="rect">
              <a:avLst/>
            </a:prstGeom>
            <a:noFill/>
            <a:ln>
              <a:noFill/>
            </a:ln>
          </p:spPr>
          <p:txBody>
            <a:bodyPr>
              <a:spAutoFit/>
            </a:bodyPr>
            <a:lstStyle/>
            <a:p>
              <a:pPr algn="ctr" eaLnBrk="1" fontAlgn="auto" hangingPunct="1">
                <a:spcBef>
                  <a:spcPts val="0"/>
                </a:spcBef>
                <a:spcAft>
                  <a:spcPts val="0"/>
                </a:spcAft>
                <a:defRPr/>
              </a:pPr>
              <a:r>
                <a:rPr lang="en-US" sz="1412" b="1" dirty="0">
                  <a:latin typeface="Arial" panose="020B0604020202020204" pitchFamily="34" charset="0"/>
                  <a:cs typeface="Arial" panose="020B0604020202020204" pitchFamily="34" charset="0"/>
                </a:rPr>
                <a:t>NQF #3090</a:t>
              </a:r>
            </a:p>
          </p:txBody>
        </p:sp>
      </p:grpSp>
      <p:grpSp>
        <p:nvGrpSpPr>
          <p:cNvPr id="50195" name="Group 38">
            <a:extLst>
              <a:ext uri="{FF2B5EF4-FFF2-40B4-BE49-F238E27FC236}">
                <a16:creationId xmlns:a16="http://schemas.microsoft.com/office/drawing/2014/main" id="{43FB0F6D-B77F-4933-A825-C98F6A4D6AFB}"/>
              </a:ext>
            </a:extLst>
          </p:cNvPr>
          <p:cNvGrpSpPr>
            <a:grpSpLocks/>
          </p:cNvGrpSpPr>
          <p:nvPr/>
        </p:nvGrpSpPr>
        <p:grpSpPr bwMode="auto">
          <a:xfrm>
            <a:off x="4611688" y="4656138"/>
            <a:ext cx="1146175" cy="712787"/>
            <a:chOff x="5507798" y="5283303"/>
            <a:chExt cx="1579929" cy="808122"/>
          </a:xfrm>
        </p:grpSpPr>
        <p:cxnSp>
          <p:nvCxnSpPr>
            <p:cNvPr id="40" name="Straight Arrow Connector 39">
              <a:extLst>
                <a:ext uri="{FF2B5EF4-FFF2-40B4-BE49-F238E27FC236}">
                  <a16:creationId xmlns:a16="http://schemas.microsoft.com/office/drawing/2014/main" id="{39EF64C6-0045-43E6-810F-ADCAC84FF92B}"/>
                </a:ext>
              </a:extLst>
            </p:cNvPr>
            <p:cNvCxnSpPr/>
            <p:nvPr/>
          </p:nvCxnSpPr>
          <p:spPr>
            <a:xfrm>
              <a:off x="6317457" y="5283303"/>
              <a:ext cx="0" cy="457156"/>
            </a:xfrm>
            <a:prstGeom prst="straightConnector1">
              <a:avLst/>
            </a:prstGeom>
            <a:ln>
              <a:solidFill>
                <a:schemeClr val="tx1">
                  <a:lumMod val="50000"/>
                  <a:lumOff val="50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41" name="TextBox 40">
              <a:extLst>
                <a:ext uri="{FF2B5EF4-FFF2-40B4-BE49-F238E27FC236}">
                  <a16:creationId xmlns:a16="http://schemas.microsoft.com/office/drawing/2014/main" id="{6115C43A-CD43-4B15-A2BE-CE34E15E0B12}"/>
                </a:ext>
              </a:extLst>
            </p:cNvPr>
            <p:cNvSpPr txBox="1"/>
            <p:nvPr/>
          </p:nvSpPr>
          <p:spPr>
            <a:xfrm>
              <a:off x="5507798" y="5740459"/>
              <a:ext cx="1579929" cy="350966"/>
            </a:xfrm>
            <a:prstGeom prst="rect">
              <a:avLst/>
            </a:prstGeom>
            <a:noFill/>
            <a:ln>
              <a:noFill/>
            </a:ln>
          </p:spPr>
          <p:txBody>
            <a:bodyPr>
              <a:spAutoFit/>
            </a:bodyPr>
            <a:lstStyle/>
            <a:p>
              <a:pPr algn="ctr" eaLnBrk="1" fontAlgn="auto" hangingPunct="1">
                <a:spcBef>
                  <a:spcPts val="0"/>
                </a:spcBef>
                <a:spcAft>
                  <a:spcPts val="0"/>
                </a:spcAft>
                <a:defRPr/>
              </a:pPr>
              <a:r>
                <a:rPr lang="en-US" sz="1412" b="1" dirty="0">
                  <a:latin typeface="Arial" panose="020B0604020202020204" pitchFamily="34" charset="0"/>
                  <a:cs typeface="Arial" panose="020B0604020202020204" pitchFamily="34" charset="0"/>
                </a:rPr>
                <a:t>NQF #3089</a:t>
              </a:r>
            </a:p>
          </p:txBody>
        </p:sp>
      </p:grpSp>
      <p:sp>
        <p:nvSpPr>
          <p:cNvPr id="45" name="Text Box 28">
            <a:extLst>
              <a:ext uri="{FF2B5EF4-FFF2-40B4-BE49-F238E27FC236}">
                <a16:creationId xmlns:a16="http://schemas.microsoft.com/office/drawing/2014/main" id="{048B292E-7DD8-4263-9158-A873882B323A}"/>
              </a:ext>
            </a:extLst>
          </p:cNvPr>
          <p:cNvSpPr txBox="1">
            <a:spLocks noChangeArrowheads="1"/>
          </p:cNvSpPr>
          <p:nvPr/>
        </p:nvSpPr>
        <p:spPr bwMode="auto">
          <a:xfrm>
            <a:off x="7450138" y="2146300"/>
            <a:ext cx="1493837" cy="1131888"/>
          </a:xfrm>
          <a:prstGeom prst="rect">
            <a:avLst/>
          </a:prstGeom>
          <a:noFill/>
          <a:ln w="9525">
            <a:noFill/>
            <a:miter lim="800000"/>
            <a:headEnd/>
            <a:tailEnd/>
          </a:ln>
        </p:spPr>
        <p:txBody>
          <a:bodyPr lIns="0" tIns="80663" rIns="0" bIns="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723320">
              <a:spcBef>
                <a:spcPts val="265"/>
              </a:spcBef>
              <a:buClr>
                <a:srgbClr val="CA8509"/>
              </a:buClr>
              <a:buSzPct val="85000"/>
              <a:tabLst>
                <a:tab pos="91672" algn="l"/>
              </a:tabLst>
              <a:defRPr/>
            </a:pPr>
            <a:r>
              <a:rPr lang="en-US" sz="1412" b="1" dirty="0">
                <a:solidFill>
                  <a:schemeClr val="accent6"/>
                </a:solidFill>
                <a:latin typeface="Arial" panose="020B0604020202020204" pitchFamily="34" charset="0"/>
                <a:cs typeface="Arial" panose="020B0604020202020204" pitchFamily="34" charset="0"/>
              </a:rPr>
              <a:t>Monitoring/ Evaluation &amp; Discharge Planning*</a:t>
            </a:r>
          </a:p>
          <a:p>
            <a:pPr marL="0" lvl="2" defTabSz="723320">
              <a:spcBef>
                <a:spcPts val="265"/>
              </a:spcBef>
              <a:buClr>
                <a:srgbClr val="CA8509"/>
              </a:buClr>
              <a:buSzPct val="85000"/>
              <a:defRPr/>
            </a:pPr>
            <a:r>
              <a:rPr lang="en-US" sz="1059" b="1" kern="0" dirty="0">
                <a:solidFill>
                  <a:srgbClr val="000000"/>
                </a:solidFill>
                <a:latin typeface="Arial" panose="020B0604020202020204" pitchFamily="34" charset="0"/>
                <a:ea typeface="Arial Unicode MS" pitchFamily="34" charset="-128"/>
                <a:cs typeface="Arial" panose="020B0604020202020204" pitchFamily="34" charset="0"/>
              </a:rPr>
              <a:t>Measure Description:</a:t>
            </a:r>
          </a:p>
          <a:p>
            <a:pPr marL="0" lvl="2" defTabSz="723320">
              <a:spcBef>
                <a:spcPts val="265"/>
              </a:spcBef>
              <a:buClr>
                <a:srgbClr val="CA8509"/>
              </a:buClr>
              <a:buSzPct val="85000"/>
              <a:defRPr/>
            </a:pPr>
            <a:r>
              <a:rPr lang="en-US" sz="1059" i="1" kern="0" dirty="0">
                <a:solidFill>
                  <a:srgbClr val="000000"/>
                </a:solidFill>
                <a:latin typeface="Arial" panose="020B0604020202020204" pitchFamily="34" charset="0"/>
                <a:ea typeface="Arial Unicode MS" pitchFamily="34" charset="-128"/>
                <a:cs typeface="Arial" panose="020B0604020202020204" pitchFamily="34" charset="0"/>
              </a:rPr>
              <a:t>No measure</a:t>
            </a:r>
          </a:p>
        </p:txBody>
      </p:sp>
      <p:sp>
        <p:nvSpPr>
          <p:cNvPr id="46" name="Content Placeholder 3">
            <a:extLst>
              <a:ext uri="{FF2B5EF4-FFF2-40B4-BE49-F238E27FC236}">
                <a16:creationId xmlns:a16="http://schemas.microsoft.com/office/drawing/2014/main" id="{93ECAED2-F2ED-4FDE-97BB-48E602E09566}"/>
              </a:ext>
            </a:extLst>
          </p:cNvPr>
          <p:cNvSpPr>
            <a:spLocks noGrp="1"/>
          </p:cNvSpPr>
          <p:nvPr>
            <p:ph sz="quarter" idx="15"/>
          </p:nvPr>
        </p:nvSpPr>
        <p:spPr>
          <a:xfrm>
            <a:off x="647700" y="5959475"/>
            <a:ext cx="7550150" cy="696913"/>
          </a:xfrm>
        </p:spPr>
        <p:txBody>
          <a:bodyPr/>
          <a:lstStyle/>
          <a:p>
            <a:pPr marL="0" indent="0">
              <a:buFont typeface="Wingdings" charset="2"/>
              <a:buNone/>
              <a:defRPr/>
            </a:pPr>
            <a:r>
              <a:t>         = Measure developed to address this step in the malnutrition care workflow</a:t>
            </a:r>
            <a:br>
              <a:rPr/>
            </a:br>
            <a:br>
              <a:rPr/>
            </a:br>
            <a:r>
              <a:t>                           </a:t>
            </a:r>
            <a:r>
              <a:rPr sz="700"/>
              <a:t>*Measures for intervention implementation, monitoring/evaluation, and discharge planning were not technically feasible due to                 </a:t>
            </a:r>
          </a:p>
          <a:p>
            <a:pPr marL="0" indent="0">
              <a:buFont typeface="Wingdings" charset="2"/>
              <a:buNone/>
              <a:defRPr/>
            </a:pPr>
            <a:r>
              <a:rPr sz="700"/>
              <a:t>                                   limitations in the availability of measure data.</a:t>
            </a:r>
          </a:p>
          <a:p>
            <a:pPr marL="0" indent="0">
              <a:buFont typeface="Wingdings" charset="2"/>
              <a:buNone/>
              <a:defRPr/>
            </a:pPr>
            <a:endParaRPr>
              <a:solidFill>
                <a:schemeClr val="bg1"/>
              </a:solidFill>
            </a:endParaRPr>
          </a:p>
        </p:txBody>
      </p:sp>
      <p:sp>
        <p:nvSpPr>
          <p:cNvPr id="49" name="Title 1">
            <a:extLst>
              <a:ext uri="{FF2B5EF4-FFF2-40B4-BE49-F238E27FC236}">
                <a16:creationId xmlns:a16="http://schemas.microsoft.com/office/drawing/2014/main" id="{C17F07B9-F01A-4FDC-B085-D2D0B66717F6}"/>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Malnutrition Electronic Clinical Quality Measures (</a:t>
            </a:r>
            <a:r>
              <a:rPr lang="en-US" dirty="0" err="1"/>
              <a:t>eCQMs</a:t>
            </a:r>
            <a:r>
              <a:rPr lang="en-US"/>
              <a:t>) Align with the Malnutrition Care Workflow</a:t>
            </a:r>
            <a:endParaRPr lang="en-US" dirty="0"/>
          </a:p>
        </p:txBody>
      </p:sp>
      <p:grpSp>
        <p:nvGrpSpPr>
          <p:cNvPr id="50199" name="Group 41">
            <a:extLst>
              <a:ext uri="{FF2B5EF4-FFF2-40B4-BE49-F238E27FC236}">
                <a16:creationId xmlns:a16="http://schemas.microsoft.com/office/drawing/2014/main" id="{DD3E93A8-E203-43C8-973B-203686C590BE}"/>
              </a:ext>
            </a:extLst>
          </p:cNvPr>
          <p:cNvGrpSpPr>
            <a:grpSpLocks/>
          </p:cNvGrpSpPr>
          <p:nvPr/>
        </p:nvGrpSpPr>
        <p:grpSpPr bwMode="auto">
          <a:xfrm>
            <a:off x="661988" y="5411788"/>
            <a:ext cx="7781925" cy="504825"/>
            <a:chOff x="729812" y="1096740"/>
            <a:chExt cx="8143789" cy="571604"/>
          </a:xfrm>
        </p:grpSpPr>
        <p:pic>
          <p:nvPicPr>
            <p:cNvPr id="43" name="Picture 42">
              <a:extLst>
                <a:ext uri="{FF2B5EF4-FFF2-40B4-BE49-F238E27FC236}">
                  <a16:creationId xmlns:a16="http://schemas.microsoft.com/office/drawing/2014/main" id="{EF5C75BC-55A2-4C3A-812F-7EF12BF6B35C}"/>
                </a:ext>
              </a:extLst>
            </p:cNvPr>
            <p:cNvPicPr>
              <a:picLocks noChangeAspect="1"/>
            </p:cNvPicPr>
            <p:nvPr/>
          </p:nvPicPr>
          <p:blipFill>
            <a:blip r:embed="rId2" cstate="print">
              <a:duotone>
                <a:schemeClr val="accent1">
                  <a:shade val="45000"/>
                  <a:satMod val="135000"/>
                </a:schemeClr>
                <a:prstClr val="white"/>
              </a:duotone>
            </a:blip>
            <a:stretch>
              <a:fillRect/>
            </a:stretch>
          </p:blipFill>
          <p:spPr>
            <a:xfrm>
              <a:off x="729812" y="1096740"/>
              <a:ext cx="571604" cy="571604"/>
            </a:xfrm>
            <a:prstGeom prst="rect">
              <a:avLst/>
            </a:prstGeom>
            <a:ln>
              <a:solidFill>
                <a:schemeClr val="bg1"/>
              </a:solidFill>
            </a:ln>
          </p:spPr>
        </p:pic>
        <p:sp>
          <p:nvSpPr>
            <p:cNvPr id="44" name="TextBox 43">
              <a:extLst>
                <a:ext uri="{FF2B5EF4-FFF2-40B4-BE49-F238E27FC236}">
                  <a16:creationId xmlns:a16="http://schemas.microsoft.com/office/drawing/2014/main" id="{59CFDA85-E472-4EE3-A20A-D366B99EECB7}"/>
                </a:ext>
              </a:extLst>
            </p:cNvPr>
            <p:cNvSpPr txBox="1"/>
            <p:nvPr/>
          </p:nvSpPr>
          <p:spPr>
            <a:xfrm>
              <a:off x="1203288" y="1125500"/>
              <a:ext cx="7670313" cy="535654"/>
            </a:xfrm>
            <a:prstGeom prst="rect">
              <a:avLst/>
            </a:prstGeom>
            <a:noFill/>
          </p:spPr>
          <p:txBody>
            <a:bodyPr>
              <a:spAutoFit/>
            </a:bodyPr>
            <a:lstStyle/>
            <a:p>
              <a:pPr eaLnBrk="1" fontAlgn="auto" hangingPunct="1">
                <a:spcBef>
                  <a:spcPts val="0"/>
                </a:spcBef>
                <a:spcAft>
                  <a:spcPts val="0"/>
                </a:spcAft>
                <a:defRPr/>
              </a:pPr>
              <a:r>
                <a:rPr lang="en-US" sz="1235" b="1" dirty="0">
                  <a:solidFill>
                    <a:schemeClr val="accent1">
                      <a:lumMod val="75000"/>
                    </a:schemeClr>
                  </a:solidFill>
                  <a:latin typeface="Arial" panose="020B0604020202020204" pitchFamily="34" charset="0"/>
                  <a:cs typeface="Arial" panose="020B0604020202020204" pitchFamily="34" charset="0"/>
                </a:rPr>
                <a:t>These four developed quality measures help providers understand how they are performing against quality improvement goals set forth in the </a:t>
              </a:r>
              <a:r>
                <a:rPr lang="en-US" sz="1235" b="1" dirty="0" err="1">
                  <a:solidFill>
                    <a:schemeClr val="accent1">
                      <a:lumMod val="75000"/>
                    </a:schemeClr>
                  </a:solidFill>
                  <a:latin typeface="Arial" panose="020B0604020202020204" pitchFamily="34" charset="0"/>
                  <a:cs typeface="Arial" panose="020B0604020202020204" pitchFamily="34" charset="0"/>
                </a:rPr>
                <a:t>MQii</a:t>
              </a:r>
              <a:r>
                <a:rPr lang="en-US" sz="1235" b="1" dirty="0">
                  <a:solidFill>
                    <a:schemeClr val="accent1">
                      <a:lumMod val="75000"/>
                    </a:schemeClr>
                  </a:solidFill>
                  <a:latin typeface="Arial" panose="020B0604020202020204" pitchFamily="34" charset="0"/>
                  <a:cs typeface="Arial" panose="020B0604020202020204" pitchFamily="34" charset="0"/>
                </a:rPr>
                <a:t> Toolkit</a:t>
              </a:r>
            </a:p>
          </p:txBody>
        </p:sp>
      </p:gr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ight Arrow 15">
            <a:extLst>
              <a:ext uri="{FF2B5EF4-FFF2-40B4-BE49-F238E27FC236}">
                <a16:creationId xmlns:a16="http://schemas.microsoft.com/office/drawing/2014/main" id="{8EB226F1-BC34-45CA-A225-99651B6EC292}"/>
              </a:ext>
            </a:extLst>
          </p:cNvPr>
          <p:cNvSpPr/>
          <p:nvPr/>
        </p:nvSpPr>
        <p:spPr>
          <a:xfrm>
            <a:off x="4367213" y="1247775"/>
            <a:ext cx="4349750" cy="795338"/>
          </a:xfrm>
          <a:prstGeom prst="rightArrow">
            <a:avLst/>
          </a:prstGeom>
          <a:solidFill>
            <a:schemeClr val="accent2"/>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941" dirty="0">
              <a:solidFill>
                <a:schemeClr val="accent4"/>
              </a:solidFill>
              <a:latin typeface="Arial" panose="020B0604020202020204" pitchFamily="34" charset="0"/>
            </a:endParaRPr>
          </a:p>
        </p:txBody>
      </p:sp>
      <p:sp>
        <p:nvSpPr>
          <p:cNvPr id="51203" name="Slide Number Placeholder 2">
            <a:extLst>
              <a:ext uri="{FF2B5EF4-FFF2-40B4-BE49-F238E27FC236}">
                <a16:creationId xmlns:a16="http://schemas.microsoft.com/office/drawing/2014/main" id="{503D3CBA-ABE1-47D5-880F-372498355D4F}"/>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D9EF22D4-E797-4890-90ED-D381E3128EC4}" type="slidenum">
              <a:rPr lang="en-US" altLang="en-US">
                <a:solidFill>
                  <a:srgbClr val="898989"/>
                </a:solidFill>
              </a:rPr>
              <a:pPr/>
              <a:t>35</a:t>
            </a:fld>
            <a:endParaRPr lang="en-US" altLang="en-US">
              <a:solidFill>
                <a:srgbClr val="898989"/>
              </a:solidFill>
            </a:endParaRPr>
          </a:p>
        </p:txBody>
      </p:sp>
      <p:sp>
        <p:nvSpPr>
          <p:cNvPr id="7" name="Right Arrow 6">
            <a:extLst>
              <a:ext uri="{FF2B5EF4-FFF2-40B4-BE49-F238E27FC236}">
                <a16:creationId xmlns:a16="http://schemas.microsoft.com/office/drawing/2014/main" id="{A785E62E-C5BB-4033-82DF-4B8323D25BF3}"/>
              </a:ext>
            </a:extLst>
          </p:cNvPr>
          <p:cNvSpPr/>
          <p:nvPr/>
        </p:nvSpPr>
        <p:spPr>
          <a:xfrm>
            <a:off x="355600" y="1247775"/>
            <a:ext cx="4694238" cy="795338"/>
          </a:xfrm>
          <a:prstGeom prst="rightArrow">
            <a:avLst/>
          </a:prstGeom>
          <a:solidFill>
            <a:schemeClr val="tx1">
              <a:lumMod val="50000"/>
              <a:lumOff val="50000"/>
            </a:schemeClr>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941" dirty="0">
              <a:solidFill>
                <a:srgbClr val="FFFFFF"/>
              </a:solidFill>
              <a:latin typeface="Arial" panose="020B0604020202020204" pitchFamily="34" charset="0"/>
            </a:endParaRPr>
          </a:p>
        </p:txBody>
      </p:sp>
      <p:sp>
        <p:nvSpPr>
          <p:cNvPr id="12" name="Text Box 28">
            <a:extLst>
              <a:ext uri="{FF2B5EF4-FFF2-40B4-BE49-F238E27FC236}">
                <a16:creationId xmlns:a16="http://schemas.microsoft.com/office/drawing/2014/main" id="{DFD53F8A-EE1A-404D-A648-DA3594728001}"/>
              </a:ext>
            </a:extLst>
          </p:cNvPr>
          <p:cNvSpPr txBox="1">
            <a:spLocks noChangeArrowheads="1"/>
          </p:cNvSpPr>
          <p:nvPr/>
        </p:nvSpPr>
        <p:spPr bwMode="auto">
          <a:xfrm>
            <a:off x="376238" y="1866900"/>
            <a:ext cx="4573587" cy="1244600"/>
          </a:xfrm>
          <a:prstGeom prst="rect">
            <a:avLst/>
          </a:prstGeom>
          <a:noFill/>
          <a:ln w="9525">
            <a:noFill/>
            <a:miter lim="800000"/>
            <a:headEnd/>
            <a:tailEnd/>
          </a:ln>
        </p:spPr>
        <p:txBody>
          <a:bodyPr lIns="0" tIns="0" rIns="0" bIns="0"/>
          <a:lstStyle/>
          <a:p>
            <a:pPr defTabSz="795838" eaLnBrk="1" hangingPunct="1">
              <a:spcBef>
                <a:spcPts val="0"/>
              </a:spcBef>
              <a:spcAft>
                <a:spcPts val="582"/>
              </a:spcAft>
              <a:buClr>
                <a:srgbClr val="CA8509"/>
              </a:buClr>
              <a:buSzPct val="85000"/>
              <a:tabLst>
                <a:tab pos="100862" algn="l"/>
              </a:tabLst>
              <a:defRPr/>
            </a:pPr>
            <a:r>
              <a:rPr lang="en-US" sz="1941" b="1" dirty="0">
                <a:solidFill>
                  <a:schemeClr val="tx1">
                    <a:lumMod val="50000"/>
                    <a:lumOff val="50000"/>
                  </a:schemeClr>
                </a:solidFill>
                <a:latin typeface="Arial" panose="020B0604020202020204" pitchFamily="34" charset="0"/>
                <a:cs typeface="Arial" pitchFamily="34" charset="0"/>
              </a:rPr>
              <a:t>Malnutrition Screening</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262" dirty="0">
                <a:latin typeface="Arial" panose="020B0604020202020204" pitchFamily="34" charset="0"/>
              </a:rPr>
              <a:t>Percentage of patients age 65 years and older admitted to hospital who received a malnutrition screening with a validated screening tool  </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262" dirty="0">
                <a:latin typeface="Arial" panose="020B0604020202020204" pitchFamily="34" charset="0"/>
              </a:rPr>
              <a:t>Percentage of patients age 65 years and older admitted to hospital who received a malnutrition screening </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262" dirty="0">
                <a:latin typeface="Arial" panose="020B0604020202020204" pitchFamily="34" charset="0"/>
              </a:rPr>
              <a:t>Percentage of patients age 65 years and older identified as “at risk” through a malnutrition screening who had a malnutrition-risk diet order implemented within 24 hours of the completed screening</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262" dirty="0">
                <a:latin typeface="Arial" panose="020B0604020202020204" pitchFamily="34" charset="0"/>
              </a:rPr>
              <a:t>Length of time between hospital admission and completion of malnutrition screening </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262" dirty="0">
                <a:latin typeface="Arial" panose="020B0604020202020204" pitchFamily="34" charset="0"/>
              </a:rPr>
              <a:t>Length of time between identification of a patient age 65 years and older as “at risk” based on a malnutrition screening and implementation of a malnutrition-risk diet order, but before a nutrition assessment with a standardized tool</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262" dirty="0">
                <a:latin typeface="Arial" panose="020B0604020202020204" pitchFamily="34" charset="0"/>
              </a:rPr>
              <a:t>Length of time between admission and implementation of a malnutrition-risk diet order in patients age 65 years and older identified as “at risk” based on a malnutrition screening, but before a nutrition assessment with a standardized tool</a:t>
            </a:r>
          </a:p>
        </p:txBody>
      </p:sp>
      <p:sp>
        <p:nvSpPr>
          <p:cNvPr id="15" name="TextBox 14">
            <a:extLst>
              <a:ext uri="{FF2B5EF4-FFF2-40B4-BE49-F238E27FC236}">
                <a16:creationId xmlns:a16="http://schemas.microsoft.com/office/drawing/2014/main" id="{8F20B255-67E7-4425-BFBC-C96C4FD0E203}"/>
              </a:ext>
            </a:extLst>
          </p:cNvPr>
          <p:cNvSpPr txBox="1"/>
          <p:nvPr/>
        </p:nvSpPr>
        <p:spPr>
          <a:xfrm>
            <a:off x="2538413" y="987425"/>
            <a:ext cx="4067175" cy="390525"/>
          </a:xfrm>
          <a:prstGeom prst="rect">
            <a:avLst/>
          </a:prstGeom>
          <a:noFill/>
        </p:spPr>
        <p:txBody>
          <a:bodyPr>
            <a:spAutoFit/>
          </a:bodyPr>
          <a:lstStyle/>
          <a:p>
            <a:pPr algn="ctr" eaLnBrk="1" fontAlgn="auto" hangingPunct="1">
              <a:spcBef>
                <a:spcPts val="0"/>
              </a:spcBef>
              <a:spcAft>
                <a:spcPts val="0"/>
              </a:spcAft>
              <a:defRPr/>
            </a:pPr>
            <a:r>
              <a:rPr lang="en-US" sz="1941" b="1" dirty="0">
                <a:solidFill>
                  <a:srgbClr val="000000"/>
                </a:solidFill>
                <a:latin typeface="Arial" panose="020B0604020202020204" pitchFamily="34" charset="0"/>
              </a:rPr>
              <a:t>Malnutrition Care Workflow</a:t>
            </a:r>
          </a:p>
        </p:txBody>
      </p:sp>
      <p:sp>
        <p:nvSpPr>
          <p:cNvPr id="17" name="Text Box 28">
            <a:extLst>
              <a:ext uri="{FF2B5EF4-FFF2-40B4-BE49-F238E27FC236}">
                <a16:creationId xmlns:a16="http://schemas.microsoft.com/office/drawing/2014/main" id="{3839AC3A-13F7-45F1-89CE-502BCA177909}"/>
              </a:ext>
            </a:extLst>
          </p:cNvPr>
          <p:cNvSpPr txBox="1">
            <a:spLocks noChangeArrowheads="1"/>
          </p:cNvSpPr>
          <p:nvPr/>
        </p:nvSpPr>
        <p:spPr bwMode="auto">
          <a:xfrm>
            <a:off x="5049838" y="1866900"/>
            <a:ext cx="3667125" cy="1244600"/>
          </a:xfrm>
          <a:prstGeom prst="rect">
            <a:avLst/>
          </a:prstGeom>
          <a:noFill/>
          <a:ln w="9525">
            <a:noFill/>
            <a:miter lim="800000"/>
            <a:headEnd/>
            <a:tailEnd/>
          </a:ln>
        </p:spPr>
        <p:txBody>
          <a:bodyPr lIns="0" tIns="0" rIns="0" bIns="0"/>
          <a:lstStyle/>
          <a:p>
            <a:pPr defTabSz="795838" eaLnBrk="1" hangingPunct="1">
              <a:spcBef>
                <a:spcPts val="0"/>
              </a:spcBef>
              <a:spcAft>
                <a:spcPts val="582"/>
              </a:spcAft>
              <a:buClr>
                <a:srgbClr val="CA8509"/>
              </a:buClr>
              <a:buSzPct val="85000"/>
              <a:tabLst>
                <a:tab pos="100862" algn="l"/>
              </a:tabLst>
              <a:defRPr/>
            </a:pPr>
            <a:r>
              <a:rPr lang="en-US" sz="1941" b="1" dirty="0">
                <a:solidFill>
                  <a:schemeClr val="accent2"/>
                </a:solidFill>
                <a:latin typeface="Arial" panose="020B0604020202020204" pitchFamily="34" charset="0"/>
                <a:cs typeface="Arial" pitchFamily="34" charset="0"/>
              </a:rPr>
              <a:t>Nutrition Assessment</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262" dirty="0">
                <a:latin typeface="Arial" panose="020B0604020202020204" pitchFamily="34" charset="0"/>
              </a:rPr>
              <a:t>Percentage of patients age 65 years and older identified as “at risk” for malnutrition based on a malnutrition screening who also had a completed nutrition assessment with a standardized tool</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262" dirty="0">
                <a:latin typeface="Arial" panose="020B0604020202020204" pitchFamily="34" charset="0"/>
              </a:rPr>
              <a:t>Length of time between patients age 65 years and older identified as “at risk” for malnutrition based on a malnutrition screening  and completion of a nutrition assessment using a standardized tool </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262" dirty="0">
                <a:latin typeface="Arial" panose="020B0604020202020204" pitchFamily="34" charset="0"/>
              </a:rPr>
              <a:t>Length of time between admission and completion of a nutrition assessment with a standardized tool for patients age 65 years and older identified as “at risk” for malnutrition based on a malnutrition screening </a:t>
            </a:r>
          </a:p>
        </p:txBody>
      </p:sp>
      <p:sp>
        <p:nvSpPr>
          <p:cNvPr id="10" name="Title 1">
            <a:extLst>
              <a:ext uri="{FF2B5EF4-FFF2-40B4-BE49-F238E27FC236}">
                <a16:creationId xmlns:a16="http://schemas.microsoft.com/office/drawing/2014/main" id="{FAFBC330-B4E1-4FA1-8C81-6717C27515AA}"/>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err="1"/>
              <a:t>MQii</a:t>
            </a:r>
            <a:r>
              <a:rPr lang="en-US" dirty="0"/>
              <a:t> Suggested Quality Indicators Align with the Malnutrition Care Workflow (1 of 3)</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ight Arrow 15">
            <a:extLst>
              <a:ext uri="{FF2B5EF4-FFF2-40B4-BE49-F238E27FC236}">
                <a16:creationId xmlns:a16="http://schemas.microsoft.com/office/drawing/2014/main" id="{22BDE08C-C01F-44E4-9057-702ED68BC78F}"/>
              </a:ext>
            </a:extLst>
          </p:cNvPr>
          <p:cNvSpPr/>
          <p:nvPr/>
        </p:nvSpPr>
        <p:spPr>
          <a:xfrm>
            <a:off x="4367213" y="1247775"/>
            <a:ext cx="4349750" cy="795338"/>
          </a:xfrm>
          <a:prstGeom prst="rightArrow">
            <a:avLst/>
          </a:prstGeom>
          <a:solidFill>
            <a:schemeClr val="accent3"/>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941" dirty="0">
              <a:solidFill>
                <a:srgbClr val="FFFFFF"/>
              </a:solidFill>
              <a:latin typeface="Arial" panose="020B0604020202020204" pitchFamily="34" charset="0"/>
            </a:endParaRPr>
          </a:p>
        </p:txBody>
      </p:sp>
      <p:sp>
        <p:nvSpPr>
          <p:cNvPr id="52227" name="Slide Number Placeholder 2">
            <a:extLst>
              <a:ext uri="{FF2B5EF4-FFF2-40B4-BE49-F238E27FC236}">
                <a16:creationId xmlns:a16="http://schemas.microsoft.com/office/drawing/2014/main" id="{76B8D55E-9EA6-457D-A954-F9769C704381}"/>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3B58759-E071-4E84-9C4F-0CD0FEEB6136}" type="slidenum">
              <a:rPr lang="en-US" altLang="en-US">
                <a:solidFill>
                  <a:srgbClr val="898989"/>
                </a:solidFill>
              </a:rPr>
              <a:pPr/>
              <a:t>36</a:t>
            </a:fld>
            <a:endParaRPr lang="en-US" altLang="en-US">
              <a:solidFill>
                <a:srgbClr val="898989"/>
              </a:solidFill>
            </a:endParaRPr>
          </a:p>
        </p:txBody>
      </p:sp>
      <p:sp>
        <p:nvSpPr>
          <p:cNvPr id="7" name="Right Arrow 6">
            <a:extLst>
              <a:ext uri="{FF2B5EF4-FFF2-40B4-BE49-F238E27FC236}">
                <a16:creationId xmlns:a16="http://schemas.microsoft.com/office/drawing/2014/main" id="{F46A3D83-6759-4C40-B9D4-CFE227729941}"/>
              </a:ext>
            </a:extLst>
          </p:cNvPr>
          <p:cNvSpPr/>
          <p:nvPr/>
        </p:nvSpPr>
        <p:spPr>
          <a:xfrm>
            <a:off x="355600" y="1247775"/>
            <a:ext cx="4694238" cy="795338"/>
          </a:xfrm>
          <a:prstGeom prst="rightArrow">
            <a:avLst/>
          </a:prstGeom>
          <a:solidFill>
            <a:schemeClr val="accent1"/>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941" dirty="0">
              <a:solidFill>
                <a:srgbClr val="FFFFFF"/>
              </a:solidFill>
              <a:latin typeface="Arial" panose="020B0604020202020204" pitchFamily="34" charset="0"/>
            </a:endParaRPr>
          </a:p>
        </p:txBody>
      </p:sp>
      <p:sp>
        <p:nvSpPr>
          <p:cNvPr id="12" name="Text Box 28">
            <a:extLst>
              <a:ext uri="{FF2B5EF4-FFF2-40B4-BE49-F238E27FC236}">
                <a16:creationId xmlns:a16="http://schemas.microsoft.com/office/drawing/2014/main" id="{EB4260DF-BFB9-4053-B290-3510035F9556}"/>
              </a:ext>
            </a:extLst>
          </p:cNvPr>
          <p:cNvSpPr txBox="1">
            <a:spLocks noChangeArrowheads="1"/>
          </p:cNvSpPr>
          <p:nvPr/>
        </p:nvSpPr>
        <p:spPr bwMode="auto">
          <a:xfrm>
            <a:off x="376238" y="1866900"/>
            <a:ext cx="4343400" cy="1244600"/>
          </a:xfrm>
          <a:prstGeom prst="rect">
            <a:avLst/>
          </a:prstGeom>
          <a:noFill/>
          <a:ln w="9525">
            <a:noFill/>
            <a:miter lim="800000"/>
            <a:headEnd/>
            <a:tailEnd/>
          </a:ln>
        </p:spPr>
        <p:txBody>
          <a:bodyPr lIns="0" tIns="0" rIns="0" bIns="0"/>
          <a:lstStyle/>
          <a:p>
            <a:pPr defTabSz="795838" eaLnBrk="1" hangingPunct="1">
              <a:spcBef>
                <a:spcPts val="0"/>
              </a:spcBef>
              <a:spcAft>
                <a:spcPts val="582"/>
              </a:spcAft>
              <a:buClr>
                <a:srgbClr val="CA8509"/>
              </a:buClr>
              <a:buSzPct val="85000"/>
              <a:tabLst>
                <a:tab pos="100862" algn="l"/>
              </a:tabLst>
              <a:defRPr/>
            </a:pPr>
            <a:r>
              <a:rPr lang="en-US" sz="1941" b="1" dirty="0">
                <a:solidFill>
                  <a:schemeClr val="accent1"/>
                </a:solidFill>
                <a:latin typeface="Arial" panose="020B0604020202020204" pitchFamily="34" charset="0"/>
                <a:cs typeface="Arial" pitchFamily="34" charset="0"/>
              </a:rPr>
              <a:t>Malnutrition Diagnosis</a:t>
            </a:r>
          </a:p>
          <a:p>
            <a:pPr marL="164876" lvl="1" indent="-164876" eaLnBrk="1" hangingPunct="1">
              <a:spcBef>
                <a:spcPts val="0"/>
              </a:spcBef>
              <a:spcAft>
                <a:spcPts val="582"/>
              </a:spcAft>
              <a:buClr>
                <a:schemeClr val="accent2"/>
              </a:buClr>
              <a:buSzPct val="85000"/>
              <a:buFont typeface="Arial" pitchFamily="34" charset="0"/>
              <a:buChar char="•"/>
              <a:tabLst>
                <a:tab pos="100862" algn="l"/>
              </a:tabLst>
              <a:defRPr/>
            </a:pPr>
            <a:r>
              <a:rPr lang="en-US" sz="1359" dirty="0">
                <a:latin typeface="Arial" panose="020B0604020202020204" pitchFamily="34" charset="0"/>
              </a:rPr>
              <a:t>Percentage of patients age 65 years and older identified as malnourished with a nutrition assessment using a standardized tool who have a documented dietitian-based malnutrition diagnosis</a:t>
            </a:r>
          </a:p>
          <a:p>
            <a:pPr marL="164876" lvl="1" indent="-164876" eaLnBrk="1" hangingPunct="1">
              <a:spcBef>
                <a:spcPts val="0"/>
              </a:spcBef>
              <a:spcAft>
                <a:spcPts val="582"/>
              </a:spcAft>
              <a:buClr>
                <a:schemeClr val="accent2"/>
              </a:buClr>
              <a:buSzPct val="85000"/>
              <a:buFont typeface="Arial" pitchFamily="34" charset="0"/>
              <a:buChar char="•"/>
              <a:tabLst>
                <a:tab pos="100862" algn="l"/>
              </a:tabLst>
              <a:defRPr/>
            </a:pPr>
            <a:r>
              <a:rPr lang="en-US" sz="1359" dirty="0">
                <a:latin typeface="Arial" panose="020B0604020202020204" pitchFamily="34" charset="0"/>
              </a:rPr>
              <a:t>Percentage of patients age 65 years and older who have a documented provider medical diagnosis of malnutrition</a:t>
            </a:r>
          </a:p>
          <a:p>
            <a:pPr marL="164876" lvl="1" indent="-164876" eaLnBrk="1" hangingPunct="1">
              <a:spcBef>
                <a:spcPts val="0"/>
              </a:spcBef>
              <a:spcAft>
                <a:spcPts val="582"/>
              </a:spcAft>
              <a:buClr>
                <a:schemeClr val="accent2"/>
              </a:buClr>
              <a:buSzPct val="85000"/>
              <a:buFont typeface="Arial" pitchFamily="34" charset="0"/>
              <a:buChar char="•"/>
              <a:tabLst>
                <a:tab pos="100862" algn="l"/>
              </a:tabLst>
              <a:defRPr/>
            </a:pPr>
            <a:r>
              <a:rPr lang="en-US" sz="1359" dirty="0">
                <a:latin typeface="Arial" panose="020B0604020202020204" pitchFamily="34" charset="0"/>
              </a:rPr>
              <a:t>Percentage of patients age 65 years and older identified as malnourished with a nutrition assessment using a standardized tool who have a documented dietitian-based nutrition diagnosis and a provider medical diagnosis of malnutrition</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endParaRPr lang="en-US" sz="1262" dirty="0">
              <a:latin typeface="Arial" panose="020B0604020202020204" pitchFamily="34" charset="0"/>
            </a:endParaRPr>
          </a:p>
        </p:txBody>
      </p:sp>
      <p:sp>
        <p:nvSpPr>
          <p:cNvPr id="15" name="TextBox 14">
            <a:extLst>
              <a:ext uri="{FF2B5EF4-FFF2-40B4-BE49-F238E27FC236}">
                <a16:creationId xmlns:a16="http://schemas.microsoft.com/office/drawing/2014/main" id="{38DF197D-5279-4C07-AFF2-0F4EBDF379E4}"/>
              </a:ext>
            </a:extLst>
          </p:cNvPr>
          <p:cNvSpPr txBox="1"/>
          <p:nvPr/>
        </p:nvSpPr>
        <p:spPr>
          <a:xfrm>
            <a:off x="2538413" y="987425"/>
            <a:ext cx="4067175" cy="390525"/>
          </a:xfrm>
          <a:prstGeom prst="rect">
            <a:avLst/>
          </a:prstGeom>
          <a:noFill/>
        </p:spPr>
        <p:txBody>
          <a:bodyPr>
            <a:spAutoFit/>
          </a:bodyPr>
          <a:lstStyle/>
          <a:p>
            <a:pPr algn="ctr" eaLnBrk="1" fontAlgn="auto" hangingPunct="1">
              <a:spcBef>
                <a:spcPts val="0"/>
              </a:spcBef>
              <a:spcAft>
                <a:spcPts val="0"/>
              </a:spcAft>
              <a:defRPr/>
            </a:pPr>
            <a:r>
              <a:rPr lang="en-US" sz="1941" b="1" dirty="0">
                <a:solidFill>
                  <a:srgbClr val="000000"/>
                </a:solidFill>
                <a:latin typeface="Arial" panose="020B0604020202020204" pitchFamily="34" charset="0"/>
              </a:rPr>
              <a:t>Malnutrition Care Workflow</a:t>
            </a:r>
          </a:p>
        </p:txBody>
      </p:sp>
      <p:sp>
        <p:nvSpPr>
          <p:cNvPr id="17" name="Text Box 28">
            <a:extLst>
              <a:ext uri="{FF2B5EF4-FFF2-40B4-BE49-F238E27FC236}">
                <a16:creationId xmlns:a16="http://schemas.microsoft.com/office/drawing/2014/main" id="{CA978B65-253A-48E2-9C64-0121BAFAD81F}"/>
              </a:ext>
            </a:extLst>
          </p:cNvPr>
          <p:cNvSpPr txBox="1">
            <a:spLocks noChangeArrowheads="1"/>
          </p:cNvSpPr>
          <p:nvPr/>
        </p:nvSpPr>
        <p:spPr bwMode="auto">
          <a:xfrm>
            <a:off x="4951413" y="1866900"/>
            <a:ext cx="3667125" cy="1244600"/>
          </a:xfrm>
          <a:prstGeom prst="rect">
            <a:avLst/>
          </a:prstGeom>
          <a:noFill/>
          <a:ln w="9525">
            <a:noFill/>
            <a:miter lim="800000"/>
            <a:headEnd/>
            <a:tailEnd/>
          </a:ln>
        </p:spPr>
        <p:txBody>
          <a:bodyPr lIns="0" tIns="0" rIns="0" bIns="0"/>
          <a:lstStyle/>
          <a:p>
            <a:pPr defTabSz="795838" eaLnBrk="1" hangingPunct="1">
              <a:spcBef>
                <a:spcPts val="0"/>
              </a:spcBef>
              <a:spcAft>
                <a:spcPts val="582"/>
              </a:spcAft>
              <a:buClr>
                <a:srgbClr val="CA8509"/>
              </a:buClr>
              <a:buSzPct val="85000"/>
              <a:tabLst>
                <a:tab pos="100862" algn="l"/>
              </a:tabLst>
              <a:defRPr/>
            </a:pPr>
            <a:r>
              <a:rPr lang="en-US" sz="1941" b="1" dirty="0">
                <a:solidFill>
                  <a:schemeClr val="accent3"/>
                </a:solidFill>
                <a:latin typeface="Arial" panose="020B0604020202020204" pitchFamily="34" charset="0"/>
                <a:cs typeface="Arial" pitchFamily="34" charset="0"/>
              </a:rPr>
              <a:t>Malnutrition Care Plan Development</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359" dirty="0">
                <a:latin typeface="Arial" panose="020B0604020202020204" pitchFamily="34" charset="0"/>
              </a:rPr>
              <a:t>Percentage of patients age 65 years and older with a completed nutrition assessment and a documented malnutrition diagnosis who have a documented malnutrition care plan</a:t>
            </a:r>
          </a:p>
        </p:txBody>
      </p:sp>
      <p:sp>
        <p:nvSpPr>
          <p:cNvPr id="10" name="Title 1">
            <a:extLst>
              <a:ext uri="{FF2B5EF4-FFF2-40B4-BE49-F238E27FC236}">
                <a16:creationId xmlns:a16="http://schemas.microsoft.com/office/drawing/2014/main" id="{34120F68-393D-4538-826C-30914E29A7AC}"/>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err="1"/>
              <a:t>MQii</a:t>
            </a:r>
            <a:r>
              <a:rPr lang="en-US" dirty="0"/>
              <a:t> Suggested Quality Indicators Align with the Malnutrition Care Workflow (2 of 3)</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ight Arrow 15">
            <a:extLst>
              <a:ext uri="{FF2B5EF4-FFF2-40B4-BE49-F238E27FC236}">
                <a16:creationId xmlns:a16="http://schemas.microsoft.com/office/drawing/2014/main" id="{E89A47BB-83ED-4FA6-9F37-E098F8120E55}"/>
              </a:ext>
            </a:extLst>
          </p:cNvPr>
          <p:cNvSpPr/>
          <p:nvPr/>
        </p:nvSpPr>
        <p:spPr>
          <a:xfrm>
            <a:off x="4367213" y="1247775"/>
            <a:ext cx="4349750" cy="795338"/>
          </a:xfrm>
          <a:prstGeom prst="rightArrow">
            <a:avLst/>
          </a:prstGeom>
          <a:solidFill>
            <a:schemeClr val="accent6"/>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941" dirty="0">
              <a:solidFill>
                <a:srgbClr val="FFFFFF"/>
              </a:solidFill>
              <a:latin typeface="Arial" panose="020B0604020202020204" pitchFamily="34" charset="0"/>
            </a:endParaRPr>
          </a:p>
        </p:txBody>
      </p:sp>
      <p:sp>
        <p:nvSpPr>
          <p:cNvPr id="53251" name="Slide Number Placeholder 2">
            <a:extLst>
              <a:ext uri="{FF2B5EF4-FFF2-40B4-BE49-F238E27FC236}">
                <a16:creationId xmlns:a16="http://schemas.microsoft.com/office/drawing/2014/main" id="{5F5BC0CE-7F10-4351-9F84-744115B798BA}"/>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B095127B-6228-409D-ABD8-F4AFD399BE34}" type="slidenum">
              <a:rPr lang="en-US" altLang="en-US">
                <a:solidFill>
                  <a:srgbClr val="898989"/>
                </a:solidFill>
              </a:rPr>
              <a:pPr/>
              <a:t>37</a:t>
            </a:fld>
            <a:endParaRPr lang="en-US" altLang="en-US">
              <a:solidFill>
                <a:srgbClr val="898989"/>
              </a:solidFill>
            </a:endParaRPr>
          </a:p>
        </p:txBody>
      </p:sp>
      <p:sp>
        <p:nvSpPr>
          <p:cNvPr id="7" name="Right Arrow 6">
            <a:extLst>
              <a:ext uri="{FF2B5EF4-FFF2-40B4-BE49-F238E27FC236}">
                <a16:creationId xmlns:a16="http://schemas.microsoft.com/office/drawing/2014/main" id="{6233F0FE-4FCE-4229-92C9-57BA38936668}"/>
              </a:ext>
            </a:extLst>
          </p:cNvPr>
          <p:cNvSpPr/>
          <p:nvPr/>
        </p:nvSpPr>
        <p:spPr>
          <a:xfrm>
            <a:off x="355600" y="1247775"/>
            <a:ext cx="4694238" cy="795338"/>
          </a:xfrm>
          <a:prstGeom prst="rightArrow">
            <a:avLst/>
          </a:prstGeom>
          <a:solidFill>
            <a:schemeClr val="accent3"/>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941" dirty="0">
              <a:solidFill>
                <a:schemeClr val="accent4"/>
              </a:solidFill>
              <a:latin typeface="Arial" panose="020B0604020202020204" pitchFamily="34" charset="0"/>
            </a:endParaRPr>
          </a:p>
        </p:txBody>
      </p:sp>
      <p:sp>
        <p:nvSpPr>
          <p:cNvPr id="12" name="Text Box 28">
            <a:extLst>
              <a:ext uri="{FF2B5EF4-FFF2-40B4-BE49-F238E27FC236}">
                <a16:creationId xmlns:a16="http://schemas.microsoft.com/office/drawing/2014/main" id="{82A9DE32-814E-4468-A769-2A932DC9662D}"/>
              </a:ext>
            </a:extLst>
          </p:cNvPr>
          <p:cNvSpPr txBox="1">
            <a:spLocks noChangeArrowheads="1"/>
          </p:cNvSpPr>
          <p:nvPr/>
        </p:nvSpPr>
        <p:spPr bwMode="auto">
          <a:xfrm>
            <a:off x="376238" y="1866900"/>
            <a:ext cx="4343400" cy="1244600"/>
          </a:xfrm>
          <a:prstGeom prst="rect">
            <a:avLst/>
          </a:prstGeom>
          <a:noFill/>
          <a:ln w="9525">
            <a:noFill/>
            <a:miter lim="800000"/>
            <a:headEnd/>
            <a:tailEnd/>
          </a:ln>
        </p:spPr>
        <p:txBody>
          <a:bodyPr lIns="0" tIns="0" rIns="0" bIns="0"/>
          <a:lstStyle/>
          <a:p>
            <a:pPr defTabSz="795838" eaLnBrk="1" hangingPunct="1">
              <a:spcBef>
                <a:spcPts val="0"/>
              </a:spcBef>
              <a:spcAft>
                <a:spcPts val="388"/>
              </a:spcAft>
              <a:buClr>
                <a:srgbClr val="CA8509"/>
              </a:buClr>
              <a:buSzPct val="85000"/>
              <a:tabLst>
                <a:tab pos="100862" algn="l"/>
              </a:tabLst>
              <a:defRPr/>
            </a:pPr>
            <a:r>
              <a:rPr lang="en-US" sz="1941" b="1" dirty="0">
                <a:solidFill>
                  <a:schemeClr val="accent3"/>
                </a:solidFill>
                <a:latin typeface="Arial" panose="020B0604020202020204" pitchFamily="34" charset="0"/>
                <a:cs typeface="Arial" pitchFamily="34" charset="0"/>
              </a:rPr>
              <a:t>Intervention Implementation</a:t>
            </a:r>
          </a:p>
          <a:p>
            <a:pPr marL="164876" lvl="1" indent="-164876" eaLnBrk="1" hangingPunct="1">
              <a:spcBef>
                <a:spcPts val="0"/>
              </a:spcBef>
              <a:spcAft>
                <a:spcPts val="582"/>
              </a:spcAft>
              <a:buClr>
                <a:schemeClr val="accent2"/>
              </a:buClr>
              <a:buSzPct val="85000"/>
              <a:buFont typeface="Arial" pitchFamily="34" charset="0"/>
              <a:buChar char="•"/>
              <a:tabLst>
                <a:tab pos="100862" algn="l"/>
              </a:tabLst>
              <a:defRPr/>
            </a:pPr>
            <a:r>
              <a:rPr lang="en-US" sz="1359" dirty="0">
                <a:latin typeface="Arial" panose="020B0604020202020204" pitchFamily="34" charset="0"/>
              </a:rPr>
              <a:t>Percentage of patients age 65 years and older with a documented malnutrition diagnosis who had a nutrition intervention implemented</a:t>
            </a:r>
          </a:p>
          <a:p>
            <a:pPr marL="164876" lvl="1" indent="-164876" eaLnBrk="1" hangingPunct="1">
              <a:spcBef>
                <a:spcPts val="0"/>
              </a:spcBef>
              <a:spcAft>
                <a:spcPts val="582"/>
              </a:spcAft>
              <a:buClr>
                <a:schemeClr val="accent2"/>
              </a:buClr>
              <a:buSzPct val="85000"/>
              <a:buFont typeface="Arial" pitchFamily="34" charset="0"/>
              <a:buChar char="•"/>
              <a:tabLst>
                <a:tab pos="100862" algn="l"/>
              </a:tabLst>
              <a:defRPr/>
            </a:pPr>
            <a:r>
              <a:rPr lang="en-US" sz="1359" dirty="0">
                <a:latin typeface="Arial" panose="020B0604020202020204" pitchFamily="34" charset="0"/>
              </a:rPr>
              <a:t>Length of time between documented malnutrition diagnosis and implementation of a nutrition intervention for patients age 65 years and older diagnosed as malnourished</a:t>
            </a:r>
          </a:p>
          <a:p>
            <a:pPr marL="164876" lvl="1" indent="-164876" eaLnBrk="1" hangingPunct="1">
              <a:spcBef>
                <a:spcPts val="0"/>
              </a:spcBef>
              <a:spcAft>
                <a:spcPts val="582"/>
              </a:spcAft>
              <a:buClr>
                <a:schemeClr val="accent2"/>
              </a:buClr>
              <a:buSzPct val="85000"/>
              <a:buFont typeface="Arial" pitchFamily="34" charset="0"/>
              <a:buChar char="•"/>
              <a:tabLst>
                <a:tab pos="100862" algn="l"/>
              </a:tabLst>
              <a:defRPr/>
            </a:pPr>
            <a:r>
              <a:rPr lang="en-US" sz="1359" dirty="0">
                <a:latin typeface="Arial" panose="020B0604020202020204" pitchFamily="34" charset="0"/>
              </a:rPr>
              <a:t>Length of time between admission and implementation of a nutrition intervention for patients age 65 years and older diagnosed as malnourished</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endParaRPr lang="en-US" sz="1262" dirty="0">
              <a:latin typeface="Arial" panose="020B0604020202020204" pitchFamily="34" charset="0"/>
            </a:endParaRPr>
          </a:p>
        </p:txBody>
      </p:sp>
      <p:sp>
        <p:nvSpPr>
          <p:cNvPr id="15" name="TextBox 14">
            <a:extLst>
              <a:ext uri="{FF2B5EF4-FFF2-40B4-BE49-F238E27FC236}">
                <a16:creationId xmlns:a16="http://schemas.microsoft.com/office/drawing/2014/main" id="{AA57823C-585B-4A18-B363-4F76C660F7EA}"/>
              </a:ext>
            </a:extLst>
          </p:cNvPr>
          <p:cNvSpPr txBox="1"/>
          <p:nvPr/>
        </p:nvSpPr>
        <p:spPr>
          <a:xfrm>
            <a:off x="2538413" y="987425"/>
            <a:ext cx="4067175" cy="390525"/>
          </a:xfrm>
          <a:prstGeom prst="rect">
            <a:avLst/>
          </a:prstGeom>
          <a:noFill/>
        </p:spPr>
        <p:txBody>
          <a:bodyPr>
            <a:spAutoFit/>
          </a:bodyPr>
          <a:lstStyle/>
          <a:p>
            <a:pPr algn="ctr" eaLnBrk="1" fontAlgn="auto" hangingPunct="1">
              <a:spcBef>
                <a:spcPts val="0"/>
              </a:spcBef>
              <a:spcAft>
                <a:spcPts val="0"/>
              </a:spcAft>
              <a:defRPr/>
            </a:pPr>
            <a:r>
              <a:rPr lang="en-US" sz="1941" b="1" dirty="0">
                <a:solidFill>
                  <a:srgbClr val="000000"/>
                </a:solidFill>
                <a:latin typeface="Arial" panose="020B0604020202020204" pitchFamily="34" charset="0"/>
              </a:rPr>
              <a:t>Malnutrition Care Workflow</a:t>
            </a:r>
          </a:p>
        </p:txBody>
      </p:sp>
      <p:sp>
        <p:nvSpPr>
          <p:cNvPr id="17" name="Text Box 28">
            <a:extLst>
              <a:ext uri="{FF2B5EF4-FFF2-40B4-BE49-F238E27FC236}">
                <a16:creationId xmlns:a16="http://schemas.microsoft.com/office/drawing/2014/main" id="{B0BD2E3C-7091-4306-8386-EE2542009D27}"/>
              </a:ext>
            </a:extLst>
          </p:cNvPr>
          <p:cNvSpPr txBox="1">
            <a:spLocks noChangeArrowheads="1"/>
          </p:cNvSpPr>
          <p:nvPr/>
        </p:nvSpPr>
        <p:spPr bwMode="auto">
          <a:xfrm>
            <a:off x="4951413" y="1866900"/>
            <a:ext cx="3667125" cy="1244600"/>
          </a:xfrm>
          <a:prstGeom prst="rect">
            <a:avLst/>
          </a:prstGeom>
          <a:noFill/>
          <a:ln w="9525">
            <a:noFill/>
            <a:miter lim="800000"/>
            <a:headEnd/>
            <a:tailEnd/>
          </a:ln>
        </p:spPr>
        <p:txBody>
          <a:bodyPr lIns="0" tIns="0" rIns="0" bIns="0"/>
          <a:lstStyle/>
          <a:p>
            <a:pPr defTabSz="795838" eaLnBrk="1" hangingPunct="1">
              <a:spcBef>
                <a:spcPts val="0"/>
              </a:spcBef>
              <a:spcAft>
                <a:spcPts val="582"/>
              </a:spcAft>
              <a:buClr>
                <a:srgbClr val="CA8509"/>
              </a:buClr>
              <a:buSzPct val="85000"/>
              <a:tabLst>
                <a:tab pos="100862" algn="l"/>
              </a:tabLst>
              <a:defRPr/>
            </a:pPr>
            <a:r>
              <a:rPr lang="en-US" sz="1941" b="1" dirty="0">
                <a:solidFill>
                  <a:schemeClr val="accent6"/>
                </a:solidFill>
                <a:latin typeface="Arial" panose="020B0604020202020204" pitchFamily="34" charset="0"/>
                <a:cs typeface="Arial" pitchFamily="34" charset="0"/>
              </a:rPr>
              <a:t>Monitoring/Evaluation &amp; Discharge Planning</a:t>
            </a:r>
          </a:p>
          <a:p>
            <a:pPr marL="164876" lvl="1" indent="-164876" eaLnBrk="1" hangingPunct="1">
              <a:spcBef>
                <a:spcPts val="0"/>
              </a:spcBef>
              <a:spcAft>
                <a:spcPts val="388"/>
              </a:spcAft>
              <a:buClr>
                <a:schemeClr val="accent2"/>
              </a:buClr>
              <a:buSzPct val="85000"/>
              <a:buFont typeface="Arial" pitchFamily="34" charset="0"/>
              <a:buChar char="•"/>
              <a:tabLst>
                <a:tab pos="100862" algn="l"/>
              </a:tabLst>
              <a:defRPr/>
            </a:pPr>
            <a:r>
              <a:rPr lang="en-US" sz="1359" dirty="0">
                <a:latin typeface="Arial" panose="020B0604020202020204" pitchFamily="34" charset="0"/>
              </a:rPr>
              <a:t>Percentage of patients age 65 years and older with a malnutrition diagnosis as a result of a nutrition assessment with a standardized tool who have a malnutrition care plan included as part of their post-discharge care plan </a:t>
            </a:r>
          </a:p>
        </p:txBody>
      </p:sp>
      <p:sp>
        <p:nvSpPr>
          <p:cNvPr id="9" name="Title 1">
            <a:extLst>
              <a:ext uri="{FF2B5EF4-FFF2-40B4-BE49-F238E27FC236}">
                <a16:creationId xmlns:a16="http://schemas.microsoft.com/office/drawing/2014/main" id="{0B47EC40-7FB7-45DF-82AB-B7BAD642309C}"/>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err="1"/>
              <a:t>MQii</a:t>
            </a:r>
            <a:r>
              <a:rPr lang="en-US" dirty="0"/>
              <a:t> Suggested Quality Indicators Align with the Malnutrition Care Workflow (3 of 3)</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C8401815-A833-41CF-81FD-8AF14AAB5636}"/>
              </a:ext>
            </a:extLst>
          </p:cNvPr>
          <p:cNvSpPr txBox="1">
            <a:spLocks/>
          </p:cNvSpPr>
          <p:nvPr/>
        </p:nvSpPr>
        <p:spPr bwMode="auto">
          <a:xfrm>
            <a:off x="7762875" y="6356350"/>
            <a:ext cx="923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altLang="en-US" sz="1200">
                <a:solidFill>
                  <a:schemeClr val="bg1"/>
                </a:solidFill>
                <a:latin typeface="Arial" panose="020B0604020202020204" pitchFamily="34" charset="0"/>
              </a:rPr>
              <a:t>24</a:t>
            </a:r>
          </a:p>
        </p:txBody>
      </p:sp>
      <p:sp>
        <p:nvSpPr>
          <p:cNvPr id="7" name="Rectangle 6">
            <a:extLst>
              <a:ext uri="{FF2B5EF4-FFF2-40B4-BE49-F238E27FC236}">
                <a16:creationId xmlns:a16="http://schemas.microsoft.com/office/drawing/2014/main" id="{D011A883-8191-4D86-A3AA-26F3D40FD85F}"/>
              </a:ext>
            </a:extLst>
          </p:cNvPr>
          <p:cNvSpPr/>
          <p:nvPr/>
        </p:nvSpPr>
        <p:spPr>
          <a:xfrm>
            <a:off x="442913" y="1052513"/>
            <a:ext cx="8305800" cy="1400175"/>
          </a:xfrm>
          <a:prstGeom prst="rect">
            <a:avLst/>
          </a:prstGeom>
          <a:ln>
            <a:noFill/>
          </a:ln>
        </p:spPr>
        <p:style>
          <a:lnRef idx="2">
            <a:schemeClr val="accent4"/>
          </a:lnRef>
          <a:fillRef idx="1">
            <a:schemeClr val="lt1"/>
          </a:fillRef>
          <a:effectRef idx="0">
            <a:schemeClr val="accent4"/>
          </a:effectRef>
          <a:fontRef idx="minor">
            <a:schemeClr val="dk1"/>
          </a:fontRef>
        </p:style>
        <p:txBody>
          <a:bodyPr anchor="ctr">
            <a:spAutoFit/>
          </a:bodyPr>
          <a:lstStyle/>
          <a:p>
            <a:pPr marL="169863" lvl="1" indent="-169863" eaLnBrk="1" hangingPunct="1">
              <a:spcBef>
                <a:spcPts val="600"/>
              </a:spcBef>
              <a:spcAft>
                <a:spcPts val="600"/>
              </a:spcAft>
              <a:buClr>
                <a:schemeClr val="accent1">
                  <a:lumMod val="75000"/>
                </a:schemeClr>
              </a:buClr>
              <a:buSzPct val="85000"/>
              <a:buFont typeface="Arial" pitchFamily="34" charset="0"/>
              <a:buChar char="•"/>
              <a:tabLst>
                <a:tab pos="103913" algn="l"/>
              </a:tabLst>
              <a:defRPr/>
            </a:pPr>
            <a:r>
              <a:rPr lang="en-US" sz="1600" dirty="0">
                <a:solidFill>
                  <a:schemeClr val="tx1"/>
                </a:solidFill>
                <a:latin typeface="Arial" panose="020B0604020202020204" pitchFamily="34" charset="0"/>
              </a:rPr>
              <a:t>The Project Team consists of demonstration leaders responsible for guiding overall execution of the intervention</a:t>
            </a:r>
          </a:p>
          <a:p>
            <a:pPr marL="169863" lvl="1" indent="-169863" eaLnBrk="1" hangingPunct="1">
              <a:spcBef>
                <a:spcPts val="0"/>
              </a:spcBef>
              <a:spcAft>
                <a:spcPts val="0"/>
              </a:spcAft>
              <a:buClr>
                <a:schemeClr val="accent1">
                  <a:lumMod val="75000"/>
                </a:schemeClr>
              </a:buClr>
              <a:buSzPct val="85000"/>
              <a:buFont typeface="Arial" pitchFamily="34" charset="0"/>
              <a:buChar char="•"/>
              <a:tabLst>
                <a:tab pos="103913" algn="l"/>
              </a:tabLst>
              <a:defRPr/>
            </a:pPr>
            <a:r>
              <a:rPr lang="en-US" sz="1600" dirty="0">
                <a:solidFill>
                  <a:schemeClr val="tx1"/>
                </a:solidFill>
                <a:latin typeface="Arial" panose="020B0604020202020204" pitchFamily="34" charset="0"/>
              </a:rPr>
              <a:t>The Care Team is responsible for direct patient care</a:t>
            </a:r>
          </a:p>
          <a:p>
            <a:pPr marL="463550" lvl="2" indent="-285750" eaLnBrk="1" hangingPunct="1">
              <a:spcBef>
                <a:spcPts val="0"/>
              </a:spcBef>
              <a:spcAft>
                <a:spcPts val="0"/>
              </a:spcAft>
              <a:buClr>
                <a:schemeClr val="accent1">
                  <a:lumMod val="75000"/>
                </a:schemeClr>
              </a:buClr>
              <a:buSzPct val="85000"/>
              <a:buFont typeface="Courier New" panose="02070309020205020404" pitchFamily="49" charset="0"/>
              <a:buChar char="o"/>
              <a:tabLst>
                <a:tab pos="103913" algn="l"/>
              </a:tabLst>
              <a:defRPr/>
            </a:pPr>
            <a:r>
              <a:rPr lang="en-US" sz="1600" dirty="0">
                <a:solidFill>
                  <a:schemeClr val="tx1"/>
                </a:solidFill>
                <a:latin typeface="Arial" panose="020B0604020202020204" pitchFamily="34" charset="0"/>
              </a:rPr>
              <a:t>Given the consideration of patient-driven care throughout this demonstration, patients/family caregivers are considered an integral part of the Care Team</a:t>
            </a:r>
          </a:p>
        </p:txBody>
      </p:sp>
      <p:sp>
        <p:nvSpPr>
          <p:cNvPr id="9" name="Rectangle 8">
            <a:extLst>
              <a:ext uri="{FF2B5EF4-FFF2-40B4-BE49-F238E27FC236}">
                <a16:creationId xmlns:a16="http://schemas.microsoft.com/office/drawing/2014/main" id="{C76A28B0-E54C-43FB-B3BD-F8D6BD7CADE3}"/>
              </a:ext>
            </a:extLst>
          </p:cNvPr>
          <p:cNvSpPr/>
          <p:nvPr/>
        </p:nvSpPr>
        <p:spPr>
          <a:xfrm>
            <a:off x="7150100" y="5522913"/>
            <a:ext cx="269875" cy="2460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100"/>
          </a:p>
        </p:txBody>
      </p:sp>
      <p:sp>
        <p:nvSpPr>
          <p:cNvPr id="10" name="Rectangle 9">
            <a:extLst>
              <a:ext uri="{FF2B5EF4-FFF2-40B4-BE49-F238E27FC236}">
                <a16:creationId xmlns:a16="http://schemas.microsoft.com/office/drawing/2014/main" id="{87428684-041B-44FC-8C3E-85ECA8506A31}"/>
              </a:ext>
            </a:extLst>
          </p:cNvPr>
          <p:cNvSpPr/>
          <p:nvPr/>
        </p:nvSpPr>
        <p:spPr>
          <a:xfrm>
            <a:off x="7150100" y="5913438"/>
            <a:ext cx="273050" cy="24606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100"/>
          </a:p>
        </p:txBody>
      </p:sp>
      <p:sp>
        <p:nvSpPr>
          <p:cNvPr id="11270" name="TextBox 10">
            <a:extLst>
              <a:ext uri="{FF2B5EF4-FFF2-40B4-BE49-F238E27FC236}">
                <a16:creationId xmlns:a16="http://schemas.microsoft.com/office/drawing/2014/main" id="{77C5A6DB-A716-4D43-9613-E3C7D8221DD2}"/>
              </a:ext>
            </a:extLst>
          </p:cNvPr>
          <p:cNvSpPr txBox="1">
            <a:spLocks noChangeArrowheads="1"/>
          </p:cNvSpPr>
          <p:nvPr/>
        </p:nvSpPr>
        <p:spPr bwMode="auto">
          <a:xfrm>
            <a:off x="7439025" y="5522913"/>
            <a:ext cx="12541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000">
                <a:latin typeface="Arial" panose="020B0604020202020204" pitchFamily="34" charset="0"/>
                <a:cs typeface="Arial" panose="020B0604020202020204" pitchFamily="34" charset="0"/>
              </a:rPr>
              <a:t>Hospital Staff</a:t>
            </a:r>
          </a:p>
        </p:txBody>
      </p:sp>
      <p:sp>
        <p:nvSpPr>
          <p:cNvPr id="11271" name="TextBox 11">
            <a:extLst>
              <a:ext uri="{FF2B5EF4-FFF2-40B4-BE49-F238E27FC236}">
                <a16:creationId xmlns:a16="http://schemas.microsoft.com/office/drawing/2014/main" id="{FEDF01F9-58D8-42D9-8487-9B64775F2C04}"/>
              </a:ext>
            </a:extLst>
          </p:cNvPr>
          <p:cNvSpPr txBox="1">
            <a:spLocks noChangeArrowheads="1"/>
          </p:cNvSpPr>
          <p:nvPr/>
        </p:nvSpPr>
        <p:spPr bwMode="auto">
          <a:xfrm>
            <a:off x="7443788" y="5913438"/>
            <a:ext cx="16033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000">
                <a:latin typeface="Arial" panose="020B0604020202020204" pitchFamily="34" charset="0"/>
                <a:cs typeface="Arial" panose="020B0604020202020204" pitchFamily="34" charset="0"/>
              </a:rPr>
              <a:t>Non-Hospital Staff</a:t>
            </a:r>
          </a:p>
        </p:txBody>
      </p:sp>
      <p:pic>
        <p:nvPicPr>
          <p:cNvPr id="11272" name="Content Placeholder 2">
            <a:extLst>
              <a:ext uri="{FF2B5EF4-FFF2-40B4-BE49-F238E27FC236}">
                <a16:creationId xmlns:a16="http://schemas.microsoft.com/office/drawing/2014/main" id="{1CA5FBF4-AEFC-40D2-8582-F852EC9FAFD3}"/>
              </a:ext>
            </a:extLst>
          </p:cNvPr>
          <p:cNvPicPr>
            <a:picLocks noGrp="1" noChangeAspect="1"/>
          </p:cNvPicPr>
          <p:nvPr>
            <p:ph idx="4294967295"/>
          </p:nvPr>
        </p:nvPicPr>
        <p:blipFill>
          <a:blip r:embed="rId3">
            <a:extLst>
              <a:ext uri="{28A0092B-C50C-407E-A947-70E740481C1C}">
                <a14:useLocalDpi xmlns:a14="http://schemas.microsoft.com/office/drawing/2010/main" val="0"/>
              </a:ext>
            </a:extLst>
          </a:blip>
          <a:srcRect b="11720"/>
          <a:stretch>
            <a:fillRect/>
          </a:stretch>
        </p:blipFill>
        <p:spPr bwMode="auto">
          <a:xfrm>
            <a:off x="698500" y="2541588"/>
            <a:ext cx="6264275" cy="3746500"/>
          </a:xfrm>
          <a:prstGeom prst="rect">
            <a:avLst/>
          </a:prstGeom>
          <a:noFill/>
          <a:ln>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1273" name="Slide Number Placeholder 1">
            <a:extLst>
              <a:ext uri="{FF2B5EF4-FFF2-40B4-BE49-F238E27FC236}">
                <a16:creationId xmlns:a16="http://schemas.microsoft.com/office/drawing/2014/main" id="{15BB1034-0B16-47EE-B0EA-913A46271C58}"/>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98E50C2E-DA21-4E53-9A25-A26BB4AC4665}" type="slidenum">
              <a:rPr lang="en-US" altLang="en-US">
                <a:solidFill>
                  <a:srgbClr val="898989"/>
                </a:solidFill>
              </a:rPr>
              <a:pPr/>
              <a:t>4</a:t>
            </a:fld>
            <a:endParaRPr lang="en-US" altLang="en-US">
              <a:solidFill>
                <a:srgbClr val="898989"/>
              </a:solidFill>
            </a:endParaRPr>
          </a:p>
        </p:txBody>
      </p:sp>
      <p:sp>
        <p:nvSpPr>
          <p:cNvPr id="15" name="Title 1">
            <a:extLst>
              <a:ext uri="{FF2B5EF4-FFF2-40B4-BE49-F238E27FC236}">
                <a16:creationId xmlns:a16="http://schemas.microsoft.com/office/drawing/2014/main" id="{8253C83A-F4E5-444F-9B81-3A87D36B25BD}"/>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Multidisciplinary Project and Care Teams Are Essential </a:t>
            </a:r>
          </a:p>
          <a:p>
            <a:pPr fontAlgn="auto">
              <a:spcAft>
                <a:spcPts val="0"/>
              </a:spcAft>
              <a:defRPr/>
            </a:pPr>
            <a:r>
              <a:rPr lang="en-US" dirty="0"/>
              <a:t>for Effective Implementation of the </a:t>
            </a:r>
            <a:r>
              <a:rPr lang="en-US" dirty="0" err="1"/>
              <a:t>MQii</a:t>
            </a: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a:extLst>
              <a:ext uri="{FF2B5EF4-FFF2-40B4-BE49-F238E27FC236}">
                <a16:creationId xmlns:a16="http://schemas.microsoft.com/office/drawing/2014/main" id="{D9DCA4E0-05C5-4F5B-A369-6994832946B9}"/>
              </a:ext>
            </a:extLst>
          </p:cNvPr>
          <p:cNvGrpSpPr>
            <a:grpSpLocks/>
          </p:cNvGrpSpPr>
          <p:nvPr/>
        </p:nvGrpSpPr>
        <p:grpSpPr bwMode="auto">
          <a:xfrm>
            <a:off x="827088" y="1971675"/>
            <a:ext cx="3662362" cy="2914650"/>
            <a:chOff x="0" y="0"/>
            <a:chExt cx="3843655" cy="3147060"/>
          </a:xfrm>
        </p:grpSpPr>
        <p:graphicFrame>
          <p:nvGraphicFramePr>
            <p:cNvPr id="4" name="Diagram 3">
              <a:extLst>
                <a:ext uri="{FF2B5EF4-FFF2-40B4-BE49-F238E27FC236}">
                  <a16:creationId xmlns:a16="http://schemas.microsoft.com/office/drawing/2014/main" id="{E1540E55-D62C-497E-BC5D-5BF9A77FEA96}"/>
                </a:ext>
              </a:extLst>
            </p:cNvPr>
            <p:cNvGraphicFramePr/>
            <p:nvPr/>
          </p:nvGraphicFramePr>
          <p:xfrm>
            <a:off x="0" y="0"/>
            <a:ext cx="3843655" cy="3147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21" name="Text Box 2">
              <a:extLst>
                <a:ext uri="{FF2B5EF4-FFF2-40B4-BE49-F238E27FC236}">
                  <a16:creationId xmlns:a16="http://schemas.microsoft.com/office/drawing/2014/main" id="{0372AB08-E4B9-4C56-9A02-BA224C286808}"/>
                </a:ext>
              </a:extLst>
            </p:cNvPr>
            <p:cNvSpPr txBox="1">
              <a:spLocks noChangeArrowheads="1"/>
            </p:cNvSpPr>
            <p:nvPr/>
          </p:nvSpPr>
          <p:spPr bwMode="auto">
            <a:xfrm>
              <a:off x="1250675" y="90459"/>
              <a:ext cx="1354455" cy="444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ct val="115000"/>
                </a:lnSpc>
                <a:spcAft>
                  <a:spcPts val="1000"/>
                </a:spcAft>
              </a:pPr>
              <a:r>
                <a:rPr lang="en-US" altLang="en-US" sz="1000" b="1">
                  <a:solidFill>
                    <a:srgbClr val="FFFFFF"/>
                  </a:solidFill>
                  <a:latin typeface="Arial" panose="020B0604020202020204" pitchFamily="34" charset="0"/>
                  <a:ea typeface="Calibri" panose="020F0502020204030204" pitchFamily="34" charset="0"/>
                  <a:cs typeface="Times New Roman" panose="02020603050405020304" pitchFamily="18" charset="0"/>
                </a:rPr>
                <a:t>Patient Experience</a:t>
              </a:r>
              <a:endParaRPr lang="en-US" altLang="en-US" sz="1100">
                <a:latin typeface="Arial" panose="020B0604020202020204" pitchFamily="34" charset="0"/>
                <a:ea typeface="Calibri" panose="020F0502020204030204" pitchFamily="34" charset="0"/>
                <a:cs typeface="Times New Roman" panose="02020603050405020304" pitchFamily="18" charset="0"/>
              </a:endParaRPr>
            </a:p>
          </p:txBody>
        </p:sp>
        <p:sp>
          <p:nvSpPr>
            <p:cNvPr id="13322" name="Text Box 2">
              <a:extLst>
                <a:ext uri="{FF2B5EF4-FFF2-40B4-BE49-F238E27FC236}">
                  <a16:creationId xmlns:a16="http://schemas.microsoft.com/office/drawing/2014/main" id="{0DC73A3D-01BF-481A-AB39-EB9BB7BF49EC}"/>
                </a:ext>
              </a:extLst>
            </p:cNvPr>
            <p:cNvSpPr txBox="1">
              <a:spLocks noChangeArrowheads="1"/>
            </p:cNvSpPr>
            <p:nvPr/>
          </p:nvSpPr>
          <p:spPr bwMode="auto">
            <a:xfrm>
              <a:off x="1241778" y="737046"/>
              <a:ext cx="1354455" cy="563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ct val="115000"/>
                </a:lnSpc>
                <a:spcAft>
                  <a:spcPts val="1000"/>
                </a:spcAft>
              </a:pPr>
              <a:r>
                <a:rPr lang="en-US" altLang="en-US" sz="1000" b="1">
                  <a:solidFill>
                    <a:srgbClr val="FFFFFF"/>
                  </a:solidFill>
                  <a:latin typeface="Arial" panose="020B0604020202020204" pitchFamily="34" charset="0"/>
                  <a:ea typeface="Calibri" panose="020F0502020204030204" pitchFamily="34" charset="0"/>
                  <a:cs typeface="Times New Roman" panose="02020603050405020304" pitchFamily="18" charset="0"/>
                </a:rPr>
                <a:t>Patient Engagement</a:t>
              </a:r>
              <a:endParaRPr lang="en-US" altLang="en-US" sz="1100">
                <a:latin typeface="Arial" panose="020B0604020202020204" pitchFamily="34" charset="0"/>
                <a:ea typeface="Calibri" panose="020F0502020204030204" pitchFamily="34" charset="0"/>
                <a:cs typeface="Times New Roman" panose="02020603050405020304" pitchFamily="18" charset="0"/>
              </a:endParaRPr>
            </a:p>
          </p:txBody>
        </p:sp>
        <p:sp>
          <p:nvSpPr>
            <p:cNvPr id="13323" name="Text Box 2">
              <a:extLst>
                <a:ext uri="{FF2B5EF4-FFF2-40B4-BE49-F238E27FC236}">
                  <a16:creationId xmlns:a16="http://schemas.microsoft.com/office/drawing/2014/main" id="{D304E33F-D210-45B9-B901-726970B4C0E0}"/>
                </a:ext>
              </a:extLst>
            </p:cNvPr>
            <p:cNvSpPr txBox="1">
              <a:spLocks noChangeArrowheads="1"/>
            </p:cNvSpPr>
            <p:nvPr/>
          </p:nvSpPr>
          <p:spPr bwMode="auto">
            <a:xfrm>
              <a:off x="1250830" y="1420600"/>
              <a:ext cx="1354455" cy="563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ct val="115000"/>
                </a:lnSpc>
                <a:spcAft>
                  <a:spcPts val="1000"/>
                </a:spcAft>
              </a:pPr>
              <a:r>
                <a:rPr lang="en-US" altLang="en-US" sz="1000" b="1">
                  <a:solidFill>
                    <a:srgbClr val="FFFFFF"/>
                  </a:solidFill>
                  <a:latin typeface="Arial" panose="020B0604020202020204" pitchFamily="34" charset="0"/>
                  <a:ea typeface="Calibri" panose="020F0502020204030204" pitchFamily="34" charset="0"/>
                  <a:cs typeface="Times New Roman" panose="02020603050405020304" pitchFamily="18" charset="0"/>
                </a:rPr>
                <a:t>Patient Empowerment</a:t>
              </a:r>
              <a:endParaRPr lang="en-US" altLang="en-US" sz="1100">
                <a:latin typeface="Arial" panose="020B0604020202020204" pitchFamily="34" charset="0"/>
                <a:ea typeface="Calibri" panose="020F0502020204030204" pitchFamily="34" charset="0"/>
                <a:cs typeface="Times New Roman" panose="02020603050405020304" pitchFamily="18" charset="0"/>
              </a:endParaRPr>
            </a:p>
          </p:txBody>
        </p:sp>
        <p:sp>
          <p:nvSpPr>
            <p:cNvPr id="13324" name="Text Box 2">
              <a:extLst>
                <a:ext uri="{FF2B5EF4-FFF2-40B4-BE49-F238E27FC236}">
                  <a16:creationId xmlns:a16="http://schemas.microsoft.com/office/drawing/2014/main" id="{A126C75B-B8D5-4DF8-9278-883B501F819D}"/>
                </a:ext>
              </a:extLst>
            </p:cNvPr>
            <p:cNvSpPr txBox="1">
              <a:spLocks noChangeArrowheads="1"/>
            </p:cNvSpPr>
            <p:nvPr/>
          </p:nvSpPr>
          <p:spPr bwMode="auto">
            <a:xfrm>
              <a:off x="1250830" y="2449902"/>
              <a:ext cx="1354455" cy="394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ct val="115000"/>
                </a:lnSpc>
                <a:spcAft>
                  <a:spcPts val="1000"/>
                </a:spcAft>
              </a:pPr>
              <a:r>
                <a:rPr lang="en-US" altLang="en-US" sz="1000" b="1">
                  <a:latin typeface="Arial" panose="020B0604020202020204" pitchFamily="34" charset="0"/>
                  <a:ea typeface="Calibri" panose="020F0502020204030204" pitchFamily="34" charset="0"/>
                  <a:cs typeface="Times New Roman" panose="02020603050405020304" pitchFamily="18" charset="0"/>
                </a:rPr>
                <a:t>Patient-Centered Care</a:t>
              </a:r>
              <a:endParaRPr lang="en-US" altLang="en-US" sz="1100">
                <a:latin typeface="Arial" panose="020B0604020202020204" pitchFamily="34" charset="0"/>
                <a:ea typeface="Calibri" panose="020F0502020204030204" pitchFamily="34" charset="0"/>
                <a:cs typeface="Times New Roman" panose="02020603050405020304" pitchFamily="18" charset="0"/>
              </a:endParaRPr>
            </a:p>
          </p:txBody>
        </p:sp>
      </p:grpSp>
      <p:sp>
        <p:nvSpPr>
          <p:cNvPr id="11" name="Rectangle 10">
            <a:extLst>
              <a:ext uri="{FF2B5EF4-FFF2-40B4-BE49-F238E27FC236}">
                <a16:creationId xmlns:a16="http://schemas.microsoft.com/office/drawing/2014/main" id="{DE05344C-B7DA-4E16-B046-763717476090}"/>
              </a:ext>
            </a:extLst>
          </p:cNvPr>
          <p:cNvSpPr/>
          <p:nvPr/>
        </p:nvSpPr>
        <p:spPr>
          <a:xfrm>
            <a:off x="376238" y="5375275"/>
            <a:ext cx="8340725" cy="584200"/>
          </a:xfrm>
          <a:prstGeom prst="rect">
            <a:avLst/>
          </a:prstGeom>
          <a:ln>
            <a:solidFill>
              <a:schemeClr val="accent1">
                <a:lumMod val="75000"/>
              </a:schemeClr>
            </a:solidFill>
          </a:ln>
        </p:spPr>
        <p:style>
          <a:lnRef idx="2">
            <a:schemeClr val="accent4"/>
          </a:lnRef>
          <a:fillRef idx="1">
            <a:schemeClr val="lt1"/>
          </a:fillRef>
          <a:effectRef idx="0">
            <a:schemeClr val="accent4"/>
          </a:effectRef>
          <a:fontRef idx="minor">
            <a:schemeClr val="dk1"/>
          </a:fontRef>
        </p:style>
        <p:txBody>
          <a:bodyPr anchor="ctr">
            <a:spAutoFit/>
          </a:bodyPr>
          <a:lstStyle/>
          <a:p>
            <a:pPr algn="ctr" eaLnBrk="1" fontAlgn="auto" hangingPunct="1">
              <a:spcBef>
                <a:spcPts val="0"/>
              </a:spcBef>
              <a:spcAft>
                <a:spcPts val="0"/>
              </a:spcAft>
              <a:defRPr/>
            </a:pPr>
            <a:r>
              <a:rPr lang="en-US" sz="1600" b="1" dirty="0">
                <a:solidFill>
                  <a:schemeClr val="tx1"/>
                </a:solidFill>
                <a:latin typeface="Arial" panose="020B0604020202020204" pitchFamily="34" charset="0"/>
              </a:rPr>
              <a:t>Throughout the </a:t>
            </a:r>
            <a:r>
              <a:rPr lang="en-US" sz="1600" b="1" dirty="0" err="1">
                <a:solidFill>
                  <a:schemeClr val="tx1"/>
                </a:solidFill>
                <a:latin typeface="Arial" panose="020B0604020202020204" pitchFamily="34" charset="0"/>
              </a:rPr>
              <a:t>MQii</a:t>
            </a:r>
            <a:r>
              <a:rPr lang="en-US" sz="1600" b="1" dirty="0">
                <a:solidFill>
                  <a:schemeClr val="tx1"/>
                </a:solidFill>
                <a:latin typeface="Arial" panose="020B0604020202020204" pitchFamily="34" charset="0"/>
              </a:rPr>
              <a:t>, patients are expected to be informed participants in their </a:t>
            </a:r>
          </a:p>
          <a:p>
            <a:pPr algn="ctr" eaLnBrk="1" fontAlgn="auto" hangingPunct="1">
              <a:spcBef>
                <a:spcPts val="0"/>
              </a:spcBef>
              <a:spcAft>
                <a:spcPts val="0"/>
              </a:spcAft>
              <a:defRPr/>
            </a:pPr>
            <a:r>
              <a:rPr lang="en-US" sz="1600" b="1" dirty="0">
                <a:solidFill>
                  <a:schemeClr val="tx1"/>
                </a:solidFill>
                <a:latin typeface="Arial" panose="020B0604020202020204" pitchFamily="34" charset="0"/>
              </a:rPr>
              <a:t>care, helping to drive decision-making as a member of the Care Team. </a:t>
            </a:r>
          </a:p>
        </p:txBody>
      </p:sp>
      <p:sp>
        <p:nvSpPr>
          <p:cNvPr id="12" name="Rectangle 11">
            <a:extLst>
              <a:ext uri="{FF2B5EF4-FFF2-40B4-BE49-F238E27FC236}">
                <a16:creationId xmlns:a16="http://schemas.microsoft.com/office/drawing/2014/main" id="{202FC214-4F73-4862-B967-BF306BC5D3FF}"/>
              </a:ext>
            </a:extLst>
          </p:cNvPr>
          <p:cNvSpPr/>
          <p:nvPr/>
        </p:nvSpPr>
        <p:spPr>
          <a:xfrm>
            <a:off x="376238" y="1049338"/>
            <a:ext cx="7958137" cy="522287"/>
          </a:xfrm>
          <a:prstGeom prst="rect">
            <a:avLst/>
          </a:prstGeom>
          <a:ln>
            <a:noFill/>
          </a:ln>
        </p:spPr>
        <p:style>
          <a:lnRef idx="2">
            <a:schemeClr val="accent4"/>
          </a:lnRef>
          <a:fillRef idx="1">
            <a:schemeClr val="lt1"/>
          </a:fillRef>
          <a:effectRef idx="0">
            <a:schemeClr val="accent4"/>
          </a:effectRef>
          <a:fontRef idx="minor">
            <a:schemeClr val="dk1"/>
          </a:fontRef>
        </p:style>
        <p:txBody>
          <a:bodyPr anchor="ctr">
            <a:spAutoFit/>
          </a:bodyPr>
          <a:lstStyle/>
          <a:p>
            <a:pPr eaLnBrk="1" fontAlgn="auto" hangingPunct="1">
              <a:spcBef>
                <a:spcPts val="0"/>
              </a:spcBef>
              <a:spcAft>
                <a:spcPts val="0"/>
              </a:spcAft>
              <a:defRPr/>
            </a:pPr>
            <a:r>
              <a:rPr lang="en-US" sz="1400" dirty="0">
                <a:solidFill>
                  <a:schemeClr val="tx1"/>
                </a:solidFill>
                <a:latin typeface="Arial" panose="020B0604020202020204" pitchFamily="34" charset="0"/>
              </a:rPr>
              <a:t>THE CONCEPT OF PATIENT-CENTERED CARE IS ONE THAT IS CONTINUOUSLY EVOLVING AS THE ROLE OF THE PATIENT BECOMES INCREASINGLY DEFINED</a:t>
            </a:r>
          </a:p>
        </p:txBody>
      </p:sp>
      <p:sp>
        <p:nvSpPr>
          <p:cNvPr id="2" name="TextBox 1">
            <a:extLst>
              <a:ext uri="{FF2B5EF4-FFF2-40B4-BE49-F238E27FC236}">
                <a16:creationId xmlns:a16="http://schemas.microsoft.com/office/drawing/2014/main" id="{D7398FBC-4765-4119-B292-37B0AF197714}"/>
              </a:ext>
            </a:extLst>
          </p:cNvPr>
          <p:cNvSpPr txBox="1"/>
          <p:nvPr/>
        </p:nvSpPr>
        <p:spPr>
          <a:xfrm>
            <a:off x="5213350" y="1928813"/>
            <a:ext cx="3119438" cy="3016250"/>
          </a:xfrm>
          <a:prstGeom prst="rect">
            <a:avLst/>
          </a:prstGeom>
          <a:noFill/>
        </p:spPr>
        <p:txBody>
          <a:bodyPr>
            <a:spAutoFit/>
          </a:bodyPr>
          <a:lstStyle/>
          <a:p>
            <a:pPr eaLnBrk="1" fontAlgn="auto" hangingPunct="1">
              <a:spcBef>
                <a:spcPts val="0"/>
              </a:spcBef>
              <a:spcAft>
                <a:spcPts val="1200"/>
              </a:spcAft>
              <a:defRPr/>
            </a:pPr>
            <a:r>
              <a:rPr lang="en-US" sz="1600" dirty="0">
                <a:latin typeface="Arial" panose="020B0604020202020204" pitchFamily="34" charset="0"/>
                <a:cs typeface="Arial" panose="020B0604020202020204" pitchFamily="34" charset="0"/>
              </a:rPr>
              <a:t>Examples of patient-driven care deriving from the Toolkit include:</a:t>
            </a:r>
          </a:p>
          <a:p>
            <a:pPr marL="285750" indent="-285750" eaLnBrk="1" fontAlgn="auto" hangingPunct="1">
              <a:spcBef>
                <a:spcPts val="0"/>
              </a:spcBef>
              <a:spcAft>
                <a:spcPts val="1200"/>
              </a:spcAft>
              <a:buClr>
                <a:schemeClr val="accent1">
                  <a:lumMod val="75000"/>
                </a:schemeClr>
              </a:buClr>
              <a:buFont typeface="Arial" panose="020B0604020202020204" pitchFamily="34" charset="0"/>
              <a:buChar char="•"/>
              <a:defRPr/>
            </a:pPr>
            <a:r>
              <a:rPr lang="en-US" sz="1600" dirty="0">
                <a:solidFill>
                  <a:schemeClr val="dk1"/>
                </a:solidFill>
                <a:latin typeface="Arial" panose="020B0604020202020204" pitchFamily="34" charset="0"/>
                <a:cs typeface="Arial" panose="020B0604020202020204" pitchFamily="34" charset="0"/>
              </a:rPr>
              <a:t>Patient provides input on food and oral nutritional supplement decisions</a:t>
            </a:r>
          </a:p>
          <a:p>
            <a:pPr marL="285750" indent="-285750" eaLnBrk="1" fontAlgn="auto" hangingPunct="1">
              <a:spcBef>
                <a:spcPts val="0"/>
              </a:spcBef>
              <a:spcAft>
                <a:spcPts val="1200"/>
              </a:spcAft>
              <a:buClr>
                <a:schemeClr val="accent1">
                  <a:lumMod val="75000"/>
                </a:schemeClr>
              </a:buClr>
              <a:buFont typeface="Arial" panose="020B0604020202020204" pitchFamily="34" charset="0"/>
              <a:buChar char="•"/>
              <a:defRPr/>
            </a:pPr>
            <a:r>
              <a:rPr lang="en-US" sz="1600" dirty="0">
                <a:solidFill>
                  <a:schemeClr val="dk1"/>
                </a:solidFill>
                <a:latin typeface="Arial" panose="020B0604020202020204" pitchFamily="34" charset="0"/>
                <a:cs typeface="Arial" panose="020B0604020202020204" pitchFamily="34" charset="0"/>
              </a:rPr>
              <a:t>Patient receives education and counseling regarding their conditions</a:t>
            </a:r>
          </a:p>
          <a:p>
            <a:pPr marL="285750" indent="-285750" eaLnBrk="1" fontAlgn="auto" hangingPunct="1">
              <a:spcBef>
                <a:spcPts val="0"/>
              </a:spcBef>
              <a:spcAft>
                <a:spcPts val="1200"/>
              </a:spcAft>
              <a:buClr>
                <a:schemeClr val="accent1">
                  <a:lumMod val="75000"/>
                </a:schemeClr>
              </a:buClr>
              <a:buFont typeface="Arial" panose="020B0604020202020204" pitchFamily="34" charset="0"/>
              <a:buChar char="•"/>
              <a:defRPr/>
            </a:pPr>
            <a:r>
              <a:rPr lang="en-US" sz="1600" dirty="0">
                <a:solidFill>
                  <a:schemeClr val="dk1"/>
                </a:solidFill>
                <a:latin typeface="Arial" panose="020B0604020202020204" pitchFamily="34" charset="0"/>
                <a:cs typeface="Arial" panose="020B0604020202020204" pitchFamily="34" charset="0"/>
              </a:rPr>
              <a:t>Patient helps inform discharge planning</a:t>
            </a:r>
          </a:p>
        </p:txBody>
      </p:sp>
      <p:sp>
        <p:nvSpPr>
          <p:cNvPr id="13318" name="Slide Number Placeholder 8">
            <a:extLst>
              <a:ext uri="{FF2B5EF4-FFF2-40B4-BE49-F238E27FC236}">
                <a16:creationId xmlns:a16="http://schemas.microsoft.com/office/drawing/2014/main" id="{A2EE5E23-3BB3-4D76-B2A2-6FE0B8D030DF}"/>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BE66CAA2-C82C-456E-A057-3CE9DB83B2D0}" type="slidenum">
              <a:rPr lang="en-US" altLang="en-US">
                <a:solidFill>
                  <a:srgbClr val="898989"/>
                </a:solidFill>
              </a:rPr>
              <a:pPr/>
              <a:t>5</a:t>
            </a:fld>
            <a:endParaRPr lang="en-US" altLang="en-US">
              <a:solidFill>
                <a:srgbClr val="898989"/>
              </a:solidFill>
            </a:endParaRPr>
          </a:p>
        </p:txBody>
      </p:sp>
      <p:sp>
        <p:nvSpPr>
          <p:cNvPr id="13" name="Title 1">
            <a:extLst>
              <a:ext uri="{FF2B5EF4-FFF2-40B4-BE49-F238E27FC236}">
                <a16:creationId xmlns:a16="http://schemas.microsoft.com/office/drawing/2014/main" id="{0C88260E-8CC3-4A6A-B12B-F3E1A4052FDB}"/>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Involvement of the Patient/Family Caregiver is an Essential Component of the </a:t>
            </a:r>
            <a:r>
              <a:rPr lang="en-US" dirty="0" err="1"/>
              <a:t>MQii</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2">
            <a:extLst>
              <a:ext uri="{FF2B5EF4-FFF2-40B4-BE49-F238E27FC236}">
                <a16:creationId xmlns:a16="http://schemas.microsoft.com/office/drawing/2014/main" id="{0B92BC62-DE4B-4EE5-900B-B83B2DDE31F9}"/>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D7E08B8-92C7-4E27-8F15-0A71EF2FC7B8}" type="slidenum">
              <a:rPr lang="en-US" altLang="en-US">
                <a:solidFill>
                  <a:srgbClr val="898989"/>
                </a:solidFill>
              </a:rPr>
              <a:pPr/>
              <a:t>6</a:t>
            </a:fld>
            <a:endParaRPr lang="en-US" altLang="en-US">
              <a:solidFill>
                <a:srgbClr val="898989"/>
              </a:solidFill>
            </a:endParaRPr>
          </a:p>
        </p:txBody>
      </p:sp>
      <p:sp>
        <p:nvSpPr>
          <p:cNvPr id="22" name="Content Placeholder 21">
            <a:extLst>
              <a:ext uri="{FF2B5EF4-FFF2-40B4-BE49-F238E27FC236}">
                <a16:creationId xmlns:a16="http://schemas.microsoft.com/office/drawing/2014/main" id="{461F8BCE-A82C-4023-899A-07254A4EB9D0}"/>
              </a:ext>
            </a:extLst>
          </p:cNvPr>
          <p:cNvSpPr txBox="1">
            <a:spLocks noGrp="1"/>
          </p:cNvSpPr>
          <p:nvPr>
            <p:ph sz="quarter" idx="14"/>
          </p:nvPr>
        </p:nvSpPr>
        <p:spPr>
          <a:xfrm>
            <a:off x="460375" y="1212850"/>
            <a:ext cx="8158163" cy="358775"/>
          </a:xfrm>
        </p:spPr>
        <p:txBody>
          <a:bodyPr wrap="square" rtlCol="0">
            <a:spAutoFit/>
          </a:bodyPr>
          <a:lstStyle/>
          <a:p>
            <a:pPr algn="ctr" fontAlgn="auto">
              <a:spcAft>
                <a:spcPts val="1800"/>
              </a:spcAft>
              <a:buFont typeface="Arial" pitchFamily="34" charset="0"/>
              <a:buNone/>
              <a:defRPr/>
            </a:pPr>
            <a:r>
              <a:rPr b="1"/>
              <a:t>Toolkit Implementation Objectives</a:t>
            </a:r>
          </a:p>
        </p:txBody>
      </p:sp>
      <p:grpSp>
        <p:nvGrpSpPr>
          <p:cNvPr id="14340" name="Group 3">
            <a:extLst>
              <a:ext uri="{FF2B5EF4-FFF2-40B4-BE49-F238E27FC236}">
                <a16:creationId xmlns:a16="http://schemas.microsoft.com/office/drawing/2014/main" id="{85FB791C-0232-4A4B-8216-EB323342C78A}"/>
              </a:ext>
            </a:extLst>
          </p:cNvPr>
          <p:cNvGrpSpPr>
            <a:grpSpLocks/>
          </p:cNvGrpSpPr>
          <p:nvPr/>
        </p:nvGrpSpPr>
        <p:grpSpPr bwMode="auto">
          <a:xfrm>
            <a:off x="-639763" y="1808163"/>
            <a:ext cx="10258426" cy="4040187"/>
            <a:chOff x="-639763" y="1807765"/>
            <a:chExt cx="10258425" cy="4040584"/>
          </a:xfrm>
        </p:grpSpPr>
        <p:graphicFrame>
          <p:nvGraphicFramePr>
            <p:cNvPr id="7" name="Diagram 6">
              <a:extLst>
                <a:ext uri="{FF2B5EF4-FFF2-40B4-BE49-F238E27FC236}">
                  <a16:creationId xmlns:a16="http://schemas.microsoft.com/office/drawing/2014/main" id="{FE75EED4-06EA-4ADC-BB8C-ADD272727B12}"/>
                </a:ext>
              </a:extLst>
            </p:cNvPr>
            <p:cNvGraphicFramePr/>
            <p:nvPr/>
          </p:nvGraphicFramePr>
          <p:xfrm>
            <a:off x="-639763" y="1807765"/>
            <a:ext cx="10258425" cy="4040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343" name="TextBox 9">
              <a:extLst>
                <a:ext uri="{FF2B5EF4-FFF2-40B4-BE49-F238E27FC236}">
                  <a16:creationId xmlns:a16="http://schemas.microsoft.com/office/drawing/2014/main" id="{DAC82D68-4579-414E-BAD4-F6E5330B6B07}"/>
                </a:ext>
              </a:extLst>
            </p:cNvPr>
            <p:cNvSpPr txBox="1">
              <a:spLocks noChangeArrowheads="1"/>
            </p:cNvSpPr>
            <p:nvPr/>
          </p:nvSpPr>
          <p:spPr bwMode="auto">
            <a:xfrm>
              <a:off x="1031878" y="2023945"/>
              <a:ext cx="4873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2000" b="1">
                  <a:solidFill>
                    <a:schemeClr val="bg1"/>
                  </a:solidFill>
                  <a:latin typeface="Arial" panose="020B0604020202020204" pitchFamily="34" charset="0"/>
                  <a:cs typeface="Arial" panose="020B0604020202020204" pitchFamily="34" charset="0"/>
                </a:rPr>
                <a:t>1</a:t>
              </a:r>
            </a:p>
          </p:txBody>
        </p:sp>
        <p:sp>
          <p:nvSpPr>
            <p:cNvPr id="14344" name="TextBox 25">
              <a:extLst>
                <a:ext uri="{FF2B5EF4-FFF2-40B4-BE49-F238E27FC236}">
                  <a16:creationId xmlns:a16="http://schemas.microsoft.com/office/drawing/2014/main" id="{D6E271A9-1D4F-4B56-8FE0-F024D3F4EA4D}"/>
                </a:ext>
              </a:extLst>
            </p:cNvPr>
            <p:cNvSpPr txBox="1">
              <a:spLocks noChangeArrowheads="1"/>
            </p:cNvSpPr>
            <p:nvPr/>
          </p:nvSpPr>
          <p:spPr bwMode="auto">
            <a:xfrm>
              <a:off x="1057278" y="3103445"/>
              <a:ext cx="4873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2000" b="1">
                  <a:solidFill>
                    <a:schemeClr val="bg1"/>
                  </a:solidFill>
                  <a:latin typeface="Arial" panose="020B0604020202020204" pitchFamily="34" charset="0"/>
                  <a:cs typeface="Arial" panose="020B0604020202020204" pitchFamily="34" charset="0"/>
                </a:rPr>
                <a:t>2</a:t>
              </a:r>
            </a:p>
          </p:txBody>
        </p:sp>
        <p:sp>
          <p:nvSpPr>
            <p:cNvPr id="14345" name="TextBox 26">
              <a:extLst>
                <a:ext uri="{FF2B5EF4-FFF2-40B4-BE49-F238E27FC236}">
                  <a16:creationId xmlns:a16="http://schemas.microsoft.com/office/drawing/2014/main" id="{1B22BD76-80FB-43A7-B9CE-FF4FE2793B24}"/>
                </a:ext>
              </a:extLst>
            </p:cNvPr>
            <p:cNvSpPr txBox="1">
              <a:spLocks noChangeArrowheads="1"/>
            </p:cNvSpPr>
            <p:nvPr/>
          </p:nvSpPr>
          <p:spPr bwMode="auto">
            <a:xfrm>
              <a:off x="1057278" y="4182945"/>
              <a:ext cx="4873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2000" b="1">
                  <a:solidFill>
                    <a:schemeClr val="bg1"/>
                  </a:solidFill>
                  <a:latin typeface="Arial" panose="020B0604020202020204" pitchFamily="34" charset="0"/>
                  <a:cs typeface="Arial" panose="020B0604020202020204" pitchFamily="34" charset="0"/>
                </a:rPr>
                <a:t>3</a:t>
              </a:r>
            </a:p>
          </p:txBody>
        </p:sp>
        <p:sp>
          <p:nvSpPr>
            <p:cNvPr id="14346" name="TextBox 27">
              <a:extLst>
                <a:ext uri="{FF2B5EF4-FFF2-40B4-BE49-F238E27FC236}">
                  <a16:creationId xmlns:a16="http://schemas.microsoft.com/office/drawing/2014/main" id="{AD539FF2-3A68-48CD-BADB-182307F8B60B}"/>
                </a:ext>
              </a:extLst>
            </p:cNvPr>
            <p:cNvSpPr txBox="1">
              <a:spLocks noChangeArrowheads="1"/>
            </p:cNvSpPr>
            <p:nvPr/>
          </p:nvSpPr>
          <p:spPr bwMode="auto">
            <a:xfrm>
              <a:off x="1057278" y="5224345"/>
              <a:ext cx="4873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2000" b="1">
                  <a:solidFill>
                    <a:schemeClr val="bg1"/>
                  </a:solidFill>
                  <a:latin typeface="Arial" panose="020B0604020202020204" pitchFamily="34" charset="0"/>
                  <a:cs typeface="Arial" panose="020B0604020202020204" pitchFamily="34" charset="0"/>
                </a:rPr>
                <a:t>4</a:t>
              </a:r>
            </a:p>
          </p:txBody>
        </p:sp>
      </p:grpSp>
      <p:sp>
        <p:nvSpPr>
          <p:cNvPr id="11" name="Title 1">
            <a:extLst>
              <a:ext uri="{FF2B5EF4-FFF2-40B4-BE49-F238E27FC236}">
                <a16:creationId xmlns:a16="http://schemas.microsoft.com/office/drawing/2014/main" id="{ACFC034F-AB57-4A5F-96D6-71A6C5A3BFB6}"/>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err="1"/>
              <a:t>MQii</a:t>
            </a:r>
            <a:r>
              <a:rPr lang="en-US" dirty="0"/>
              <a:t> Toolkit Implementation Will Allow Assessment of Four Primary Research Objectives</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9F9216C-ADB9-4370-A649-CB0754843605}"/>
              </a:ext>
            </a:extLst>
          </p:cNvPr>
          <p:cNvSpPr txBox="1"/>
          <p:nvPr/>
        </p:nvSpPr>
        <p:spPr>
          <a:xfrm>
            <a:off x="923925" y="1136650"/>
            <a:ext cx="8239125" cy="400050"/>
          </a:xfrm>
          <a:prstGeom prst="rect">
            <a:avLst/>
          </a:prstGeom>
          <a:noFill/>
        </p:spPr>
        <p:txBody>
          <a:bodyPr>
            <a:spAutoFit/>
          </a:bodyPr>
          <a:lstStyle/>
          <a:p>
            <a:pPr marL="0" lvl="1" eaLnBrk="1" hangingPunct="1">
              <a:spcBef>
                <a:spcPts val="0"/>
              </a:spcBef>
              <a:spcAft>
                <a:spcPts val="1800"/>
              </a:spcAft>
              <a:buClr>
                <a:schemeClr val="accent2"/>
              </a:buClr>
              <a:buSzPct val="85000"/>
              <a:tabLst>
                <a:tab pos="103913" algn="l"/>
              </a:tabLst>
              <a:defRPr/>
            </a:pPr>
            <a:r>
              <a:rPr lang="en-US" sz="2000" b="1" dirty="0">
                <a:solidFill>
                  <a:schemeClr val="accent1">
                    <a:lumMod val="75000"/>
                  </a:schemeClr>
                </a:solidFill>
                <a:latin typeface="Arial" panose="020B0604020202020204" pitchFamily="34" charset="0"/>
              </a:rPr>
              <a:t>Objective #1: </a:t>
            </a:r>
            <a:r>
              <a:rPr lang="en-US" sz="2000" b="1" dirty="0">
                <a:latin typeface="Arial" panose="020B0604020202020204" pitchFamily="34" charset="0"/>
                <a:cs typeface="Arial" panose="020B0604020202020204" pitchFamily="34" charset="0"/>
              </a:rPr>
              <a:t>Reduce clinical practice variability</a:t>
            </a:r>
            <a:endParaRPr lang="en-US" sz="2000" b="1" dirty="0">
              <a:solidFill>
                <a:schemeClr val="accent2"/>
              </a:solidFill>
              <a:latin typeface="Arial" panose="020B0604020202020204" pitchFamily="34" charset="0"/>
            </a:endParaRPr>
          </a:p>
        </p:txBody>
      </p:sp>
      <p:sp>
        <p:nvSpPr>
          <p:cNvPr id="11" name="TextBox 10">
            <a:extLst>
              <a:ext uri="{FF2B5EF4-FFF2-40B4-BE49-F238E27FC236}">
                <a16:creationId xmlns:a16="http://schemas.microsoft.com/office/drawing/2014/main" id="{12CEAB43-DE5D-4DBA-86A5-6E2F6C0DAF1A}"/>
              </a:ext>
            </a:extLst>
          </p:cNvPr>
          <p:cNvSpPr txBox="1"/>
          <p:nvPr/>
        </p:nvSpPr>
        <p:spPr>
          <a:xfrm>
            <a:off x="1844675" y="2447925"/>
            <a:ext cx="6505575" cy="3908425"/>
          </a:xfrm>
          <a:prstGeom prst="rect">
            <a:avLst/>
          </a:prstGeom>
          <a:noFill/>
        </p:spPr>
        <p:txBody>
          <a:bodyPr>
            <a:spAutoFit/>
          </a:bodyPr>
          <a:lstStyle/>
          <a:p>
            <a:pPr marL="396875" lvl="1" indent="-342900" eaLnBrk="1" fontAlgn="auto" hangingPunct="1">
              <a:spcBef>
                <a:spcPts val="0"/>
              </a:spcBef>
              <a:spcAft>
                <a:spcPts val="600"/>
              </a:spcAft>
              <a:buFont typeface="+mj-lt"/>
              <a:buAutoNum type="arabicPeriod"/>
              <a:defRPr/>
            </a:pPr>
            <a:r>
              <a:rPr lang="en-US" sz="1600" b="1" dirty="0">
                <a:latin typeface="Arial" panose="020B0604020202020204" pitchFamily="34" charset="0"/>
                <a:cs typeface="Arial" panose="020B0604020202020204" pitchFamily="34" charset="0"/>
              </a:rPr>
              <a:t>Support changes and enhancement to clinical care practices</a:t>
            </a:r>
          </a:p>
          <a:p>
            <a:pPr marL="631825" lvl="2" indent="-182563" eaLnBrk="1" fontAlgn="auto" hangingPunct="1">
              <a:spcBef>
                <a:spcPts val="0"/>
              </a:spcBef>
              <a:spcAft>
                <a:spcPts val="1200"/>
              </a:spcAft>
              <a:buClr>
                <a:schemeClr val="accent1">
                  <a:lumMod val="75000"/>
                </a:schemeClr>
              </a:buClr>
              <a:buFont typeface="Arial" panose="020B0604020202020204" pitchFamily="34" charset="0"/>
              <a:buChar char="•"/>
              <a:defRPr/>
            </a:pPr>
            <a:r>
              <a:rPr lang="en-US" sz="1600" dirty="0">
                <a:latin typeface="Arial" panose="020B0604020202020204" pitchFamily="34" charset="0"/>
                <a:cs typeface="Arial" panose="020B0604020202020204" pitchFamily="34" charset="0"/>
              </a:rPr>
              <a:t>Support use of recommended clinical workflow for optimal nutrition care by ensuring timely and consistent care of malnutrition care best practices </a:t>
            </a:r>
          </a:p>
          <a:p>
            <a:pPr marL="396875" lvl="1" indent="-342900" eaLnBrk="1" fontAlgn="auto" hangingPunct="1">
              <a:spcBef>
                <a:spcPts val="0"/>
              </a:spcBef>
              <a:spcAft>
                <a:spcPts val="600"/>
              </a:spcAft>
              <a:buFont typeface="+mj-lt"/>
              <a:buAutoNum type="arabicPeriod"/>
              <a:defRPr/>
            </a:pPr>
            <a:r>
              <a:rPr lang="en-US" sz="1600" b="1" dirty="0">
                <a:latin typeface="Arial" panose="020B0604020202020204" pitchFamily="34" charset="0"/>
                <a:cs typeface="Arial" panose="020B0604020202020204" pitchFamily="34" charset="0"/>
              </a:rPr>
              <a:t>Serve as leaders in change management and help care team members meet initiative goals and data collection requirements</a:t>
            </a:r>
          </a:p>
          <a:p>
            <a:pPr marL="631825" lvl="2" indent="-182563" eaLnBrk="1" fontAlgn="auto" hangingPunct="1">
              <a:spcBef>
                <a:spcPts val="0"/>
              </a:spcBef>
              <a:spcAft>
                <a:spcPts val="1200"/>
              </a:spcAft>
              <a:buClr>
                <a:schemeClr val="accent1">
                  <a:lumMod val="75000"/>
                </a:schemeClr>
              </a:buClr>
              <a:buFont typeface="Arial" panose="020B0604020202020204" pitchFamily="34" charset="0"/>
              <a:buChar char="•"/>
              <a:defRPr/>
            </a:pPr>
            <a:r>
              <a:rPr lang="en-US" sz="1600" dirty="0">
                <a:latin typeface="Arial" panose="020B0604020202020204" pitchFamily="34" charset="0"/>
                <a:cs typeface="Arial" panose="020B0604020202020204" pitchFamily="34" charset="0"/>
              </a:rPr>
              <a:t>Be familiar with </a:t>
            </a:r>
            <a:r>
              <a:rPr lang="en-US" sz="1600" dirty="0" err="1">
                <a:latin typeface="Arial" panose="020B0604020202020204" pitchFamily="34" charset="0"/>
                <a:cs typeface="Arial" panose="020B0604020202020204" pitchFamily="34" charset="0"/>
              </a:rPr>
              <a:t>eMeasures</a:t>
            </a:r>
            <a:r>
              <a:rPr lang="en-US" sz="1600" dirty="0">
                <a:latin typeface="Arial" panose="020B0604020202020204" pitchFamily="34" charset="0"/>
                <a:cs typeface="Arial" panose="020B0604020202020204" pitchFamily="34" charset="0"/>
              </a:rPr>
              <a:t> or quality indicators used and help monitor how care team members track this information</a:t>
            </a:r>
          </a:p>
          <a:p>
            <a:pPr marL="396875" lvl="1" indent="-342900" eaLnBrk="1" fontAlgn="auto" hangingPunct="1">
              <a:spcBef>
                <a:spcPts val="0"/>
              </a:spcBef>
              <a:spcAft>
                <a:spcPts val="1200"/>
              </a:spcAft>
              <a:buFont typeface="+mj-lt"/>
              <a:buAutoNum type="arabicPeriod"/>
              <a:defRPr/>
            </a:pPr>
            <a:r>
              <a:rPr lang="en-US" sz="1600" b="1" dirty="0">
                <a:latin typeface="Arial" panose="020B0604020202020204" pitchFamily="34" charset="0"/>
                <a:cs typeface="Arial" panose="020B0604020202020204" pitchFamily="34" charset="0"/>
              </a:rPr>
              <a:t>Ensure that conducted workflow mapping is an accurate reflection of actual current practices </a:t>
            </a:r>
          </a:p>
          <a:p>
            <a:pPr marL="396875" lvl="1" indent="-342900" eaLnBrk="1" fontAlgn="auto" hangingPunct="1">
              <a:spcBef>
                <a:spcPts val="0"/>
              </a:spcBef>
              <a:spcAft>
                <a:spcPts val="1200"/>
              </a:spcAft>
              <a:buFont typeface="+mj-lt"/>
              <a:buAutoNum type="arabicPeriod"/>
              <a:defRPr/>
            </a:pPr>
            <a:r>
              <a:rPr lang="en-US" sz="1600" b="1" dirty="0">
                <a:latin typeface="Arial" panose="020B0604020202020204" pitchFamily="34" charset="0"/>
                <a:cs typeface="Arial" panose="020B0604020202020204" pitchFamily="34" charset="0"/>
              </a:rPr>
              <a:t>Confirm target areas for clinical improvement and methods for implementation</a:t>
            </a:r>
          </a:p>
        </p:txBody>
      </p:sp>
      <p:sp>
        <p:nvSpPr>
          <p:cNvPr id="15364" name="Slide Number Placeholder 1">
            <a:extLst>
              <a:ext uri="{FF2B5EF4-FFF2-40B4-BE49-F238E27FC236}">
                <a16:creationId xmlns:a16="http://schemas.microsoft.com/office/drawing/2014/main" id="{22357D77-B495-47B8-9CCD-791908DAA762}"/>
              </a:ext>
            </a:extLst>
          </p:cNvPr>
          <p:cNvSpPr>
            <a:spLocks noGrp="1" noChangeArrowheads="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9DCFC68-2F72-44FE-A8CE-0024AEE6D7D9}" type="slidenum">
              <a:rPr lang="en-US" altLang="en-US">
                <a:solidFill>
                  <a:srgbClr val="898989"/>
                </a:solidFill>
              </a:rPr>
              <a:pPr/>
              <a:t>7</a:t>
            </a:fld>
            <a:endParaRPr lang="en-US" altLang="en-US">
              <a:solidFill>
                <a:srgbClr val="898989"/>
              </a:solidFill>
            </a:endParaRPr>
          </a:p>
        </p:txBody>
      </p:sp>
      <p:grpSp>
        <p:nvGrpSpPr>
          <p:cNvPr id="10" name="Group 9">
            <a:extLst>
              <a:ext uri="{FF2B5EF4-FFF2-40B4-BE49-F238E27FC236}">
                <a16:creationId xmlns:a16="http://schemas.microsoft.com/office/drawing/2014/main" id="{4BCFC3AB-8B86-4D9C-8FDA-5811460A60B6}"/>
              </a:ext>
            </a:extLst>
          </p:cNvPr>
          <p:cNvGrpSpPr/>
          <p:nvPr/>
        </p:nvGrpSpPr>
        <p:grpSpPr>
          <a:xfrm>
            <a:off x="558725" y="2311332"/>
            <a:ext cx="1285949" cy="3065664"/>
            <a:chOff x="142873" y="1981990"/>
            <a:chExt cx="1285949" cy="1957875"/>
          </a:xfrm>
          <a:solidFill>
            <a:schemeClr val="accent1">
              <a:lumMod val="75000"/>
            </a:schemeClr>
          </a:solidFill>
        </p:grpSpPr>
        <p:sp>
          <p:nvSpPr>
            <p:cNvPr id="14" name="Rounded Rectangle 13">
              <a:extLst>
                <a:ext uri="{FF2B5EF4-FFF2-40B4-BE49-F238E27FC236}">
                  <a16:creationId xmlns:a16="http://schemas.microsoft.com/office/drawing/2014/main" id="{60AC0807-5265-4E18-A6A2-033D957689F6}"/>
                </a:ext>
              </a:extLst>
            </p:cNvPr>
            <p:cNvSpPr/>
            <p:nvPr/>
          </p:nvSpPr>
          <p:spPr>
            <a:xfrm>
              <a:off x="142873" y="1981990"/>
              <a:ext cx="1285949" cy="195787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a:extLst>
                <a:ext uri="{FF2B5EF4-FFF2-40B4-BE49-F238E27FC236}">
                  <a16:creationId xmlns:a16="http://schemas.microsoft.com/office/drawing/2014/main" id="{CEF49FE7-6C8B-45CC-844E-07F3A67AAA9D}"/>
                </a:ext>
              </a:extLst>
            </p:cNvPr>
            <p:cNvSpPr/>
            <p:nvPr/>
          </p:nvSpPr>
          <p:spPr>
            <a:xfrm>
              <a:off x="205648" y="2044765"/>
              <a:ext cx="1160399" cy="1832325"/>
            </a:xfrm>
            <a:prstGeom prst="rect">
              <a:avLst/>
            </a:prstGeom>
            <a:grpFill/>
          </p:spPr>
          <p:style>
            <a:lnRef idx="0">
              <a:scrgbClr r="0" g="0" b="0"/>
            </a:lnRef>
            <a:fillRef idx="0">
              <a:scrgbClr r="0" g="0" b="0"/>
            </a:fillRef>
            <a:effectRef idx="0">
              <a:scrgbClr r="0" g="0" b="0"/>
            </a:effectRef>
            <a:fontRef idx="minor">
              <a:schemeClr val="lt1"/>
            </a:fontRef>
          </p:style>
          <p:txBody>
            <a:bodyPr lIns="114300" tIns="57150" rIns="114300" bIns="57150" spcCol="1270" anchor="ctr"/>
            <a:lstStyle/>
            <a:p>
              <a:pPr algn="ctr" defTabSz="1333500" eaLnBrk="1" fontAlgn="auto" hangingPunct="1">
                <a:lnSpc>
                  <a:spcPct val="90000"/>
                </a:lnSpc>
                <a:spcAft>
                  <a:spcPct val="35000"/>
                </a:spcAft>
                <a:defRPr/>
              </a:pPr>
              <a:r>
                <a:rPr lang="en-US" sz="3000" dirty="0">
                  <a:latin typeface="Arial" panose="020B0604020202020204" pitchFamily="34" charset="0"/>
                  <a:cs typeface="Arial" panose="020B0604020202020204" pitchFamily="34" charset="0"/>
                </a:rPr>
                <a:t>Your Role</a:t>
              </a:r>
            </a:p>
          </p:txBody>
        </p:sp>
      </p:grpSp>
      <p:sp>
        <p:nvSpPr>
          <p:cNvPr id="16" name="Title 1">
            <a:extLst>
              <a:ext uri="{FF2B5EF4-FFF2-40B4-BE49-F238E27FC236}">
                <a16:creationId xmlns:a16="http://schemas.microsoft.com/office/drawing/2014/main" id="{03F397DE-FAD6-485E-8962-0873168DC4DD}"/>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Care Team Leadership Is Critical for Obtaining </a:t>
            </a:r>
            <a:r>
              <a:rPr lang="en-US" dirty="0" err="1"/>
              <a:t>MQii</a:t>
            </a:r>
            <a:r>
              <a:rPr lang="en-US" dirty="0"/>
              <a:t> Demonstration Results &amp; Inform Research Objectives</a:t>
            </a:r>
          </a:p>
        </p:txBody>
      </p:sp>
      <p:sp>
        <p:nvSpPr>
          <p:cNvPr id="15367" name="Content Placeholder 4">
            <a:extLst>
              <a:ext uri="{FF2B5EF4-FFF2-40B4-BE49-F238E27FC236}">
                <a16:creationId xmlns:a16="http://schemas.microsoft.com/office/drawing/2014/main" id="{639951D2-E7B4-43F3-9E52-FFDCF779F72B}"/>
              </a:ext>
            </a:extLst>
          </p:cNvPr>
          <p:cNvSpPr txBox="1">
            <a:spLocks/>
          </p:cNvSpPr>
          <p:nvPr/>
        </p:nvSpPr>
        <p:spPr bwMode="auto">
          <a:xfrm>
            <a:off x="1501775" y="6383338"/>
            <a:ext cx="57721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 Also a Learning Collaborative research question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a:extLst>
              <a:ext uri="{FF2B5EF4-FFF2-40B4-BE49-F238E27FC236}">
                <a16:creationId xmlns:a16="http://schemas.microsoft.com/office/drawing/2014/main" id="{8D5F9D47-FFA0-4E12-B105-C5B4FE39AB17}"/>
              </a:ext>
            </a:extLst>
          </p:cNvPr>
          <p:cNvSpPr>
            <a:spLocks noGrp="1"/>
          </p:cNvSpPr>
          <p:nvPr>
            <p:ph type="sldNum" sz="quarter" idx="16"/>
          </p:nvPr>
        </p:nvSpPr>
        <p:spPr/>
        <p:txBody>
          <a:bodyPr rtlCol="0"/>
          <a:lstStyle/>
          <a:p>
            <a:pPr fontAlgn="auto">
              <a:spcBef>
                <a:spcPts val="0"/>
              </a:spcBef>
              <a:spcAft>
                <a:spcPts val="0"/>
              </a:spcAft>
              <a:defRPr/>
            </a:pPr>
            <a:r>
              <a:rPr lang="en-US" dirty="0">
                <a:solidFill>
                  <a:schemeClr val="bg1">
                    <a:lumMod val="50000"/>
                  </a:schemeClr>
                </a:solidFill>
                <a:latin typeface="+mn-lt"/>
              </a:rPr>
              <a:t>8</a:t>
            </a:r>
          </a:p>
        </p:txBody>
      </p:sp>
      <p:sp>
        <p:nvSpPr>
          <p:cNvPr id="17411" name="TextBox 17">
            <a:extLst>
              <a:ext uri="{FF2B5EF4-FFF2-40B4-BE49-F238E27FC236}">
                <a16:creationId xmlns:a16="http://schemas.microsoft.com/office/drawing/2014/main" id="{4F7FD351-F578-42FC-B0B8-9DEF21E64BE7}"/>
              </a:ext>
            </a:extLst>
          </p:cNvPr>
          <p:cNvSpPr txBox="1">
            <a:spLocks noChangeArrowheads="1"/>
          </p:cNvSpPr>
          <p:nvPr/>
        </p:nvSpPr>
        <p:spPr bwMode="auto">
          <a:xfrm>
            <a:off x="1844675" y="2451100"/>
            <a:ext cx="650557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396875" indent="-3429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spcAft>
                <a:spcPts val="1200"/>
              </a:spcAft>
              <a:buFont typeface="Calibri" panose="020F0502020204030204" pitchFamily="34" charset="0"/>
              <a:buAutoNum type="arabicPeriod"/>
            </a:pPr>
            <a:r>
              <a:rPr lang="en-US" altLang="en-US" sz="1600" b="1">
                <a:latin typeface="Arial" panose="020B0604020202020204" pitchFamily="34" charset="0"/>
                <a:cs typeface="Arial" panose="020B0604020202020204" pitchFamily="34" charset="0"/>
              </a:rPr>
              <a:t>Support implementation and assessment of the Toolkit</a:t>
            </a:r>
          </a:p>
          <a:p>
            <a:pPr lvl="1" eaLnBrk="1" hangingPunct="1">
              <a:spcAft>
                <a:spcPts val="1200"/>
              </a:spcAft>
              <a:buFont typeface="Calibri" panose="020F0502020204030204" pitchFamily="34" charset="0"/>
              <a:buAutoNum type="arabicPeriod"/>
            </a:pPr>
            <a:r>
              <a:rPr lang="en-US" altLang="en-US" sz="1600" b="1">
                <a:latin typeface="Arial" panose="020B0604020202020204" pitchFamily="34" charset="0"/>
                <a:cs typeface="Arial" panose="020B0604020202020204" pitchFamily="34" charset="0"/>
              </a:rPr>
              <a:t>Be familiar with toolkit strategies help ensure implementation of recommended care workflow</a:t>
            </a:r>
          </a:p>
          <a:p>
            <a:pPr lvl="1" eaLnBrk="1" hangingPunct="1">
              <a:spcAft>
                <a:spcPts val="1200"/>
              </a:spcAft>
              <a:buFont typeface="Calibri" panose="020F0502020204030204" pitchFamily="34" charset="0"/>
              <a:buAutoNum type="arabicPeriod"/>
            </a:pPr>
            <a:r>
              <a:rPr lang="en-US" altLang="en-US" sz="1600" b="1">
                <a:latin typeface="Arial" panose="020B0604020202020204" pitchFamily="34" charset="0"/>
                <a:cs typeface="Arial" panose="020B0604020202020204" pitchFamily="34" charset="0"/>
              </a:rPr>
              <a:t>Provide your feedback on implementation of this toolkit or initiative by sharing thoughts on ease of use and relevance for changing care practices</a:t>
            </a:r>
          </a:p>
          <a:p>
            <a:pPr lvl="1" eaLnBrk="1" hangingPunct="1">
              <a:spcAft>
                <a:spcPts val="600"/>
              </a:spcAft>
              <a:buFont typeface="Calibri" panose="020F0502020204030204" pitchFamily="34" charset="0"/>
              <a:buAutoNum type="arabicPeriod"/>
            </a:pPr>
            <a:r>
              <a:rPr lang="en-US" altLang="en-US" sz="1600" b="1">
                <a:latin typeface="Arial" panose="020B0604020202020204" pitchFamily="34" charset="0"/>
                <a:cs typeface="Arial" panose="020B0604020202020204" pitchFamily="34" charset="0"/>
              </a:rPr>
              <a:t>Participate in regular team meetings and share information on barriers or challenges and successes of implementation</a:t>
            </a:r>
          </a:p>
        </p:txBody>
      </p:sp>
      <p:sp>
        <p:nvSpPr>
          <p:cNvPr id="10" name="TextBox 9">
            <a:extLst>
              <a:ext uri="{FF2B5EF4-FFF2-40B4-BE49-F238E27FC236}">
                <a16:creationId xmlns:a16="http://schemas.microsoft.com/office/drawing/2014/main" id="{EECDB5EA-2A7F-48BB-94D4-FB8AD6D25AC4}"/>
              </a:ext>
            </a:extLst>
          </p:cNvPr>
          <p:cNvSpPr txBox="1"/>
          <p:nvPr/>
        </p:nvSpPr>
        <p:spPr>
          <a:xfrm>
            <a:off x="923925" y="1139825"/>
            <a:ext cx="7313613" cy="708025"/>
          </a:xfrm>
          <a:prstGeom prst="rect">
            <a:avLst/>
          </a:prstGeom>
          <a:noFill/>
        </p:spPr>
        <p:txBody>
          <a:bodyPr>
            <a:spAutoFit/>
          </a:bodyPr>
          <a:lstStyle/>
          <a:p>
            <a:pPr marL="0" lvl="1" eaLnBrk="1" hangingPunct="1">
              <a:spcBef>
                <a:spcPts val="0"/>
              </a:spcBef>
              <a:spcAft>
                <a:spcPts val="1800"/>
              </a:spcAft>
              <a:buClr>
                <a:schemeClr val="accent2"/>
              </a:buClr>
              <a:buSzPct val="85000"/>
              <a:tabLst>
                <a:tab pos="103913" algn="l"/>
              </a:tabLst>
              <a:defRPr/>
            </a:pPr>
            <a:r>
              <a:rPr lang="en-US" sz="2000" b="1" dirty="0">
                <a:solidFill>
                  <a:schemeClr val="accent1">
                    <a:lumMod val="75000"/>
                  </a:schemeClr>
                </a:solidFill>
                <a:latin typeface="Arial" panose="020B0604020202020204" pitchFamily="34" charset="0"/>
              </a:rPr>
              <a:t>Objective #2:</a:t>
            </a:r>
            <a:r>
              <a:rPr lang="en-US" sz="2000" b="1" dirty="0">
                <a:solidFill>
                  <a:schemeClr val="accent2"/>
                </a:solidFill>
                <a:latin typeface="Arial" panose="020B0604020202020204" pitchFamily="34" charset="0"/>
              </a:rPr>
              <a:t> </a:t>
            </a:r>
            <a:r>
              <a:rPr lang="en-US" sz="2000" b="1" dirty="0">
                <a:latin typeface="Arial" panose="020B0604020202020204" pitchFamily="34" charset="0"/>
              </a:rPr>
              <a:t>Provide </a:t>
            </a:r>
            <a:r>
              <a:rPr lang="en-US" sz="2000" b="1" dirty="0">
                <a:latin typeface="Arial" panose="020B0604020202020204" pitchFamily="34" charset="0"/>
                <a:cs typeface="Arial" panose="020B0604020202020204" pitchFamily="34" charset="0"/>
              </a:rPr>
              <a:t>a feasible and usable malnutrition quality improvement Toolkit </a:t>
            </a:r>
            <a:endParaRPr lang="en-US" sz="2000" b="1" dirty="0">
              <a:solidFill>
                <a:schemeClr val="accent2"/>
              </a:solidFill>
              <a:latin typeface="Arial" panose="020B0604020202020204" pitchFamily="34" charset="0"/>
            </a:endParaRPr>
          </a:p>
        </p:txBody>
      </p:sp>
      <p:grpSp>
        <p:nvGrpSpPr>
          <p:cNvPr id="19" name="Group 18">
            <a:extLst>
              <a:ext uri="{FF2B5EF4-FFF2-40B4-BE49-F238E27FC236}">
                <a16:creationId xmlns:a16="http://schemas.microsoft.com/office/drawing/2014/main" id="{2DA6FEAA-3597-47BA-B535-953ED6985CEB}"/>
              </a:ext>
            </a:extLst>
          </p:cNvPr>
          <p:cNvGrpSpPr/>
          <p:nvPr/>
        </p:nvGrpSpPr>
        <p:grpSpPr>
          <a:xfrm>
            <a:off x="558725" y="2311332"/>
            <a:ext cx="1285949" cy="3065664"/>
            <a:chOff x="142873" y="1981990"/>
            <a:chExt cx="1285949" cy="1957875"/>
          </a:xfrm>
          <a:solidFill>
            <a:schemeClr val="accent1">
              <a:lumMod val="75000"/>
            </a:schemeClr>
          </a:solidFill>
        </p:grpSpPr>
        <p:sp>
          <p:nvSpPr>
            <p:cNvPr id="20" name="Rounded Rectangle 19">
              <a:extLst>
                <a:ext uri="{FF2B5EF4-FFF2-40B4-BE49-F238E27FC236}">
                  <a16:creationId xmlns:a16="http://schemas.microsoft.com/office/drawing/2014/main" id="{A302DB45-40C1-428B-91C9-DD32245E7261}"/>
                </a:ext>
              </a:extLst>
            </p:cNvPr>
            <p:cNvSpPr/>
            <p:nvPr/>
          </p:nvSpPr>
          <p:spPr>
            <a:xfrm>
              <a:off x="142873" y="1981990"/>
              <a:ext cx="1285949" cy="195787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ounded Rectangle 4">
              <a:extLst>
                <a:ext uri="{FF2B5EF4-FFF2-40B4-BE49-F238E27FC236}">
                  <a16:creationId xmlns:a16="http://schemas.microsoft.com/office/drawing/2014/main" id="{DBCEF2E8-9C3D-4CB0-96A7-E520AF5FAF02}"/>
                </a:ext>
              </a:extLst>
            </p:cNvPr>
            <p:cNvSpPr/>
            <p:nvPr/>
          </p:nvSpPr>
          <p:spPr>
            <a:xfrm>
              <a:off x="205648" y="2044765"/>
              <a:ext cx="1160399" cy="1832325"/>
            </a:xfrm>
            <a:prstGeom prst="rect">
              <a:avLst/>
            </a:prstGeom>
            <a:grpFill/>
          </p:spPr>
          <p:style>
            <a:lnRef idx="0">
              <a:scrgbClr r="0" g="0" b="0"/>
            </a:lnRef>
            <a:fillRef idx="0">
              <a:scrgbClr r="0" g="0" b="0"/>
            </a:fillRef>
            <a:effectRef idx="0">
              <a:scrgbClr r="0" g="0" b="0"/>
            </a:effectRef>
            <a:fontRef idx="minor">
              <a:schemeClr val="lt1"/>
            </a:fontRef>
          </p:style>
          <p:txBody>
            <a:bodyPr lIns="114300" tIns="57150" rIns="114300" bIns="57150" spcCol="1270" anchor="ctr"/>
            <a:lstStyle/>
            <a:p>
              <a:pPr algn="ctr" defTabSz="1333500" eaLnBrk="1" fontAlgn="auto" hangingPunct="1">
                <a:lnSpc>
                  <a:spcPct val="90000"/>
                </a:lnSpc>
                <a:spcAft>
                  <a:spcPct val="35000"/>
                </a:spcAft>
                <a:defRPr/>
              </a:pPr>
              <a:r>
                <a:rPr lang="en-US" sz="3000" dirty="0">
                  <a:latin typeface="Arial" panose="020B0604020202020204" pitchFamily="34" charset="0"/>
                  <a:cs typeface="Arial" panose="020B0604020202020204" pitchFamily="34" charset="0"/>
                </a:rPr>
                <a:t>Your Role</a:t>
              </a:r>
            </a:p>
          </p:txBody>
        </p:sp>
      </p:grpSp>
      <p:sp>
        <p:nvSpPr>
          <p:cNvPr id="22" name="Title 1">
            <a:extLst>
              <a:ext uri="{FF2B5EF4-FFF2-40B4-BE49-F238E27FC236}">
                <a16:creationId xmlns:a16="http://schemas.microsoft.com/office/drawing/2014/main" id="{33E8F6E2-DB2A-48E6-BA67-41D80E597247}"/>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Care Team Leadership Is Critical for Obtaining </a:t>
            </a:r>
            <a:r>
              <a:rPr lang="en-US" dirty="0" err="1"/>
              <a:t>MQii</a:t>
            </a:r>
            <a:r>
              <a:rPr lang="en-US" dirty="0"/>
              <a:t> Demonstration Results &amp; Inform Research Objectives</a:t>
            </a:r>
          </a:p>
        </p:txBody>
      </p:sp>
      <p:sp>
        <p:nvSpPr>
          <p:cNvPr id="17415" name="Content Placeholder 4">
            <a:extLst>
              <a:ext uri="{FF2B5EF4-FFF2-40B4-BE49-F238E27FC236}">
                <a16:creationId xmlns:a16="http://schemas.microsoft.com/office/drawing/2014/main" id="{F940DA76-DD18-47CD-9B9F-596A4D503DB1}"/>
              </a:ext>
            </a:extLst>
          </p:cNvPr>
          <p:cNvSpPr txBox="1">
            <a:spLocks/>
          </p:cNvSpPr>
          <p:nvPr/>
        </p:nvSpPr>
        <p:spPr bwMode="auto">
          <a:xfrm>
            <a:off x="1501775" y="6383338"/>
            <a:ext cx="57721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 Also a Learning Collaborative research question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2">
            <a:extLst>
              <a:ext uri="{FF2B5EF4-FFF2-40B4-BE49-F238E27FC236}">
                <a16:creationId xmlns:a16="http://schemas.microsoft.com/office/drawing/2014/main" id="{138BFB06-6D07-40C9-9A54-4B7F01251482}"/>
              </a:ext>
            </a:extLst>
          </p:cNvPr>
          <p:cNvSpPr>
            <a:spLocks noGrp="1"/>
          </p:cNvSpPr>
          <p:nvPr>
            <p:ph type="sldNum" sz="quarter" idx="16"/>
          </p:nvPr>
        </p:nvSpPr>
        <p:spPr/>
        <p:txBody>
          <a:bodyPr rtlCol="0"/>
          <a:lstStyle/>
          <a:p>
            <a:pPr fontAlgn="auto">
              <a:spcBef>
                <a:spcPts val="0"/>
              </a:spcBef>
              <a:spcAft>
                <a:spcPts val="0"/>
              </a:spcAft>
              <a:defRPr/>
            </a:pPr>
            <a:r>
              <a:rPr lang="en-US" dirty="0">
                <a:solidFill>
                  <a:schemeClr val="tx1">
                    <a:tint val="75000"/>
                  </a:schemeClr>
                </a:solidFill>
                <a:latin typeface="+mn-lt"/>
              </a:rPr>
              <a:t>9</a:t>
            </a:r>
            <a:endParaRPr lang="en-US" dirty="0">
              <a:solidFill>
                <a:schemeClr val="bg1"/>
              </a:solidFill>
              <a:latin typeface="Arial" panose="020B0604020202020204" pitchFamily="34" charset="0"/>
            </a:endParaRPr>
          </a:p>
        </p:txBody>
      </p:sp>
      <p:grpSp>
        <p:nvGrpSpPr>
          <p:cNvPr id="14" name="Group 13">
            <a:extLst>
              <a:ext uri="{FF2B5EF4-FFF2-40B4-BE49-F238E27FC236}">
                <a16:creationId xmlns:a16="http://schemas.microsoft.com/office/drawing/2014/main" id="{C16B0861-3C7B-409A-9D18-209BD3217DA5}"/>
              </a:ext>
            </a:extLst>
          </p:cNvPr>
          <p:cNvGrpSpPr/>
          <p:nvPr/>
        </p:nvGrpSpPr>
        <p:grpSpPr>
          <a:xfrm>
            <a:off x="558725" y="2311332"/>
            <a:ext cx="1285949" cy="3065664"/>
            <a:chOff x="142873" y="1981990"/>
            <a:chExt cx="1285949" cy="1957875"/>
          </a:xfrm>
          <a:solidFill>
            <a:schemeClr val="accent1">
              <a:lumMod val="75000"/>
            </a:schemeClr>
          </a:solidFill>
        </p:grpSpPr>
        <p:sp>
          <p:nvSpPr>
            <p:cNvPr id="15" name="Rounded Rectangle 14">
              <a:extLst>
                <a:ext uri="{FF2B5EF4-FFF2-40B4-BE49-F238E27FC236}">
                  <a16:creationId xmlns:a16="http://schemas.microsoft.com/office/drawing/2014/main" id="{AF5DC6A2-4E8D-4DB7-84F2-FA0818881BB0}"/>
                </a:ext>
              </a:extLst>
            </p:cNvPr>
            <p:cNvSpPr/>
            <p:nvPr/>
          </p:nvSpPr>
          <p:spPr>
            <a:xfrm>
              <a:off x="142873" y="1981990"/>
              <a:ext cx="1285949" cy="195787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a:extLst>
                <a:ext uri="{FF2B5EF4-FFF2-40B4-BE49-F238E27FC236}">
                  <a16:creationId xmlns:a16="http://schemas.microsoft.com/office/drawing/2014/main" id="{263B8CF0-85BA-41B9-ACFF-F370F9CBCF1C}"/>
                </a:ext>
              </a:extLst>
            </p:cNvPr>
            <p:cNvSpPr/>
            <p:nvPr/>
          </p:nvSpPr>
          <p:spPr>
            <a:xfrm>
              <a:off x="205648" y="2044765"/>
              <a:ext cx="1160399" cy="1832325"/>
            </a:xfrm>
            <a:prstGeom prst="rect">
              <a:avLst/>
            </a:prstGeom>
            <a:grpFill/>
          </p:spPr>
          <p:style>
            <a:lnRef idx="0">
              <a:scrgbClr r="0" g="0" b="0"/>
            </a:lnRef>
            <a:fillRef idx="0">
              <a:scrgbClr r="0" g="0" b="0"/>
            </a:fillRef>
            <a:effectRef idx="0">
              <a:scrgbClr r="0" g="0" b="0"/>
            </a:effectRef>
            <a:fontRef idx="minor">
              <a:schemeClr val="lt1"/>
            </a:fontRef>
          </p:style>
          <p:txBody>
            <a:bodyPr lIns="114300" tIns="57150" rIns="114300" bIns="57150" spcCol="1270" anchor="ctr"/>
            <a:lstStyle/>
            <a:p>
              <a:pPr algn="ctr" defTabSz="1333500" eaLnBrk="1" fontAlgn="auto" hangingPunct="1">
                <a:lnSpc>
                  <a:spcPct val="90000"/>
                </a:lnSpc>
                <a:spcAft>
                  <a:spcPct val="35000"/>
                </a:spcAft>
                <a:defRPr/>
              </a:pPr>
              <a:r>
                <a:rPr lang="en-US" sz="3000" dirty="0">
                  <a:latin typeface="Arial" panose="020B0604020202020204" pitchFamily="34" charset="0"/>
                  <a:cs typeface="Arial" panose="020B0604020202020204" pitchFamily="34" charset="0"/>
                </a:rPr>
                <a:t>Your Role</a:t>
              </a:r>
            </a:p>
          </p:txBody>
        </p:sp>
      </p:grpSp>
      <p:sp>
        <p:nvSpPr>
          <p:cNvPr id="19460" name="TextBox 17">
            <a:extLst>
              <a:ext uri="{FF2B5EF4-FFF2-40B4-BE49-F238E27FC236}">
                <a16:creationId xmlns:a16="http://schemas.microsoft.com/office/drawing/2014/main" id="{5805485D-8E3C-4F51-8D4E-2E570C4D7BA9}"/>
              </a:ext>
            </a:extLst>
          </p:cNvPr>
          <p:cNvSpPr txBox="1">
            <a:spLocks noChangeArrowheads="1"/>
          </p:cNvSpPr>
          <p:nvPr/>
        </p:nvSpPr>
        <p:spPr bwMode="auto">
          <a:xfrm>
            <a:off x="1844675" y="2441575"/>
            <a:ext cx="650557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396875" indent="-34290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lvl="1" eaLnBrk="1" hangingPunct="1">
              <a:spcAft>
                <a:spcPts val="1200"/>
              </a:spcAft>
              <a:buFont typeface="Calibri" panose="020F0502020204030204" pitchFamily="34" charset="0"/>
              <a:buAutoNum type="arabicPeriod"/>
            </a:pPr>
            <a:r>
              <a:rPr lang="en-US" altLang="en-US" sz="1600" b="1">
                <a:latin typeface="Arial" panose="020B0604020202020204" pitchFamily="34" charset="0"/>
                <a:cs typeface="Arial" panose="020B0604020202020204" pitchFamily="34" charset="0"/>
              </a:rPr>
              <a:t>Understand importance and impact of malnutrition on patient outcomes and associated costs</a:t>
            </a:r>
          </a:p>
          <a:p>
            <a:pPr lvl="1" eaLnBrk="1" hangingPunct="1">
              <a:spcAft>
                <a:spcPts val="1200"/>
              </a:spcAft>
              <a:buFont typeface="Calibri" panose="020F0502020204030204" pitchFamily="34" charset="0"/>
              <a:buAutoNum type="arabicPeriod"/>
            </a:pPr>
            <a:r>
              <a:rPr lang="en-US" altLang="en-US" sz="1600" b="1">
                <a:latin typeface="Arial" panose="020B0604020202020204" pitchFamily="34" charset="0"/>
                <a:cs typeface="Arial" panose="020B0604020202020204" pitchFamily="34" charset="0"/>
              </a:rPr>
              <a:t>Help educate other care teams of this importance and strategies for improving malnutrition care</a:t>
            </a:r>
          </a:p>
          <a:p>
            <a:pPr lvl="1" eaLnBrk="1" hangingPunct="1">
              <a:spcAft>
                <a:spcPts val="1200"/>
              </a:spcAft>
              <a:buFont typeface="Calibri" panose="020F0502020204030204" pitchFamily="34" charset="0"/>
              <a:buAutoNum type="arabicPeriod"/>
            </a:pPr>
            <a:r>
              <a:rPr lang="en-US" altLang="en-US" sz="1600" b="1">
                <a:latin typeface="Arial" panose="020B0604020202020204" pitchFamily="34" charset="0"/>
                <a:cs typeface="Arial" panose="020B0604020202020204" pitchFamily="34" charset="0"/>
              </a:rPr>
              <a:t>Work with PI to facilitate administration of knowledge attainment test pre- and post- demonstration (if applicable)</a:t>
            </a:r>
          </a:p>
          <a:p>
            <a:pPr lvl="1" eaLnBrk="1" hangingPunct="1">
              <a:spcAft>
                <a:spcPts val="1200"/>
              </a:spcAft>
              <a:buFont typeface="Calibri" panose="020F0502020204030204" pitchFamily="34" charset="0"/>
              <a:buAutoNum type="arabicPeriod"/>
            </a:pPr>
            <a:r>
              <a:rPr lang="en-US" altLang="en-US" sz="1600" b="1">
                <a:latin typeface="Arial" panose="020B0604020202020204" pitchFamily="34" charset="0"/>
                <a:cs typeface="Arial" panose="020B0604020202020204" pitchFamily="34" charset="0"/>
              </a:rPr>
              <a:t>Complete knowledge attainment test pre- and post- demonstration (if applicable)</a:t>
            </a:r>
          </a:p>
        </p:txBody>
      </p:sp>
      <p:sp>
        <p:nvSpPr>
          <p:cNvPr id="12" name="TextBox 11">
            <a:extLst>
              <a:ext uri="{FF2B5EF4-FFF2-40B4-BE49-F238E27FC236}">
                <a16:creationId xmlns:a16="http://schemas.microsoft.com/office/drawing/2014/main" id="{A7864FE6-FBE9-4862-884A-E9B46DC0C43A}"/>
              </a:ext>
            </a:extLst>
          </p:cNvPr>
          <p:cNvSpPr txBox="1"/>
          <p:nvPr/>
        </p:nvSpPr>
        <p:spPr>
          <a:xfrm>
            <a:off x="923925" y="1146175"/>
            <a:ext cx="7551738" cy="938213"/>
          </a:xfrm>
          <a:prstGeom prst="rect">
            <a:avLst/>
          </a:prstGeom>
          <a:noFill/>
        </p:spPr>
        <p:txBody>
          <a:bodyPr>
            <a:spAutoFit/>
          </a:bodyPr>
          <a:lstStyle/>
          <a:p>
            <a:pPr marL="0" lvl="1" eaLnBrk="1" hangingPunct="1">
              <a:spcBef>
                <a:spcPts val="0"/>
              </a:spcBef>
              <a:spcAft>
                <a:spcPts val="1800"/>
              </a:spcAft>
              <a:buClr>
                <a:schemeClr val="accent2"/>
              </a:buClr>
              <a:buSzPct val="85000"/>
              <a:tabLst>
                <a:tab pos="103913" algn="l"/>
              </a:tabLst>
              <a:defRPr/>
            </a:pPr>
            <a:r>
              <a:rPr lang="en-US" sz="2000" b="1" dirty="0">
                <a:solidFill>
                  <a:schemeClr val="accent1">
                    <a:lumMod val="75000"/>
                  </a:schemeClr>
                </a:solidFill>
                <a:latin typeface="Arial" panose="020B0604020202020204" pitchFamily="34" charset="0"/>
              </a:rPr>
              <a:t>Objective #3:</a:t>
            </a:r>
            <a:r>
              <a:rPr lang="en-US" sz="2000" b="1" dirty="0">
                <a:solidFill>
                  <a:schemeClr val="accent2"/>
                </a:solidFill>
                <a:latin typeface="Arial" panose="020B0604020202020204" pitchFamily="34" charset="0"/>
              </a:rPr>
              <a:t> </a:t>
            </a:r>
            <a:r>
              <a:rPr lang="en-US" sz="2000" b="1" dirty="0">
                <a:latin typeface="Arial" panose="020B0604020202020204" pitchFamily="34" charset="0"/>
              </a:rPr>
              <a:t>Improve levels of malnutrition </a:t>
            </a:r>
            <a:endParaRPr lang="en-US" sz="2000" b="1" dirty="0">
              <a:solidFill>
                <a:schemeClr val="accent2"/>
              </a:solidFill>
              <a:latin typeface="Arial" panose="020B0604020202020204" pitchFamily="34" charset="0"/>
            </a:endParaRPr>
          </a:p>
          <a:p>
            <a:pPr marL="0" lvl="1" eaLnBrk="1" hangingPunct="1">
              <a:spcBef>
                <a:spcPts val="0"/>
              </a:spcBef>
              <a:spcAft>
                <a:spcPts val="1800"/>
              </a:spcAft>
              <a:buClr>
                <a:schemeClr val="accent2"/>
              </a:buClr>
              <a:buSzPct val="85000"/>
              <a:tabLst>
                <a:tab pos="103913" algn="l"/>
              </a:tabLst>
              <a:defRPr/>
            </a:pPr>
            <a:endParaRPr lang="en-US" sz="2000" b="1" dirty="0">
              <a:latin typeface="Arial" panose="020B0604020202020204" pitchFamily="34" charset="0"/>
            </a:endParaRPr>
          </a:p>
        </p:txBody>
      </p:sp>
      <p:sp>
        <p:nvSpPr>
          <p:cNvPr id="17" name="Title 1">
            <a:extLst>
              <a:ext uri="{FF2B5EF4-FFF2-40B4-BE49-F238E27FC236}">
                <a16:creationId xmlns:a16="http://schemas.microsoft.com/office/drawing/2014/main" id="{416B60DF-EEFF-4604-9503-8B649BCE5355}"/>
              </a:ext>
            </a:extLst>
          </p:cNvPr>
          <p:cNvSpPr txBox="1">
            <a:spLocks/>
          </p:cNvSpPr>
          <p:nvPr/>
        </p:nvSpPr>
        <p:spPr>
          <a:xfrm>
            <a:off x="376238" y="423863"/>
            <a:ext cx="8340725" cy="442912"/>
          </a:xfrm>
          <a:prstGeom prst="rect">
            <a:avLst/>
          </a:prstGeom>
        </p:spPr>
        <p:txBody>
          <a:bodyPr lIns="80663" tIns="40332" rIns="80663" bIns="40332" anchor="b"/>
          <a:lstStyle>
            <a:lvl1pPr algn="l" defTabSz="509292" rtl="0" eaLnBrk="1" latinLnBrk="0" hangingPunct="1">
              <a:spcBef>
                <a:spcPct val="0"/>
              </a:spcBef>
              <a:buNone/>
              <a:defRPr sz="2400" kern="1200" spc="110">
                <a:solidFill>
                  <a:schemeClr val="tx1"/>
                </a:solidFill>
                <a:latin typeface="Arial" pitchFamily="34" charset="0"/>
                <a:ea typeface="+mj-ea"/>
                <a:cs typeface="Arial" pitchFamily="34" charset="0"/>
              </a:defRPr>
            </a:lvl1pPr>
          </a:lstStyle>
          <a:p>
            <a:pPr fontAlgn="auto">
              <a:spcAft>
                <a:spcPts val="0"/>
              </a:spcAft>
              <a:defRPr/>
            </a:pPr>
            <a:r>
              <a:rPr lang="en-US" dirty="0"/>
              <a:t>Care Team Leadership Is Critical for Obtaining </a:t>
            </a:r>
            <a:r>
              <a:rPr lang="en-US" dirty="0" err="1"/>
              <a:t>MQii</a:t>
            </a:r>
            <a:r>
              <a:rPr lang="en-US" dirty="0"/>
              <a:t> Demonstration Results &amp; Inform Research Objectives</a:t>
            </a:r>
          </a:p>
        </p:txBody>
      </p:sp>
      <p:sp>
        <p:nvSpPr>
          <p:cNvPr id="19463" name="Content Placeholder 4">
            <a:extLst>
              <a:ext uri="{FF2B5EF4-FFF2-40B4-BE49-F238E27FC236}">
                <a16:creationId xmlns:a16="http://schemas.microsoft.com/office/drawing/2014/main" id="{778F90F6-5050-404C-A0DB-92B17519F78C}"/>
              </a:ext>
            </a:extLst>
          </p:cNvPr>
          <p:cNvSpPr txBox="1">
            <a:spLocks/>
          </p:cNvSpPr>
          <p:nvPr/>
        </p:nvSpPr>
        <p:spPr bwMode="auto">
          <a:xfrm>
            <a:off x="1501775" y="6383338"/>
            <a:ext cx="577215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ct val="20000"/>
              </a:spcBef>
              <a:buFont typeface="Arial" panose="020B0604020202020204" pitchFamily="34" charset="0"/>
              <a:buNone/>
            </a:pPr>
            <a:r>
              <a:rPr lang="en-US" altLang="en-US" sz="700">
                <a:latin typeface="Arial" panose="020B0604020202020204" pitchFamily="34" charset="0"/>
                <a:cs typeface="Arial" panose="020B0604020202020204" pitchFamily="34" charset="0"/>
              </a:rPr>
              <a:t>* Also a Learning Collaborative research question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p:properties xmlns:p="http://schemas.microsoft.com/office/2006/metadata/properties" xmlns:xsi="http://www.w3.org/2001/XMLSchema-instance" xmlns:pc="http://schemas.microsoft.com/office/infopath/2007/PartnerControls">
  <documentManagement>
    <SharedWithUsers xmlns="e7dc5524-a1ce-4623-873e-957bfb0e89d8">
      <UserInfo>
        <DisplayName>Oscar Campos</DisplayName>
        <AccountId>97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17EFBDA95B2B46B0A6866E0540268C" ma:contentTypeVersion="12" ma:contentTypeDescription="Create a new document." ma:contentTypeScope="" ma:versionID="5bb6df7e469824f34758c69ef4fe3622">
  <xsd:schema xmlns:xsd="http://www.w3.org/2001/XMLSchema" xmlns:xs="http://www.w3.org/2001/XMLSchema" xmlns:p="http://schemas.microsoft.com/office/2006/metadata/properties" xmlns:ns2="dd8ec8d9-3d88-43f6-89ef-3f3e008921ba" xmlns:ns3="e7dc5524-a1ce-4623-873e-957bfb0e89d8" targetNamespace="http://schemas.microsoft.com/office/2006/metadata/properties" ma:root="true" ma:fieldsID="207c9e32acded35fed49308746568ef3" ns2:_="" ns3:_="">
    <xsd:import namespace="dd8ec8d9-3d88-43f6-89ef-3f3e008921ba"/>
    <xsd:import namespace="e7dc5524-a1ce-4623-873e-957bfb0e89d8"/>
    <xsd:element name="properties">
      <xsd:complexType>
        <xsd:sequence>
          <xsd:element name="documentManagement">
            <xsd:complexType>
              <xsd:all>
                <xsd:element ref="ns2:MediaServiceMetadata" minOccurs="0"/>
                <xsd:element ref="ns2:MediaServiceFastMetadata" minOccurs="0"/>
                <xsd:element ref="ns3:_dlc_DocId" minOccurs="0"/>
                <xsd:element ref="ns3:_dlc_DocIdUrl" minOccurs="0"/>
                <xsd:element ref="ns3:_dlc_DocIdPersistId"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8ec8d9-3d88-43f6-89ef-3f3e008921ba"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dc5524-a1ce-4623-873e-957bfb0e89d8"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file>

<file path=customXml/itemProps1.xml><?xml version="1.0" encoding="utf-8"?>
<ds:datastoreItem xmlns:ds="http://schemas.openxmlformats.org/officeDocument/2006/customXml" ds:itemID="{53EB448A-867E-4E9C-ACEE-0EE33B7C8348}">
  <ds:schemaRefs>
    <ds:schemaRef ds:uri="http://schemas.microsoft.com/sharepoint/events"/>
  </ds:schemaRefs>
</ds:datastoreItem>
</file>

<file path=customXml/itemProps2.xml><?xml version="1.0" encoding="utf-8"?>
<ds:datastoreItem xmlns:ds="http://schemas.openxmlformats.org/officeDocument/2006/customXml" ds:itemID="{CC106DE3-E9C9-4400-AF8A-849DFBCF45B0}">
  <ds:schemaRefs>
    <ds:schemaRef ds:uri="http://schemas.microsoft.com/office/2006/metadata/properties"/>
    <ds:schemaRef ds:uri="http://schemas.microsoft.com/office/infopath/2007/PartnerControls"/>
    <ds:schemaRef ds:uri="e7dc5524-a1ce-4623-873e-957bfb0e89d8"/>
  </ds:schemaRefs>
</ds:datastoreItem>
</file>

<file path=customXml/itemProps3.xml><?xml version="1.0" encoding="utf-8"?>
<ds:datastoreItem xmlns:ds="http://schemas.openxmlformats.org/officeDocument/2006/customXml" ds:itemID="{4647CCE6-E3D4-42C0-A19C-14C77E827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8ec8d9-3d88-43f6-89ef-3f3e008921ba"/>
    <ds:schemaRef ds:uri="e7dc5524-a1ce-4623-873e-957bfb0e89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9D34235-6B2A-4DC5-8840-CD126CE3BE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3640</TotalTime>
  <Words>3748</Words>
  <Application>Microsoft Office PowerPoint</Application>
  <PresentationFormat>On-screen Show (4:3)</PresentationFormat>
  <Paragraphs>437</Paragraphs>
  <Slides>37</Slides>
  <Notes>9</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 Data Collection for MQii eMeasure and Quality Indicators</vt:lpstr>
      <vt:lpstr>PowerPoint Presentation</vt:lpstr>
      <vt:lpstr>PowerPoint Presentation</vt:lpstr>
      <vt:lpstr>PowerPoint Presentation</vt:lpstr>
      <vt:lpstr>PowerPoint Presentation</vt:lpstr>
      <vt:lpstr>PowerPoint Presentation</vt:lpstr>
      <vt:lpstr>PowerPoint Presentation</vt:lpstr>
    </vt:vector>
  </TitlesOfParts>
  <Company>ADA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Paskey</dc:creator>
  <cp:lastModifiedBy>Christina Badaracco</cp:lastModifiedBy>
  <cp:revision>98</cp:revision>
  <dcterms:created xsi:type="dcterms:W3CDTF">2015-07-15T21:11:34Z</dcterms:created>
  <dcterms:modified xsi:type="dcterms:W3CDTF">2021-03-19T03:19:15Z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0x010100F617EFBDA95B2B46B0A6866E0540268C</vt:lpwstr>
  </property>
</Properties>
</file>