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2919" y="6285888"/>
            <a:ext cx="391160" cy="365125"/>
          </a:xfrm>
          <a:custGeom>
            <a:avLst/>
            <a:gdLst/>
            <a:ahLst/>
            <a:cxnLst/>
            <a:rect l="l" t="t" r="r" b="b"/>
            <a:pathLst>
              <a:path w="391159" h="365125">
                <a:moveTo>
                  <a:pt x="179523" y="195010"/>
                </a:moveTo>
                <a:lnTo>
                  <a:pt x="99292" y="195010"/>
                </a:lnTo>
                <a:lnTo>
                  <a:pt x="181686" y="359341"/>
                </a:lnTo>
                <a:lnTo>
                  <a:pt x="182742" y="362629"/>
                </a:lnTo>
                <a:lnTo>
                  <a:pt x="186964" y="364820"/>
                </a:lnTo>
                <a:lnTo>
                  <a:pt x="200701" y="364820"/>
                </a:lnTo>
                <a:lnTo>
                  <a:pt x="201756" y="363724"/>
                </a:lnTo>
                <a:lnTo>
                  <a:pt x="203868" y="362629"/>
                </a:lnTo>
                <a:lnTo>
                  <a:pt x="204923" y="362629"/>
                </a:lnTo>
                <a:lnTo>
                  <a:pt x="208090" y="359341"/>
                </a:lnTo>
                <a:lnTo>
                  <a:pt x="276198" y="223498"/>
                </a:lnTo>
                <a:lnTo>
                  <a:pt x="194353" y="223498"/>
                </a:lnTo>
                <a:lnTo>
                  <a:pt x="179523" y="195010"/>
                </a:lnTo>
                <a:close/>
              </a:path>
              <a:path w="391159" h="365125">
                <a:moveTo>
                  <a:pt x="74998" y="0"/>
                </a:moveTo>
                <a:lnTo>
                  <a:pt x="62321" y="0"/>
                </a:lnTo>
                <a:lnTo>
                  <a:pt x="59153" y="2186"/>
                </a:lnTo>
                <a:lnTo>
                  <a:pt x="57040" y="3280"/>
                </a:lnTo>
                <a:lnTo>
                  <a:pt x="55983" y="5481"/>
                </a:lnTo>
                <a:lnTo>
                  <a:pt x="54928" y="6575"/>
                </a:lnTo>
                <a:lnTo>
                  <a:pt x="54928" y="8762"/>
                </a:lnTo>
                <a:lnTo>
                  <a:pt x="0" y="350577"/>
                </a:lnTo>
                <a:lnTo>
                  <a:pt x="0" y="357150"/>
                </a:lnTo>
                <a:lnTo>
                  <a:pt x="3168" y="361532"/>
                </a:lnTo>
                <a:lnTo>
                  <a:pt x="69716" y="361532"/>
                </a:lnTo>
                <a:lnTo>
                  <a:pt x="72885" y="359341"/>
                </a:lnTo>
                <a:lnTo>
                  <a:pt x="74998" y="357150"/>
                </a:lnTo>
                <a:lnTo>
                  <a:pt x="76053" y="354960"/>
                </a:lnTo>
                <a:lnTo>
                  <a:pt x="76053" y="352769"/>
                </a:lnTo>
                <a:lnTo>
                  <a:pt x="98236" y="195010"/>
                </a:lnTo>
                <a:lnTo>
                  <a:pt x="179523" y="195010"/>
                </a:lnTo>
                <a:lnTo>
                  <a:pt x="80279" y="4373"/>
                </a:lnTo>
                <a:lnTo>
                  <a:pt x="79223" y="1093"/>
                </a:lnTo>
                <a:lnTo>
                  <a:pt x="74998" y="0"/>
                </a:lnTo>
                <a:close/>
              </a:path>
              <a:path w="391159" h="365125">
                <a:moveTo>
                  <a:pt x="364475" y="195010"/>
                </a:moveTo>
                <a:lnTo>
                  <a:pt x="290482" y="195010"/>
                </a:lnTo>
                <a:lnTo>
                  <a:pt x="312663" y="352769"/>
                </a:lnTo>
                <a:lnTo>
                  <a:pt x="313718" y="357150"/>
                </a:lnTo>
                <a:lnTo>
                  <a:pt x="317955" y="361532"/>
                </a:lnTo>
                <a:lnTo>
                  <a:pt x="357025" y="361532"/>
                </a:lnTo>
                <a:lnTo>
                  <a:pt x="357025" y="360437"/>
                </a:lnTo>
                <a:lnTo>
                  <a:pt x="386610" y="360437"/>
                </a:lnTo>
                <a:lnTo>
                  <a:pt x="390832" y="356055"/>
                </a:lnTo>
                <a:lnTo>
                  <a:pt x="389777" y="349481"/>
                </a:lnTo>
                <a:lnTo>
                  <a:pt x="364475" y="195010"/>
                </a:lnTo>
                <a:close/>
              </a:path>
              <a:path w="391159" h="365125">
                <a:moveTo>
                  <a:pt x="329566" y="0"/>
                </a:moveTo>
                <a:lnTo>
                  <a:pt x="315830" y="0"/>
                </a:lnTo>
                <a:lnTo>
                  <a:pt x="311607" y="1093"/>
                </a:lnTo>
                <a:lnTo>
                  <a:pt x="309496" y="3280"/>
                </a:lnTo>
                <a:lnTo>
                  <a:pt x="309496" y="4373"/>
                </a:lnTo>
                <a:lnTo>
                  <a:pt x="308441" y="4373"/>
                </a:lnTo>
                <a:lnTo>
                  <a:pt x="195423" y="223498"/>
                </a:lnTo>
                <a:lnTo>
                  <a:pt x="276198" y="223498"/>
                </a:lnTo>
                <a:lnTo>
                  <a:pt x="290482" y="195010"/>
                </a:lnTo>
                <a:lnTo>
                  <a:pt x="364475" y="195010"/>
                </a:lnTo>
                <a:lnTo>
                  <a:pt x="333789" y="7668"/>
                </a:lnTo>
                <a:lnTo>
                  <a:pt x="333789" y="3280"/>
                </a:lnTo>
                <a:lnTo>
                  <a:pt x="329566" y="0"/>
                </a:lnTo>
                <a:close/>
              </a:path>
            </a:pathLst>
          </a:custGeom>
          <a:solidFill>
            <a:srgbClr val="3E68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260293" y="6398731"/>
            <a:ext cx="78740" cy="248920"/>
          </a:xfrm>
          <a:custGeom>
            <a:avLst/>
            <a:gdLst/>
            <a:ahLst/>
            <a:cxnLst/>
            <a:rect l="l" t="t" r="r" b="b"/>
            <a:pathLst>
              <a:path w="78740" h="248920">
                <a:moveTo>
                  <a:pt x="71821" y="0"/>
                </a:moveTo>
                <a:lnTo>
                  <a:pt x="7389" y="0"/>
                </a:lnTo>
                <a:lnTo>
                  <a:pt x="1055" y="4373"/>
                </a:lnTo>
                <a:lnTo>
                  <a:pt x="0" y="244307"/>
                </a:lnTo>
                <a:lnTo>
                  <a:pt x="6333" y="248689"/>
                </a:lnTo>
                <a:lnTo>
                  <a:pt x="70766" y="248689"/>
                </a:lnTo>
                <a:lnTo>
                  <a:pt x="77113" y="244307"/>
                </a:lnTo>
                <a:lnTo>
                  <a:pt x="78169" y="9855"/>
                </a:lnTo>
                <a:lnTo>
                  <a:pt x="78169" y="4373"/>
                </a:lnTo>
                <a:lnTo>
                  <a:pt x="71821" y="0"/>
                </a:lnTo>
                <a:close/>
              </a:path>
            </a:pathLst>
          </a:custGeom>
          <a:solidFill>
            <a:srgbClr val="3E688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57126" y="6273831"/>
            <a:ext cx="81336" cy="9422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46205" y="6399824"/>
            <a:ext cx="80280" cy="24869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49386" y="6273831"/>
            <a:ext cx="78155" cy="9531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843056" y="6245343"/>
            <a:ext cx="340360" cy="401320"/>
          </a:xfrm>
          <a:custGeom>
            <a:avLst/>
            <a:gdLst/>
            <a:ahLst/>
            <a:cxnLst/>
            <a:rect l="l" t="t" r="r" b="b"/>
            <a:pathLst>
              <a:path w="340359" h="401320">
                <a:moveTo>
                  <a:pt x="263382" y="357160"/>
                </a:moveTo>
                <a:lnTo>
                  <a:pt x="177450" y="357160"/>
                </a:lnTo>
                <a:lnTo>
                  <a:pt x="200687" y="396600"/>
                </a:lnTo>
                <a:lnTo>
                  <a:pt x="201742" y="398791"/>
                </a:lnTo>
                <a:lnTo>
                  <a:pt x="203868" y="400982"/>
                </a:lnTo>
                <a:lnTo>
                  <a:pt x="283078" y="400982"/>
                </a:lnTo>
                <a:lnTo>
                  <a:pt x="286259" y="393313"/>
                </a:lnTo>
                <a:lnTo>
                  <a:pt x="283078" y="385643"/>
                </a:lnTo>
                <a:lnTo>
                  <a:pt x="263382" y="357160"/>
                </a:lnTo>
                <a:close/>
              </a:path>
              <a:path w="340359" h="401320">
                <a:moveTo>
                  <a:pt x="217718" y="0"/>
                </a:moveTo>
                <a:lnTo>
                  <a:pt x="106207" y="0"/>
                </a:lnTo>
                <a:lnTo>
                  <a:pt x="64299" y="20137"/>
                </a:lnTo>
                <a:lnTo>
                  <a:pt x="26751" y="54393"/>
                </a:lnTo>
                <a:lnTo>
                  <a:pt x="0" y="98613"/>
                </a:lnTo>
                <a:lnTo>
                  <a:pt x="32737" y="300185"/>
                </a:lnTo>
                <a:lnTo>
                  <a:pt x="59576" y="324513"/>
                </a:lnTo>
                <a:lnTo>
                  <a:pt x="90574" y="342779"/>
                </a:lnTo>
                <a:lnTo>
                  <a:pt x="125136" y="354266"/>
                </a:lnTo>
                <a:lnTo>
                  <a:pt x="162672" y="358255"/>
                </a:lnTo>
                <a:lnTo>
                  <a:pt x="171116" y="358255"/>
                </a:lnTo>
                <a:lnTo>
                  <a:pt x="177450" y="357160"/>
                </a:lnTo>
                <a:lnTo>
                  <a:pt x="263382" y="357160"/>
                </a:lnTo>
                <a:lnTo>
                  <a:pt x="248230" y="335247"/>
                </a:lnTo>
                <a:lnTo>
                  <a:pt x="285757" y="305158"/>
                </a:lnTo>
                <a:lnTo>
                  <a:pt x="307895" y="276085"/>
                </a:lnTo>
                <a:lnTo>
                  <a:pt x="162672" y="276085"/>
                </a:lnTo>
                <a:lnTo>
                  <a:pt x="124592" y="268023"/>
                </a:lnTo>
                <a:lnTo>
                  <a:pt x="93348" y="246096"/>
                </a:lnTo>
                <a:lnTo>
                  <a:pt x="72206" y="213694"/>
                </a:lnTo>
                <a:lnTo>
                  <a:pt x="64432" y="174206"/>
                </a:lnTo>
                <a:lnTo>
                  <a:pt x="72206" y="134078"/>
                </a:lnTo>
                <a:lnTo>
                  <a:pt x="93348" y="101347"/>
                </a:lnTo>
                <a:lnTo>
                  <a:pt x="124592" y="79298"/>
                </a:lnTo>
                <a:lnTo>
                  <a:pt x="162672" y="71219"/>
                </a:lnTo>
                <a:lnTo>
                  <a:pt x="308863" y="71219"/>
                </a:lnTo>
                <a:lnTo>
                  <a:pt x="288231" y="43555"/>
                </a:lnTo>
                <a:lnTo>
                  <a:pt x="252333" y="14978"/>
                </a:lnTo>
                <a:lnTo>
                  <a:pt x="217718" y="0"/>
                </a:lnTo>
                <a:close/>
              </a:path>
              <a:path w="340359" h="401320">
                <a:moveTo>
                  <a:pt x="308863" y="71219"/>
                </a:moveTo>
                <a:lnTo>
                  <a:pt x="162672" y="71219"/>
                </a:lnTo>
                <a:lnTo>
                  <a:pt x="200743" y="79298"/>
                </a:lnTo>
                <a:lnTo>
                  <a:pt x="231983" y="101347"/>
                </a:lnTo>
                <a:lnTo>
                  <a:pt x="253124" y="134078"/>
                </a:lnTo>
                <a:lnTo>
                  <a:pt x="260897" y="174206"/>
                </a:lnTo>
                <a:lnTo>
                  <a:pt x="253124" y="213694"/>
                </a:lnTo>
                <a:lnTo>
                  <a:pt x="231983" y="246096"/>
                </a:lnTo>
                <a:lnTo>
                  <a:pt x="200743" y="268023"/>
                </a:lnTo>
                <a:lnTo>
                  <a:pt x="162672" y="276085"/>
                </a:lnTo>
                <a:lnTo>
                  <a:pt x="307895" y="276085"/>
                </a:lnTo>
                <a:lnTo>
                  <a:pt x="314771" y="267055"/>
                </a:lnTo>
                <a:lnTo>
                  <a:pt x="333487" y="222788"/>
                </a:lnTo>
                <a:lnTo>
                  <a:pt x="340122" y="174206"/>
                </a:lnTo>
                <a:lnTo>
                  <a:pt x="333799" y="124812"/>
                </a:lnTo>
                <a:lnTo>
                  <a:pt x="315944" y="80714"/>
                </a:lnTo>
                <a:lnTo>
                  <a:pt x="308863" y="71219"/>
                </a:lnTo>
                <a:close/>
              </a:path>
            </a:pathLst>
          </a:custGeom>
          <a:solidFill>
            <a:srgbClr val="F477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828255" y="6309995"/>
            <a:ext cx="354330" cy="239395"/>
          </a:xfrm>
          <a:custGeom>
            <a:avLst/>
            <a:gdLst/>
            <a:ahLst/>
            <a:cxnLst/>
            <a:rect l="l" t="t" r="r" b="b"/>
            <a:pathLst>
              <a:path w="354330" h="239395">
                <a:moveTo>
                  <a:pt x="50698" y="238836"/>
                </a:moveTo>
                <a:lnTo>
                  <a:pt x="16903" y="29578"/>
                </a:lnTo>
                <a:lnTo>
                  <a:pt x="9359" y="48234"/>
                </a:lnTo>
                <a:lnTo>
                  <a:pt x="4089" y="67919"/>
                </a:lnTo>
                <a:lnTo>
                  <a:pt x="1003" y="88430"/>
                </a:lnTo>
                <a:lnTo>
                  <a:pt x="0" y="109562"/>
                </a:lnTo>
                <a:lnTo>
                  <a:pt x="3467" y="146392"/>
                </a:lnTo>
                <a:lnTo>
                  <a:pt x="13474" y="180759"/>
                </a:lnTo>
                <a:lnTo>
                  <a:pt x="29413" y="211848"/>
                </a:lnTo>
                <a:lnTo>
                  <a:pt x="50698" y="238836"/>
                </a:lnTo>
                <a:close/>
              </a:path>
              <a:path w="354330" h="239395">
                <a:moveTo>
                  <a:pt x="347522" y="58064"/>
                </a:moveTo>
                <a:lnTo>
                  <a:pt x="342607" y="43599"/>
                </a:lnTo>
                <a:lnTo>
                  <a:pt x="335902" y="28613"/>
                </a:lnTo>
                <a:lnTo>
                  <a:pt x="327621" y="13843"/>
                </a:lnTo>
                <a:lnTo>
                  <a:pt x="317944" y="0"/>
                </a:lnTo>
                <a:lnTo>
                  <a:pt x="317944" y="56972"/>
                </a:lnTo>
                <a:lnTo>
                  <a:pt x="325348" y="58064"/>
                </a:lnTo>
                <a:lnTo>
                  <a:pt x="347522" y="58064"/>
                </a:lnTo>
                <a:close/>
              </a:path>
              <a:path w="354330" h="239395">
                <a:moveTo>
                  <a:pt x="353860" y="95313"/>
                </a:moveTo>
                <a:lnTo>
                  <a:pt x="352806" y="89839"/>
                </a:lnTo>
                <a:lnTo>
                  <a:pt x="334848" y="89839"/>
                </a:lnTo>
                <a:lnTo>
                  <a:pt x="325348" y="89839"/>
                </a:lnTo>
                <a:lnTo>
                  <a:pt x="318998" y="94221"/>
                </a:lnTo>
                <a:lnTo>
                  <a:pt x="317944" y="219113"/>
                </a:lnTo>
                <a:lnTo>
                  <a:pt x="333362" y="193941"/>
                </a:lnTo>
                <a:lnTo>
                  <a:pt x="344627" y="166522"/>
                </a:lnTo>
                <a:lnTo>
                  <a:pt x="351523" y="137452"/>
                </a:lnTo>
                <a:lnTo>
                  <a:pt x="353860" y="107365"/>
                </a:lnTo>
                <a:lnTo>
                  <a:pt x="353860" y="95313"/>
                </a:lnTo>
                <a:close/>
              </a:path>
            </a:pathLst>
          </a:custGeom>
          <a:solidFill>
            <a:srgbClr val="B138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344790" y="6607987"/>
            <a:ext cx="69215" cy="40005"/>
          </a:xfrm>
          <a:custGeom>
            <a:avLst/>
            <a:gdLst/>
            <a:ahLst/>
            <a:cxnLst/>
            <a:rect l="l" t="t" r="r" b="b"/>
            <a:pathLst>
              <a:path w="69215" h="40004">
                <a:moveTo>
                  <a:pt x="29578" y="0"/>
                </a:moveTo>
                <a:lnTo>
                  <a:pt x="0" y="0"/>
                </a:lnTo>
                <a:lnTo>
                  <a:pt x="0" y="2197"/>
                </a:lnTo>
                <a:lnTo>
                  <a:pt x="13741" y="2197"/>
                </a:lnTo>
                <a:lnTo>
                  <a:pt x="13741" y="39433"/>
                </a:lnTo>
                <a:lnTo>
                  <a:pt x="15849" y="39433"/>
                </a:lnTo>
                <a:lnTo>
                  <a:pt x="15849" y="2197"/>
                </a:lnTo>
                <a:lnTo>
                  <a:pt x="29578" y="2197"/>
                </a:lnTo>
                <a:lnTo>
                  <a:pt x="29578" y="0"/>
                </a:lnTo>
                <a:close/>
              </a:path>
              <a:path w="69215" h="40004">
                <a:moveTo>
                  <a:pt x="68656" y="0"/>
                </a:moveTo>
                <a:lnTo>
                  <a:pt x="64427" y="0"/>
                </a:lnTo>
                <a:lnTo>
                  <a:pt x="50711" y="36156"/>
                </a:lnTo>
                <a:lnTo>
                  <a:pt x="49644" y="36156"/>
                </a:lnTo>
                <a:lnTo>
                  <a:pt x="37160" y="3289"/>
                </a:lnTo>
                <a:lnTo>
                  <a:pt x="35915" y="0"/>
                </a:lnTo>
                <a:lnTo>
                  <a:pt x="31699" y="0"/>
                </a:lnTo>
                <a:lnTo>
                  <a:pt x="31699" y="39433"/>
                </a:lnTo>
                <a:lnTo>
                  <a:pt x="34861" y="39433"/>
                </a:lnTo>
                <a:lnTo>
                  <a:pt x="34861" y="3289"/>
                </a:lnTo>
                <a:lnTo>
                  <a:pt x="48590" y="39433"/>
                </a:lnTo>
                <a:lnTo>
                  <a:pt x="51765" y="39433"/>
                </a:lnTo>
                <a:lnTo>
                  <a:pt x="53009" y="36156"/>
                </a:lnTo>
                <a:lnTo>
                  <a:pt x="65481" y="3289"/>
                </a:lnTo>
                <a:lnTo>
                  <a:pt x="65481" y="39433"/>
                </a:lnTo>
                <a:lnTo>
                  <a:pt x="68656" y="39433"/>
                </a:lnTo>
                <a:lnTo>
                  <a:pt x="68656" y="3289"/>
                </a:lnTo>
                <a:lnTo>
                  <a:pt x="68656" y="0"/>
                </a:lnTo>
                <a:close/>
              </a:path>
            </a:pathLst>
          </a:custGeom>
          <a:solidFill>
            <a:srgbClr val="797A7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5719" y="142494"/>
            <a:ext cx="8252561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3400" y="2443733"/>
            <a:ext cx="5637530" cy="3242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385936" y="6446122"/>
            <a:ext cx="2470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qii.today/" TargetMode="Externa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qii.today/" TargetMode="Externa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qii.today/" TargetMode="Externa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hyperlink" Target="http://malnutrition.com/static/pdf/mqii-readiness-questionnaire.pdf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1" Type="http://schemas.openxmlformats.org/officeDocument/2006/relationships/image" Target="../media/image16.png"/><Relationship Id="rId12" Type="http://schemas.openxmlformats.org/officeDocument/2006/relationships/image" Target="../media/image17.png"/><Relationship Id="rId13" Type="http://schemas.openxmlformats.org/officeDocument/2006/relationships/image" Target="../media/image18.png"/><Relationship Id="rId14" Type="http://schemas.openxmlformats.org/officeDocument/2006/relationships/image" Target="../media/image19.png"/><Relationship Id="rId15" Type="http://schemas.openxmlformats.org/officeDocument/2006/relationships/image" Target="../media/image20.png"/><Relationship Id="rId16" Type="http://schemas.openxmlformats.org/officeDocument/2006/relationships/image" Target="../media/image21.png"/><Relationship Id="rId17" Type="http://schemas.openxmlformats.org/officeDocument/2006/relationships/image" Target="../media/image22.png"/><Relationship Id="rId18" Type="http://schemas.openxmlformats.org/officeDocument/2006/relationships/image" Target="../media/image23.png"/><Relationship Id="rId19" Type="http://schemas.openxmlformats.org/officeDocument/2006/relationships/image" Target="../media/image24.png"/><Relationship Id="rId20" Type="http://schemas.openxmlformats.org/officeDocument/2006/relationships/image" Target="../media/image25.png"/><Relationship Id="rId21" Type="http://schemas.openxmlformats.org/officeDocument/2006/relationships/image" Target="../media/image26.png"/><Relationship Id="rId22" Type="http://schemas.openxmlformats.org/officeDocument/2006/relationships/image" Target="../media/image27.png"/><Relationship Id="rId23" Type="http://schemas.openxmlformats.org/officeDocument/2006/relationships/image" Target="../media/image28.png"/><Relationship Id="rId24" Type="http://schemas.openxmlformats.org/officeDocument/2006/relationships/image" Target="../media/image29.png"/><Relationship Id="rId25" Type="http://schemas.openxmlformats.org/officeDocument/2006/relationships/image" Target="../media/image30.png"/><Relationship Id="rId26" Type="http://schemas.openxmlformats.org/officeDocument/2006/relationships/image" Target="../media/image31.png"/><Relationship Id="rId27" Type="http://schemas.openxmlformats.org/officeDocument/2006/relationships/image" Target="../media/image32.png"/><Relationship Id="rId28" Type="http://schemas.openxmlformats.org/officeDocument/2006/relationships/image" Target="../media/image33.png"/><Relationship Id="rId29" Type="http://schemas.openxmlformats.org/officeDocument/2006/relationships/image" Target="../media/image34.png"/><Relationship Id="rId30" Type="http://schemas.openxmlformats.org/officeDocument/2006/relationships/image" Target="../media/image35.png"/><Relationship Id="rId31" Type="http://schemas.openxmlformats.org/officeDocument/2006/relationships/image" Target="../media/image36.png"/><Relationship Id="rId32" Type="http://schemas.openxmlformats.org/officeDocument/2006/relationships/image" Target="../media/image37.png"/><Relationship Id="rId33" Type="http://schemas.openxmlformats.org/officeDocument/2006/relationships/image" Target="../media/image38.png"/><Relationship Id="rId34" Type="http://schemas.openxmlformats.org/officeDocument/2006/relationships/image" Target="../media/image39.png"/><Relationship Id="rId35" Type="http://schemas.openxmlformats.org/officeDocument/2006/relationships/image" Target="../media/image40.png"/><Relationship Id="rId36" Type="http://schemas.openxmlformats.org/officeDocument/2006/relationships/image" Target="../media/image41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jpg"/><Relationship Id="rId3" Type="http://schemas.openxmlformats.org/officeDocument/2006/relationships/hyperlink" Target="http://malnutrition.com/static/pdf/mqii-readiness-questionnaire.pdf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2919" y="6285888"/>
            <a:ext cx="391160" cy="365125"/>
          </a:xfrm>
          <a:custGeom>
            <a:avLst/>
            <a:gdLst/>
            <a:ahLst/>
            <a:cxnLst/>
            <a:rect l="l" t="t" r="r" b="b"/>
            <a:pathLst>
              <a:path w="391159" h="365125">
                <a:moveTo>
                  <a:pt x="179523" y="195010"/>
                </a:moveTo>
                <a:lnTo>
                  <a:pt x="99292" y="195010"/>
                </a:lnTo>
                <a:lnTo>
                  <a:pt x="181686" y="359341"/>
                </a:lnTo>
                <a:lnTo>
                  <a:pt x="182742" y="362629"/>
                </a:lnTo>
                <a:lnTo>
                  <a:pt x="186964" y="364820"/>
                </a:lnTo>
                <a:lnTo>
                  <a:pt x="200701" y="364820"/>
                </a:lnTo>
                <a:lnTo>
                  <a:pt x="201756" y="363724"/>
                </a:lnTo>
                <a:lnTo>
                  <a:pt x="203868" y="362629"/>
                </a:lnTo>
                <a:lnTo>
                  <a:pt x="204923" y="362629"/>
                </a:lnTo>
                <a:lnTo>
                  <a:pt x="208090" y="359341"/>
                </a:lnTo>
                <a:lnTo>
                  <a:pt x="276198" y="223498"/>
                </a:lnTo>
                <a:lnTo>
                  <a:pt x="194353" y="223498"/>
                </a:lnTo>
                <a:lnTo>
                  <a:pt x="179523" y="195010"/>
                </a:lnTo>
                <a:close/>
              </a:path>
              <a:path w="391159" h="365125">
                <a:moveTo>
                  <a:pt x="74998" y="0"/>
                </a:moveTo>
                <a:lnTo>
                  <a:pt x="62321" y="0"/>
                </a:lnTo>
                <a:lnTo>
                  <a:pt x="59153" y="2186"/>
                </a:lnTo>
                <a:lnTo>
                  <a:pt x="57040" y="3280"/>
                </a:lnTo>
                <a:lnTo>
                  <a:pt x="55983" y="5481"/>
                </a:lnTo>
                <a:lnTo>
                  <a:pt x="54928" y="6575"/>
                </a:lnTo>
                <a:lnTo>
                  <a:pt x="54928" y="8762"/>
                </a:lnTo>
                <a:lnTo>
                  <a:pt x="0" y="350577"/>
                </a:lnTo>
                <a:lnTo>
                  <a:pt x="0" y="357150"/>
                </a:lnTo>
                <a:lnTo>
                  <a:pt x="3168" y="361532"/>
                </a:lnTo>
                <a:lnTo>
                  <a:pt x="69716" y="361532"/>
                </a:lnTo>
                <a:lnTo>
                  <a:pt x="72885" y="359341"/>
                </a:lnTo>
                <a:lnTo>
                  <a:pt x="74998" y="357150"/>
                </a:lnTo>
                <a:lnTo>
                  <a:pt x="76053" y="354960"/>
                </a:lnTo>
                <a:lnTo>
                  <a:pt x="76053" y="352769"/>
                </a:lnTo>
                <a:lnTo>
                  <a:pt x="98236" y="195010"/>
                </a:lnTo>
                <a:lnTo>
                  <a:pt x="179523" y="195010"/>
                </a:lnTo>
                <a:lnTo>
                  <a:pt x="80279" y="4373"/>
                </a:lnTo>
                <a:lnTo>
                  <a:pt x="79223" y="1093"/>
                </a:lnTo>
                <a:lnTo>
                  <a:pt x="74998" y="0"/>
                </a:lnTo>
                <a:close/>
              </a:path>
              <a:path w="391159" h="365125">
                <a:moveTo>
                  <a:pt x="364475" y="195010"/>
                </a:moveTo>
                <a:lnTo>
                  <a:pt x="290482" y="195010"/>
                </a:lnTo>
                <a:lnTo>
                  <a:pt x="312663" y="352769"/>
                </a:lnTo>
                <a:lnTo>
                  <a:pt x="313718" y="357150"/>
                </a:lnTo>
                <a:lnTo>
                  <a:pt x="317955" y="361532"/>
                </a:lnTo>
                <a:lnTo>
                  <a:pt x="357025" y="361532"/>
                </a:lnTo>
                <a:lnTo>
                  <a:pt x="357025" y="360437"/>
                </a:lnTo>
                <a:lnTo>
                  <a:pt x="386610" y="360437"/>
                </a:lnTo>
                <a:lnTo>
                  <a:pt x="390832" y="356055"/>
                </a:lnTo>
                <a:lnTo>
                  <a:pt x="389777" y="349481"/>
                </a:lnTo>
                <a:lnTo>
                  <a:pt x="364475" y="195010"/>
                </a:lnTo>
                <a:close/>
              </a:path>
              <a:path w="391159" h="365125">
                <a:moveTo>
                  <a:pt x="329566" y="0"/>
                </a:moveTo>
                <a:lnTo>
                  <a:pt x="315830" y="0"/>
                </a:lnTo>
                <a:lnTo>
                  <a:pt x="311607" y="1093"/>
                </a:lnTo>
                <a:lnTo>
                  <a:pt x="309496" y="3280"/>
                </a:lnTo>
                <a:lnTo>
                  <a:pt x="309496" y="4373"/>
                </a:lnTo>
                <a:lnTo>
                  <a:pt x="308441" y="4373"/>
                </a:lnTo>
                <a:lnTo>
                  <a:pt x="195423" y="223498"/>
                </a:lnTo>
                <a:lnTo>
                  <a:pt x="276198" y="223498"/>
                </a:lnTo>
                <a:lnTo>
                  <a:pt x="290482" y="195010"/>
                </a:lnTo>
                <a:lnTo>
                  <a:pt x="364475" y="195010"/>
                </a:lnTo>
                <a:lnTo>
                  <a:pt x="333789" y="7668"/>
                </a:lnTo>
                <a:lnTo>
                  <a:pt x="333789" y="3280"/>
                </a:lnTo>
                <a:lnTo>
                  <a:pt x="329566" y="0"/>
                </a:lnTo>
                <a:close/>
              </a:path>
            </a:pathLst>
          </a:custGeom>
          <a:solidFill>
            <a:srgbClr val="3E688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0" y="5992367"/>
            <a:ext cx="9144000" cy="866140"/>
            <a:chOff x="0" y="5992367"/>
            <a:chExt cx="9144000" cy="866140"/>
          </a:xfrm>
        </p:grpSpPr>
        <p:sp>
          <p:nvSpPr>
            <p:cNvPr id="4" name="object 4"/>
            <p:cNvSpPr/>
            <p:nvPr/>
          </p:nvSpPr>
          <p:spPr>
            <a:xfrm>
              <a:off x="1260293" y="6398730"/>
              <a:ext cx="78740" cy="248920"/>
            </a:xfrm>
            <a:custGeom>
              <a:avLst/>
              <a:gdLst/>
              <a:ahLst/>
              <a:cxnLst/>
              <a:rect l="l" t="t" r="r" b="b"/>
              <a:pathLst>
                <a:path w="78740" h="248920">
                  <a:moveTo>
                    <a:pt x="71821" y="0"/>
                  </a:moveTo>
                  <a:lnTo>
                    <a:pt x="7389" y="0"/>
                  </a:lnTo>
                  <a:lnTo>
                    <a:pt x="1055" y="4373"/>
                  </a:lnTo>
                  <a:lnTo>
                    <a:pt x="0" y="244307"/>
                  </a:lnTo>
                  <a:lnTo>
                    <a:pt x="6333" y="248689"/>
                  </a:lnTo>
                  <a:lnTo>
                    <a:pt x="70766" y="248689"/>
                  </a:lnTo>
                  <a:lnTo>
                    <a:pt x="77113" y="244307"/>
                  </a:lnTo>
                  <a:lnTo>
                    <a:pt x="78169" y="9855"/>
                  </a:lnTo>
                  <a:lnTo>
                    <a:pt x="78169" y="4373"/>
                  </a:lnTo>
                  <a:lnTo>
                    <a:pt x="71821" y="0"/>
                  </a:lnTo>
                  <a:close/>
                </a:path>
              </a:pathLst>
            </a:custGeom>
            <a:solidFill>
              <a:srgbClr val="3E688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57126" y="6273831"/>
              <a:ext cx="81336" cy="9422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46205" y="6399824"/>
              <a:ext cx="80280" cy="24869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49386" y="6273831"/>
              <a:ext cx="78155" cy="9531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843056" y="6245343"/>
              <a:ext cx="340360" cy="401320"/>
            </a:xfrm>
            <a:custGeom>
              <a:avLst/>
              <a:gdLst/>
              <a:ahLst/>
              <a:cxnLst/>
              <a:rect l="l" t="t" r="r" b="b"/>
              <a:pathLst>
                <a:path w="340359" h="401320">
                  <a:moveTo>
                    <a:pt x="263382" y="357160"/>
                  </a:moveTo>
                  <a:lnTo>
                    <a:pt x="177450" y="357160"/>
                  </a:lnTo>
                  <a:lnTo>
                    <a:pt x="200687" y="396600"/>
                  </a:lnTo>
                  <a:lnTo>
                    <a:pt x="201742" y="398791"/>
                  </a:lnTo>
                  <a:lnTo>
                    <a:pt x="203868" y="400982"/>
                  </a:lnTo>
                  <a:lnTo>
                    <a:pt x="283078" y="400982"/>
                  </a:lnTo>
                  <a:lnTo>
                    <a:pt x="286259" y="393313"/>
                  </a:lnTo>
                  <a:lnTo>
                    <a:pt x="283078" y="385643"/>
                  </a:lnTo>
                  <a:lnTo>
                    <a:pt x="263382" y="357160"/>
                  </a:lnTo>
                  <a:close/>
                </a:path>
                <a:path w="340359" h="401320">
                  <a:moveTo>
                    <a:pt x="217718" y="0"/>
                  </a:moveTo>
                  <a:lnTo>
                    <a:pt x="106207" y="0"/>
                  </a:lnTo>
                  <a:lnTo>
                    <a:pt x="64299" y="20137"/>
                  </a:lnTo>
                  <a:lnTo>
                    <a:pt x="26751" y="54393"/>
                  </a:lnTo>
                  <a:lnTo>
                    <a:pt x="0" y="98613"/>
                  </a:lnTo>
                  <a:lnTo>
                    <a:pt x="32737" y="300185"/>
                  </a:lnTo>
                  <a:lnTo>
                    <a:pt x="59576" y="324513"/>
                  </a:lnTo>
                  <a:lnTo>
                    <a:pt x="90574" y="342779"/>
                  </a:lnTo>
                  <a:lnTo>
                    <a:pt x="125136" y="354266"/>
                  </a:lnTo>
                  <a:lnTo>
                    <a:pt x="162672" y="358255"/>
                  </a:lnTo>
                  <a:lnTo>
                    <a:pt x="171116" y="358255"/>
                  </a:lnTo>
                  <a:lnTo>
                    <a:pt x="177450" y="357160"/>
                  </a:lnTo>
                  <a:lnTo>
                    <a:pt x="263382" y="357160"/>
                  </a:lnTo>
                  <a:lnTo>
                    <a:pt x="248230" y="335247"/>
                  </a:lnTo>
                  <a:lnTo>
                    <a:pt x="285757" y="305158"/>
                  </a:lnTo>
                  <a:lnTo>
                    <a:pt x="307895" y="276085"/>
                  </a:lnTo>
                  <a:lnTo>
                    <a:pt x="162672" y="276085"/>
                  </a:lnTo>
                  <a:lnTo>
                    <a:pt x="124592" y="268023"/>
                  </a:lnTo>
                  <a:lnTo>
                    <a:pt x="93348" y="246096"/>
                  </a:lnTo>
                  <a:lnTo>
                    <a:pt x="72206" y="213694"/>
                  </a:lnTo>
                  <a:lnTo>
                    <a:pt x="64432" y="174206"/>
                  </a:lnTo>
                  <a:lnTo>
                    <a:pt x="72206" y="134078"/>
                  </a:lnTo>
                  <a:lnTo>
                    <a:pt x="93348" y="101347"/>
                  </a:lnTo>
                  <a:lnTo>
                    <a:pt x="124592" y="79298"/>
                  </a:lnTo>
                  <a:lnTo>
                    <a:pt x="162672" y="71219"/>
                  </a:lnTo>
                  <a:lnTo>
                    <a:pt x="308863" y="71219"/>
                  </a:lnTo>
                  <a:lnTo>
                    <a:pt x="288231" y="43555"/>
                  </a:lnTo>
                  <a:lnTo>
                    <a:pt x="252333" y="14978"/>
                  </a:lnTo>
                  <a:lnTo>
                    <a:pt x="217718" y="0"/>
                  </a:lnTo>
                  <a:close/>
                </a:path>
                <a:path w="340359" h="401320">
                  <a:moveTo>
                    <a:pt x="308863" y="71219"/>
                  </a:moveTo>
                  <a:lnTo>
                    <a:pt x="162672" y="71219"/>
                  </a:lnTo>
                  <a:lnTo>
                    <a:pt x="200743" y="79298"/>
                  </a:lnTo>
                  <a:lnTo>
                    <a:pt x="231983" y="101347"/>
                  </a:lnTo>
                  <a:lnTo>
                    <a:pt x="253124" y="134078"/>
                  </a:lnTo>
                  <a:lnTo>
                    <a:pt x="260897" y="174206"/>
                  </a:lnTo>
                  <a:lnTo>
                    <a:pt x="253124" y="213694"/>
                  </a:lnTo>
                  <a:lnTo>
                    <a:pt x="231983" y="246096"/>
                  </a:lnTo>
                  <a:lnTo>
                    <a:pt x="200743" y="268023"/>
                  </a:lnTo>
                  <a:lnTo>
                    <a:pt x="162672" y="276085"/>
                  </a:lnTo>
                  <a:lnTo>
                    <a:pt x="307895" y="276085"/>
                  </a:lnTo>
                  <a:lnTo>
                    <a:pt x="314771" y="267055"/>
                  </a:lnTo>
                  <a:lnTo>
                    <a:pt x="333487" y="222788"/>
                  </a:lnTo>
                  <a:lnTo>
                    <a:pt x="340122" y="174206"/>
                  </a:lnTo>
                  <a:lnTo>
                    <a:pt x="333799" y="124812"/>
                  </a:lnTo>
                  <a:lnTo>
                    <a:pt x="315944" y="80714"/>
                  </a:lnTo>
                  <a:lnTo>
                    <a:pt x="308863" y="71219"/>
                  </a:lnTo>
                  <a:close/>
                </a:path>
              </a:pathLst>
            </a:custGeom>
            <a:solidFill>
              <a:srgbClr val="F4771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28255" y="6309994"/>
              <a:ext cx="354330" cy="239395"/>
            </a:xfrm>
            <a:custGeom>
              <a:avLst/>
              <a:gdLst/>
              <a:ahLst/>
              <a:cxnLst/>
              <a:rect l="l" t="t" r="r" b="b"/>
              <a:pathLst>
                <a:path w="354330" h="239395">
                  <a:moveTo>
                    <a:pt x="50698" y="238836"/>
                  </a:moveTo>
                  <a:lnTo>
                    <a:pt x="16903" y="29578"/>
                  </a:lnTo>
                  <a:lnTo>
                    <a:pt x="9359" y="48234"/>
                  </a:lnTo>
                  <a:lnTo>
                    <a:pt x="4089" y="67919"/>
                  </a:lnTo>
                  <a:lnTo>
                    <a:pt x="1003" y="88430"/>
                  </a:lnTo>
                  <a:lnTo>
                    <a:pt x="0" y="109562"/>
                  </a:lnTo>
                  <a:lnTo>
                    <a:pt x="3467" y="146392"/>
                  </a:lnTo>
                  <a:lnTo>
                    <a:pt x="13474" y="180759"/>
                  </a:lnTo>
                  <a:lnTo>
                    <a:pt x="29413" y="211848"/>
                  </a:lnTo>
                  <a:lnTo>
                    <a:pt x="50698" y="238836"/>
                  </a:lnTo>
                  <a:close/>
                </a:path>
                <a:path w="354330" h="239395">
                  <a:moveTo>
                    <a:pt x="347522" y="58064"/>
                  </a:moveTo>
                  <a:lnTo>
                    <a:pt x="342607" y="43599"/>
                  </a:lnTo>
                  <a:lnTo>
                    <a:pt x="335902" y="28613"/>
                  </a:lnTo>
                  <a:lnTo>
                    <a:pt x="327621" y="13843"/>
                  </a:lnTo>
                  <a:lnTo>
                    <a:pt x="317944" y="0"/>
                  </a:lnTo>
                  <a:lnTo>
                    <a:pt x="317944" y="56972"/>
                  </a:lnTo>
                  <a:lnTo>
                    <a:pt x="325348" y="58064"/>
                  </a:lnTo>
                  <a:lnTo>
                    <a:pt x="347522" y="58064"/>
                  </a:lnTo>
                  <a:close/>
                </a:path>
                <a:path w="354330" h="239395">
                  <a:moveTo>
                    <a:pt x="353860" y="95313"/>
                  </a:moveTo>
                  <a:lnTo>
                    <a:pt x="352806" y="89839"/>
                  </a:lnTo>
                  <a:lnTo>
                    <a:pt x="334848" y="89839"/>
                  </a:lnTo>
                  <a:lnTo>
                    <a:pt x="325348" y="89839"/>
                  </a:lnTo>
                  <a:lnTo>
                    <a:pt x="318998" y="94221"/>
                  </a:lnTo>
                  <a:lnTo>
                    <a:pt x="317944" y="219113"/>
                  </a:lnTo>
                  <a:lnTo>
                    <a:pt x="333362" y="193941"/>
                  </a:lnTo>
                  <a:lnTo>
                    <a:pt x="344627" y="166522"/>
                  </a:lnTo>
                  <a:lnTo>
                    <a:pt x="351523" y="137452"/>
                  </a:lnTo>
                  <a:lnTo>
                    <a:pt x="353860" y="107365"/>
                  </a:lnTo>
                  <a:lnTo>
                    <a:pt x="353860" y="95313"/>
                  </a:lnTo>
                  <a:close/>
                </a:path>
              </a:pathLst>
            </a:custGeom>
            <a:solidFill>
              <a:srgbClr val="B1382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344790" y="6607987"/>
              <a:ext cx="69215" cy="40005"/>
            </a:xfrm>
            <a:custGeom>
              <a:avLst/>
              <a:gdLst/>
              <a:ahLst/>
              <a:cxnLst/>
              <a:rect l="l" t="t" r="r" b="b"/>
              <a:pathLst>
                <a:path w="69215" h="40004">
                  <a:moveTo>
                    <a:pt x="29578" y="0"/>
                  </a:moveTo>
                  <a:lnTo>
                    <a:pt x="0" y="0"/>
                  </a:lnTo>
                  <a:lnTo>
                    <a:pt x="0" y="2197"/>
                  </a:lnTo>
                  <a:lnTo>
                    <a:pt x="13741" y="2197"/>
                  </a:lnTo>
                  <a:lnTo>
                    <a:pt x="13741" y="39433"/>
                  </a:lnTo>
                  <a:lnTo>
                    <a:pt x="15849" y="39433"/>
                  </a:lnTo>
                  <a:lnTo>
                    <a:pt x="15849" y="2197"/>
                  </a:lnTo>
                  <a:lnTo>
                    <a:pt x="29578" y="2197"/>
                  </a:lnTo>
                  <a:lnTo>
                    <a:pt x="29578" y="0"/>
                  </a:lnTo>
                  <a:close/>
                </a:path>
                <a:path w="69215" h="40004">
                  <a:moveTo>
                    <a:pt x="68656" y="0"/>
                  </a:moveTo>
                  <a:lnTo>
                    <a:pt x="64427" y="0"/>
                  </a:lnTo>
                  <a:lnTo>
                    <a:pt x="50711" y="36156"/>
                  </a:lnTo>
                  <a:lnTo>
                    <a:pt x="49644" y="36156"/>
                  </a:lnTo>
                  <a:lnTo>
                    <a:pt x="37160" y="3289"/>
                  </a:lnTo>
                  <a:lnTo>
                    <a:pt x="35915" y="0"/>
                  </a:lnTo>
                  <a:lnTo>
                    <a:pt x="31699" y="0"/>
                  </a:lnTo>
                  <a:lnTo>
                    <a:pt x="31699" y="39433"/>
                  </a:lnTo>
                  <a:lnTo>
                    <a:pt x="34861" y="39433"/>
                  </a:lnTo>
                  <a:lnTo>
                    <a:pt x="34861" y="3289"/>
                  </a:lnTo>
                  <a:lnTo>
                    <a:pt x="48590" y="39433"/>
                  </a:lnTo>
                  <a:lnTo>
                    <a:pt x="51765" y="39433"/>
                  </a:lnTo>
                  <a:lnTo>
                    <a:pt x="53009" y="36156"/>
                  </a:lnTo>
                  <a:lnTo>
                    <a:pt x="65481" y="3289"/>
                  </a:lnTo>
                  <a:lnTo>
                    <a:pt x="65481" y="39433"/>
                  </a:lnTo>
                  <a:lnTo>
                    <a:pt x="68656" y="39433"/>
                  </a:lnTo>
                  <a:lnTo>
                    <a:pt x="68656" y="3289"/>
                  </a:lnTo>
                  <a:lnTo>
                    <a:pt x="68656" y="0"/>
                  </a:lnTo>
                  <a:close/>
                </a:path>
              </a:pathLst>
            </a:custGeom>
            <a:solidFill>
              <a:srgbClr val="797A7B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5992367"/>
              <a:ext cx="9144000" cy="865630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098257" cy="2179320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809114" y="3155137"/>
            <a:ext cx="5664835" cy="18542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6C6D70"/>
                </a:solidFill>
                <a:latin typeface="Segoe UI"/>
                <a:cs typeface="Segoe UI"/>
              </a:rPr>
              <a:t>Getting </a:t>
            </a:r>
            <a:r>
              <a:rPr dirty="0" sz="4000" spc="-15">
                <a:solidFill>
                  <a:srgbClr val="6C6D70"/>
                </a:solidFill>
                <a:latin typeface="Segoe UI"/>
                <a:cs typeface="Segoe UI"/>
              </a:rPr>
              <a:t>Started </a:t>
            </a:r>
            <a:r>
              <a:rPr dirty="0" sz="4000" spc="-5">
                <a:solidFill>
                  <a:srgbClr val="6C6D70"/>
                </a:solidFill>
                <a:latin typeface="Segoe UI"/>
                <a:cs typeface="Segoe UI"/>
              </a:rPr>
              <a:t>with </a:t>
            </a:r>
            <a:r>
              <a:rPr dirty="0" sz="4000" spc="-90">
                <a:solidFill>
                  <a:srgbClr val="6C6D70"/>
                </a:solidFill>
                <a:latin typeface="Segoe UI"/>
                <a:cs typeface="Segoe UI"/>
              </a:rPr>
              <a:t>Your </a:t>
            </a:r>
            <a:r>
              <a:rPr dirty="0" sz="4000" spc="-1085">
                <a:solidFill>
                  <a:srgbClr val="6C6D70"/>
                </a:solidFill>
                <a:latin typeface="Segoe UI"/>
                <a:cs typeface="Segoe UI"/>
              </a:rPr>
              <a:t> </a:t>
            </a:r>
            <a:r>
              <a:rPr dirty="0" sz="4000" spc="-5">
                <a:solidFill>
                  <a:srgbClr val="6C6D70"/>
                </a:solidFill>
                <a:latin typeface="Segoe UI"/>
                <a:cs typeface="Segoe UI"/>
              </a:rPr>
              <a:t>Malnutrition</a:t>
            </a:r>
            <a:r>
              <a:rPr dirty="0" sz="4000" spc="15">
                <a:solidFill>
                  <a:srgbClr val="6C6D70"/>
                </a:solidFill>
                <a:latin typeface="Segoe UI"/>
                <a:cs typeface="Segoe UI"/>
              </a:rPr>
              <a:t> </a:t>
            </a:r>
            <a:r>
              <a:rPr dirty="0" sz="4000" spc="-5">
                <a:solidFill>
                  <a:srgbClr val="6C6D70"/>
                </a:solidFill>
                <a:latin typeface="Segoe UI"/>
                <a:cs typeface="Segoe UI"/>
              </a:rPr>
              <a:t>Quality </a:t>
            </a:r>
            <a:r>
              <a:rPr dirty="0" sz="4000">
                <a:solidFill>
                  <a:srgbClr val="6C6D70"/>
                </a:solidFill>
                <a:latin typeface="Segoe UI"/>
                <a:cs typeface="Segoe UI"/>
              </a:rPr>
              <a:t> </a:t>
            </a:r>
            <a:r>
              <a:rPr dirty="0" sz="4000" spc="-10">
                <a:solidFill>
                  <a:srgbClr val="6C6D70"/>
                </a:solidFill>
                <a:latin typeface="Segoe UI"/>
                <a:cs typeface="Segoe UI"/>
              </a:rPr>
              <a:t>Improvement</a:t>
            </a:r>
            <a:r>
              <a:rPr dirty="0" sz="4000" spc="-20">
                <a:solidFill>
                  <a:srgbClr val="6C6D70"/>
                </a:solidFill>
                <a:latin typeface="Segoe UI"/>
                <a:cs typeface="Segoe UI"/>
              </a:rPr>
              <a:t> </a:t>
            </a:r>
            <a:r>
              <a:rPr dirty="0" sz="4000" spc="-10">
                <a:solidFill>
                  <a:srgbClr val="6C6D70"/>
                </a:solidFill>
                <a:latin typeface="Segoe UI"/>
                <a:cs typeface="Segoe UI"/>
              </a:rPr>
              <a:t>Project</a:t>
            </a:r>
            <a:endParaRPr sz="40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3802" y="3944873"/>
            <a:ext cx="3255645" cy="1455420"/>
          </a:xfrm>
          <a:custGeom>
            <a:avLst/>
            <a:gdLst/>
            <a:ahLst/>
            <a:cxnLst/>
            <a:rect l="l" t="t" r="r" b="b"/>
            <a:pathLst>
              <a:path w="3255645" h="1455420">
                <a:moveTo>
                  <a:pt x="0" y="145542"/>
                </a:moveTo>
                <a:lnTo>
                  <a:pt x="7418" y="99535"/>
                </a:lnTo>
                <a:lnTo>
                  <a:pt x="28078" y="59582"/>
                </a:lnTo>
                <a:lnTo>
                  <a:pt x="59582" y="28078"/>
                </a:lnTo>
                <a:lnTo>
                  <a:pt x="99535" y="7418"/>
                </a:lnTo>
                <a:lnTo>
                  <a:pt x="145542" y="0"/>
                </a:lnTo>
                <a:lnTo>
                  <a:pt x="3109722" y="0"/>
                </a:lnTo>
                <a:lnTo>
                  <a:pt x="3155728" y="7418"/>
                </a:lnTo>
                <a:lnTo>
                  <a:pt x="3195681" y="28078"/>
                </a:lnTo>
                <a:lnTo>
                  <a:pt x="3227185" y="59582"/>
                </a:lnTo>
                <a:lnTo>
                  <a:pt x="3247845" y="99535"/>
                </a:lnTo>
                <a:lnTo>
                  <a:pt x="3255264" y="145542"/>
                </a:lnTo>
                <a:lnTo>
                  <a:pt x="3255264" y="1309878"/>
                </a:lnTo>
                <a:lnTo>
                  <a:pt x="3247845" y="1355884"/>
                </a:lnTo>
                <a:lnTo>
                  <a:pt x="3227185" y="1395837"/>
                </a:lnTo>
                <a:lnTo>
                  <a:pt x="3195681" y="1427341"/>
                </a:lnTo>
                <a:lnTo>
                  <a:pt x="3155728" y="1448001"/>
                </a:lnTo>
                <a:lnTo>
                  <a:pt x="3109722" y="1455420"/>
                </a:lnTo>
                <a:lnTo>
                  <a:pt x="145542" y="1455420"/>
                </a:lnTo>
                <a:lnTo>
                  <a:pt x="99535" y="1448001"/>
                </a:lnTo>
                <a:lnTo>
                  <a:pt x="59582" y="1427341"/>
                </a:lnTo>
                <a:lnTo>
                  <a:pt x="28078" y="1395837"/>
                </a:lnTo>
                <a:lnTo>
                  <a:pt x="7418" y="1355884"/>
                </a:lnTo>
                <a:lnTo>
                  <a:pt x="0" y="1309878"/>
                </a:lnTo>
                <a:lnTo>
                  <a:pt x="0" y="145542"/>
                </a:lnTo>
                <a:close/>
              </a:path>
            </a:pathLst>
          </a:custGeom>
          <a:ln w="25907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432296" y="4261865"/>
            <a:ext cx="2035810" cy="989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3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Collect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Performance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Data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endParaRPr sz="1100">
              <a:latin typeface="Arial"/>
              <a:cs typeface="Arial"/>
            </a:endParaRPr>
          </a:p>
          <a:p>
            <a:pPr algn="r" marR="5080">
              <a:lnSpc>
                <a:spcPts val="1230"/>
              </a:lnSpc>
            </a:pP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alcul</a:t>
            </a:r>
            <a:r>
              <a:rPr dirty="0" sz="1100" b="1">
                <a:latin typeface="Arial"/>
                <a:cs typeface="Arial"/>
              </a:rPr>
              <a:t>ate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e</a:t>
            </a:r>
            <a:r>
              <a:rPr dirty="0" sz="1100" spc="-10" b="1">
                <a:latin typeface="Arial"/>
                <a:cs typeface="Arial"/>
              </a:rPr>
              <a:t>C</a:t>
            </a:r>
            <a:r>
              <a:rPr dirty="0" sz="1100" b="1">
                <a:latin typeface="Arial"/>
                <a:cs typeface="Arial"/>
              </a:rPr>
              <a:t>Q</a:t>
            </a:r>
            <a:r>
              <a:rPr dirty="0" sz="1100" b="1">
                <a:latin typeface="Arial"/>
                <a:cs typeface="Arial"/>
              </a:rPr>
              <a:t>M</a:t>
            </a:r>
            <a:r>
              <a:rPr dirty="0" sz="1100" b="1"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100">
                <a:latin typeface="Courier New"/>
                <a:cs typeface="Courier New"/>
              </a:rPr>
              <a:t>o</a:t>
            </a:r>
            <a:r>
              <a:rPr dirty="0" sz="1100" spc="-445">
                <a:latin typeface="Courier New"/>
                <a:cs typeface="Courier New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S</a:t>
            </a:r>
            <a:r>
              <a:rPr dirty="0" sz="1100">
                <a:latin typeface="Arial"/>
                <a:cs typeface="Arial"/>
              </a:rPr>
              <a:t>p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c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 spc="-10">
                <a:latin typeface="Arial"/>
                <a:cs typeface="Arial"/>
              </a:rPr>
              <a:t>i</a:t>
            </a:r>
            <a:r>
              <a:rPr dirty="0" sz="1100">
                <a:latin typeface="Arial"/>
                <a:cs typeface="Arial"/>
              </a:rPr>
              <a:t>cati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ns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u</a:t>
            </a: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l</a:t>
            </a:r>
            <a:endParaRPr sz="1100">
              <a:latin typeface="Arial"/>
              <a:cs typeface="Arial"/>
            </a:endParaRPr>
          </a:p>
          <a:p>
            <a:pPr marL="123825" marR="657225" indent="-111760">
              <a:lnSpc>
                <a:spcPts val="1140"/>
              </a:lnSpc>
              <a:spcBef>
                <a:spcPts val="200"/>
              </a:spcBef>
            </a:pPr>
            <a:r>
              <a:rPr dirty="0" sz="1100">
                <a:latin typeface="Courier New"/>
                <a:cs typeface="Courier New"/>
              </a:rPr>
              <a:t>o</a:t>
            </a:r>
            <a:r>
              <a:rPr dirty="0" sz="1100" spc="-445">
                <a:latin typeface="Courier New"/>
                <a:cs typeface="Courier New"/>
              </a:rPr>
              <a:t> </a:t>
            </a:r>
            <a:r>
              <a:rPr dirty="0" sz="1100">
                <a:latin typeface="Arial"/>
                <a:cs typeface="Arial"/>
              </a:rPr>
              <a:t>e</a:t>
            </a:r>
            <a:r>
              <a:rPr dirty="0" sz="1100" spc="-10">
                <a:latin typeface="Arial"/>
                <a:cs typeface="Arial"/>
              </a:rPr>
              <a:t>C</a:t>
            </a:r>
            <a:r>
              <a:rPr dirty="0" sz="1100">
                <a:latin typeface="Arial"/>
                <a:cs typeface="Arial"/>
              </a:rPr>
              <a:t>Q</a:t>
            </a:r>
            <a:r>
              <a:rPr dirty="0" sz="1100">
                <a:latin typeface="Arial"/>
                <a:cs typeface="Arial"/>
              </a:rPr>
              <a:t>M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P</a:t>
            </a:r>
            <a:r>
              <a:rPr dirty="0" sz="1100">
                <a:latin typeface="Arial"/>
                <a:cs typeface="Arial"/>
              </a:rPr>
              <a:t>er</a:t>
            </a:r>
            <a:r>
              <a:rPr dirty="0" sz="1100" spc="15">
                <a:latin typeface="Arial"/>
                <a:cs typeface="Arial"/>
              </a:rPr>
              <a:t>f</a:t>
            </a:r>
            <a:r>
              <a:rPr dirty="0" sz="1100">
                <a:latin typeface="Arial"/>
                <a:cs typeface="Arial"/>
              </a:rPr>
              <a:t>or</a:t>
            </a:r>
            <a:r>
              <a:rPr dirty="0" sz="1100" spc="5">
                <a:latin typeface="Arial"/>
                <a:cs typeface="Arial"/>
              </a:rPr>
              <a:t>m</a:t>
            </a:r>
            <a:r>
              <a:rPr dirty="0" sz="1100">
                <a:latin typeface="Arial"/>
                <a:cs typeface="Arial"/>
              </a:rPr>
              <a:t>a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ce  </a:t>
            </a:r>
            <a:r>
              <a:rPr dirty="0" sz="1100" spc="-5">
                <a:latin typeface="Arial"/>
                <a:cs typeface="Arial"/>
              </a:rPr>
              <a:t>Calculator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310"/>
              </a:lnSpc>
            </a:pPr>
            <a:r>
              <a:rPr dirty="0" sz="1100">
                <a:latin typeface="Courier New"/>
                <a:cs typeface="Courier New"/>
              </a:rPr>
              <a:t>o</a:t>
            </a:r>
            <a:r>
              <a:rPr dirty="0" sz="1100" spc="-445">
                <a:latin typeface="Courier New"/>
                <a:cs typeface="Courier New"/>
              </a:rPr>
              <a:t> 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sso</a:t>
            </a:r>
            <a:r>
              <a:rPr dirty="0" sz="1100" spc="-5">
                <a:latin typeface="Arial"/>
                <a:cs typeface="Arial"/>
              </a:rPr>
              <a:t>n</a:t>
            </a:r>
            <a:r>
              <a:rPr dirty="0" sz="1100">
                <a:latin typeface="Arial"/>
                <a:cs typeface="Arial"/>
              </a:rPr>
              <a:t>s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</a:t>
            </a:r>
            <a:r>
              <a:rPr dirty="0" sz="1100" spc="-5">
                <a:latin typeface="Arial"/>
                <a:cs typeface="Arial"/>
              </a:rPr>
              <a:t>e</a:t>
            </a:r>
            <a:r>
              <a:rPr dirty="0" sz="1100">
                <a:latin typeface="Arial"/>
                <a:cs typeface="Arial"/>
              </a:rPr>
              <a:t>arned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Log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2450" y="3944873"/>
            <a:ext cx="3369945" cy="1455420"/>
          </a:xfrm>
          <a:custGeom>
            <a:avLst/>
            <a:gdLst/>
            <a:ahLst/>
            <a:cxnLst/>
            <a:rect l="l" t="t" r="r" b="b"/>
            <a:pathLst>
              <a:path w="3369945" h="1455420">
                <a:moveTo>
                  <a:pt x="0" y="145542"/>
                </a:moveTo>
                <a:lnTo>
                  <a:pt x="7420" y="99535"/>
                </a:lnTo>
                <a:lnTo>
                  <a:pt x="28081" y="59582"/>
                </a:lnTo>
                <a:lnTo>
                  <a:pt x="59587" y="28078"/>
                </a:lnTo>
                <a:lnTo>
                  <a:pt x="99540" y="7418"/>
                </a:lnTo>
                <a:lnTo>
                  <a:pt x="145542" y="0"/>
                </a:lnTo>
                <a:lnTo>
                  <a:pt x="3224022" y="0"/>
                </a:lnTo>
                <a:lnTo>
                  <a:pt x="3270028" y="7418"/>
                </a:lnTo>
                <a:lnTo>
                  <a:pt x="3309981" y="28078"/>
                </a:lnTo>
                <a:lnTo>
                  <a:pt x="3341485" y="59582"/>
                </a:lnTo>
                <a:lnTo>
                  <a:pt x="3362145" y="99535"/>
                </a:lnTo>
                <a:lnTo>
                  <a:pt x="3369564" y="145542"/>
                </a:lnTo>
                <a:lnTo>
                  <a:pt x="3369564" y="1309878"/>
                </a:lnTo>
                <a:lnTo>
                  <a:pt x="3362145" y="1355884"/>
                </a:lnTo>
                <a:lnTo>
                  <a:pt x="3341485" y="1395837"/>
                </a:lnTo>
                <a:lnTo>
                  <a:pt x="3309981" y="1427341"/>
                </a:lnTo>
                <a:lnTo>
                  <a:pt x="3270028" y="1448001"/>
                </a:lnTo>
                <a:lnTo>
                  <a:pt x="3224022" y="1455420"/>
                </a:lnTo>
                <a:lnTo>
                  <a:pt x="145542" y="1455420"/>
                </a:lnTo>
                <a:lnTo>
                  <a:pt x="99540" y="1448001"/>
                </a:lnTo>
                <a:lnTo>
                  <a:pt x="59587" y="1427341"/>
                </a:lnTo>
                <a:lnTo>
                  <a:pt x="28081" y="1395837"/>
                </a:lnTo>
                <a:lnTo>
                  <a:pt x="7420" y="1355884"/>
                </a:lnTo>
                <a:lnTo>
                  <a:pt x="0" y="1309878"/>
                </a:lnTo>
                <a:lnTo>
                  <a:pt x="0" y="145542"/>
                </a:lnTo>
                <a:close/>
              </a:path>
            </a:pathLst>
          </a:custGeom>
          <a:ln w="25908">
            <a:solidFill>
              <a:srgbClr val="4AAC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12444" y="4344415"/>
            <a:ext cx="2080260" cy="82169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70485" marR="5080">
              <a:lnSpc>
                <a:spcPts val="1140"/>
              </a:lnSpc>
              <a:spcBef>
                <a:spcPts val="290"/>
              </a:spcBef>
            </a:pPr>
            <a:r>
              <a:rPr dirty="0" sz="1100" spc="-10" b="1">
                <a:latin typeface="Arial"/>
                <a:cs typeface="Arial"/>
              </a:rPr>
              <a:t>Assess</a:t>
            </a:r>
            <a:r>
              <a:rPr dirty="0" sz="1100" spc="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eCQM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Performance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 </a:t>
            </a:r>
            <a:r>
              <a:rPr dirty="0" sz="1100" spc="-29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Identify </a:t>
            </a:r>
            <a:r>
              <a:rPr dirty="0" sz="1100" spc="-10" b="1">
                <a:latin typeface="Arial"/>
                <a:cs typeface="Arial"/>
              </a:rPr>
              <a:t>Areas </a:t>
            </a:r>
            <a:r>
              <a:rPr dirty="0" sz="1100" b="1">
                <a:latin typeface="Arial"/>
                <a:cs typeface="Arial"/>
              </a:rPr>
              <a:t>of Opportunity </a:t>
            </a:r>
            <a:r>
              <a:rPr dirty="0" sz="1100" spc="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for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Improvement</a:t>
            </a:r>
            <a:endParaRPr sz="1100">
              <a:latin typeface="Arial"/>
              <a:cs typeface="Arial"/>
            </a:endParaRPr>
          </a:p>
          <a:p>
            <a:pPr marL="123825" indent="-11176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124460" algn="l"/>
              </a:tabLst>
            </a:pPr>
            <a:r>
              <a:rPr dirty="0" sz="1100" spc="-5">
                <a:latin typeface="Arial"/>
                <a:cs typeface="Arial"/>
              </a:rPr>
              <a:t>Sustainability Plan</a:t>
            </a:r>
            <a:r>
              <a:rPr dirty="0" sz="1100">
                <a:latin typeface="Arial"/>
                <a:cs typeface="Arial"/>
              </a:rPr>
              <a:t> Template</a:t>
            </a:r>
            <a:endParaRPr sz="1100">
              <a:latin typeface="Arial"/>
              <a:cs typeface="Arial"/>
            </a:endParaRPr>
          </a:p>
          <a:p>
            <a:pPr marL="123825" indent="-111760">
              <a:lnSpc>
                <a:spcPct val="100000"/>
              </a:lnSpc>
              <a:spcBef>
                <a:spcPts val="10"/>
              </a:spcBef>
              <a:buFont typeface="Courier New"/>
              <a:buChar char="o"/>
              <a:tabLst>
                <a:tab pos="124460" algn="l"/>
              </a:tabLst>
            </a:pPr>
            <a:r>
              <a:rPr dirty="0" sz="1100">
                <a:latin typeface="Arial"/>
                <a:cs typeface="Arial"/>
              </a:rPr>
              <a:t>Lessons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Learned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Log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273802" y="1116330"/>
            <a:ext cx="3255645" cy="1554480"/>
          </a:xfrm>
          <a:custGeom>
            <a:avLst/>
            <a:gdLst/>
            <a:ahLst/>
            <a:cxnLst/>
            <a:rect l="l" t="t" r="r" b="b"/>
            <a:pathLst>
              <a:path w="3255645" h="1554480">
                <a:moveTo>
                  <a:pt x="0" y="155448"/>
                </a:moveTo>
                <a:lnTo>
                  <a:pt x="7924" y="106314"/>
                </a:lnTo>
                <a:lnTo>
                  <a:pt x="29992" y="63642"/>
                </a:lnTo>
                <a:lnTo>
                  <a:pt x="63642" y="29992"/>
                </a:lnTo>
                <a:lnTo>
                  <a:pt x="106314" y="7924"/>
                </a:lnTo>
                <a:lnTo>
                  <a:pt x="155448" y="0"/>
                </a:lnTo>
                <a:lnTo>
                  <a:pt x="3099816" y="0"/>
                </a:lnTo>
                <a:lnTo>
                  <a:pt x="3148949" y="7924"/>
                </a:lnTo>
                <a:lnTo>
                  <a:pt x="3191621" y="29992"/>
                </a:lnTo>
                <a:lnTo>
                  <a:pt x="3225271" y="63642"/>
                </a:lnTo>
                <a:lnTo>
                  <a:pt x="3247339" y="106314"/>
                </a:lnTo>
                <a:lnTo>
                  <a:pt x="3255264" y="155448"/>
                </a:lnTo>
                <a:lnTo>
                  <a:pt x="3255264" y="1399032"/>
                </a:lnTo>
                <a:lnTo>
                  <a:pt x="3247339" y="1448165"/>
                </a:lnTo>
                <a:lnTo>
                  <a:pt x="3225271" y="1490837"/>
                </a:lnTo>
                <a:lnTo>
                  <a:pt x="3191621" y="1524487"/>
                </a:lnTo>
                <a:lnTo>
                  <a:pt x="3148949" y="1546555"/>
                </a:lnTo>
                <a:lnTo>
                  <a:pt x="3099816" y="1554480"/>
                </a:lnTo>
                <a:lnTo>
                  <a:pt x="155448" y="1554480"/>
                </a:lnTo>
                <a:lnTo>
                  <a:pt x="106314" y="1546555"/>
                </a:lnTo>
                <a:lnTo>
                  <a:pt x="63642" y="1524487"/>
                </a:lnTo>
                <a:lnTo>
                  <a:pt x="29992" y="1490837"/>
                </a:lnTo>
                <a:lnTo>
                  <a:pt x="7924" y="1448165"/>
                </a:lnTo>
                <a:lnTo>
                  <a:pt x="0" y="1399032"/>
                </a:lnTo>
                <a:lnTo>
                  <a:pt x="0" y="155448"/>
                </a:lnTo>
                <a:close/>
              </a:path>
            </a:pathLst>
          </a:custGeom>
          <a:ln w="25908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427089" y="1152906"/>
            <a:ext cx="2040255" cy="67754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83820" marR="5080" indent="231140">
              <a:lnSpc>
                <a:spcPts val="1140"/>
              </a:lnSpc>
              <a:spcBef>
                <a:spcPts val="290"/>
              </a:spcBef>
            </a:pPr>
            <a:r>
              <a:rPr dirty="0" sz="1100" spc="-5" b="1">
                <a:latin typeface="Arial"/>
                <a:cs typeface="Arial"/>
              </a:rPr>
              <a:t>Train </a:t>
            </a:r>
            <a:r>
              <a:rPr dirty="0" sz="1100" b="1">
                <a:latin typeface="Arial"/>
                <a:cs typeface="Arial"/>
              </a:rPr>
              <a:t>Care </a:t>
            </a:r>
            <a:r>
              <a:rPr dirty="0" sz="1100" spc="-5" b="1">
                <a:latin typeface="Arial"/>
                <a:cs typeface="Arial"/>
              </a:rPr>
              <a:t>Teams </a:t>
            </a:r>
            <a:r>
              <a:rPr dirty="0" sz="1100" b="1">
                <a:latin typeface="Arial"/>
                <a:cs typeface="Arial"/>
              </a:rPr>
              <a:t>on </a:t>
            </a:r>
            <a:r>
              <a:rPr dirty="0" sz="1100" spc="-5" b="1">
                <a:latin typeface="Arial"/>
                <a:cs typeface="Arial"/>
              </a:rPr>
              <a:t>New </a:t>
            </a:r>
            <a:r>
              <a:rPr dirty="0" sz="1100" spc="-29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Workflows</a:t>
            </a:r>
            <a:r>
              <a:rPr dirty="0" sz="1100" spc="-6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or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Documentation</a:t>
            </a:r>
            <a:endParaRPr sz="1100">
              <a:latin typeface="Arial"/>
              <a:cs typeface="Arial"/>
            </a:endParaRPr>
          </a:p>
          <a:p>
            <a:pPr marL="131445" indent="-11938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132080" algn="l"/>
              </a:tabLst>
            </a:pPr>
            <a:r>
              <a:rPr dirty="0" sz="1100">
                <a:latin typeface="Arial"/>
                <a:cs typeface="Arial"/>
              </a:rPr>
              <a:t>Implementation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Roadmap</a:t>
            </a:r>
            <a:endParaRPr sz="1100">
              <a:latin typeface="Arial"/>
              <a:cs typeface="Arial"/>
            </a:endParaRPr>
          </a:p>
          <a:p>
            <a:pPr marL="131445" indent="-119380">
              <a:lnSpc>
                <a:spcPct val="100000"/>
              </a:lnSpc>
              <a:spcBef>
                <a:spcPts val="15"/>
              </a:spcBef>
              <a:buFont typeface="Courier New"/>
              <a:buChar char="o"/>
              <a:tabLst>
                <a:tab pos="132080" algn="l"/>
              </a:tabLst>
            </a:pPr>
            <a:r>
              <a:rPr dirty="0" sz="1100" spc="-10">
                <a:latin typeface="Arial"/>
                <a:cs typeface="Arial"/>
              </a:rPr>
              <a:t>MQii</a:t>
            </a:r>
            <a:r>
              <a:rPr dirty="0" sz="1100">
                <a:latin typeface="Arial"/>
                <a:cs typeface="Arial"/>
              </a:rPr>
              <a:t> Project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Charter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2450" y="1047750"/>
            <a:ext cx="3369945" cy="1691639"/>
          </a:xfrm>
          <a:custGeom>
            <a:avLst/>
            <a:gdLst/>
            <a:ahLst/>
            <a:cxnLst/>
            <a:rect l="l" t="t" r="r" b="b"/>
            <a:pathLst>
              <a:path w="3369945" h="1691639">
                <a:moveTo>
                  <a:pt x="0" y="169163"/>
                </a:moveTo>
                <a:lnTo>
                  <a:pt x="6043" y="124177"/>
                </a:lnTo>
                <a:lnTo>
                  <a:pt x="23097" y="83763"/>
                </a:lnTo>
                <a:lnTo>
                  <a:pt x="49549" y="49530"/>
                </a:lnTo>
                <a:lnTo>
                  <a:pt x="83786" y="23085"/>
                </a:lnTo>
                <a:lnTo>
                  <a:pt x="124195" y="6039"/>
                </a:lnTo>
                <a:lnTo>
                  <a:pt x="169164" y="0"/>
                </a:lnTo>
                <a:lnTo>
                  <a:pt x="3200400" y="0"/>
                </a:lnTo>
                <a:lnTo>
                  <a:pt x="3245386" y="6039"/>
                </a:lnTo>
                <a:lnTo>
                  <a:pt x="3285800" y="23085"/>
                </a:lnTo>
                <a:lnTo>
                  <a:pt x="3320033" y="49530"/>
                </a:lnTo>
                <a:lnTo>
                  <a:pt x="3346478" y="83763"/>
                </a:lnTo>
                <a:lnTo>
                  <a:pt x="3363524" y="124177"/>
                </a:lnTo>
                <a:lnTo>
                  <a:pt x="3369564" y="169163"/>
                </a:lnTo>
                <a:lnTo>
                  <a:pt x="3369564" y="1522476"/>
                </a:lnTo>
                <a:lnTo>
                  <a:pt x="3363524" y="1567462"/>
                </a:lnTo>
                <a:lnTo>
                  <a:pt x="3346478" y="1607876"/>
                </a:lnTo>
                <a:lnTo>
                  <a:pt x="3320033" y="1642109"/>
                </a:lnTo>
                <a:lnTo>
                  <a:pt x="3285800" y="1668554"/>
                </a:lnTo>
                <a:lnTo>
                  <a:pt x="3245386" y="1685600"/>
                </a:lnTo>
                <a:lnTo>
                  <a:pt x="3200400" y="1691639"/>
                </a:lnTo>
                <a:lnTo>
                  <a:pt x="169164" y="1691639"/>
                </a:lnTo>
                <a:lnTo>
                  <a:pt x="124195" y="1685600"/>
                </a:lnTo>
                <a:lnTo>
                  <a:pt x="83786" y="1668554"/>
                </a:lnTo>
                <a:lnTo>
                  <a:pt x="49549" y="1642109"/>
                </a:lnTo>
                <a:lnTo>
                  <a:pt x="23097" y="1607876"/>
                </a:lnTo>
                <a:lnTo>
                  <a:pt x="6043" y="1567462"/>
                </a:lnTo>
                <a:lnTo>
                  <a:pt x="0" y="1522476"/>
                </a:lnTo>
                <a:lnTo>
                  <a:pt x="0" y="169163"/>
                </a:lnTo>
                <a:close/>
              </a:path>
            </a:pathLst>
          </a:custGeom>
          <a:ln w="25908">
            <a:solidFill>
              <a:srgbClr val="1F48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77062" y="1087374"/>
            <a:ext cx="2077085" cy="147256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 marR="76835">
              <a:lnSpc>
                <a:spcPts val="1140"/>
              </a:lnSpc>
              <a:spcBef>
                <a:spcPts val="290"/>
              </a:spcBef>
            </a:pPr>
            <a:r>
              <a:rPr dirty="0" sz="1100" b="1">
                <a:latin typeface="Arial"/>
                <a:cs typeface="Arial"/>
              </a:rPr>
              <a:t>Prepare for </a:t>
            </a:r>
            <a:r>
              <a:rPr dirty="0" sz="1100" spc="-5" b="1">
                <a:latin typeface="Arial"/>
                <a:cs typeface="Arial"/>
              </a:rPr>
              <a:t>Engagement </a:t>
            </a:r>
            <a:r>
              <a:rPr dirty="0" sz="1100" spc="5" b="1">
                <a:latin typeface="Arial"/>
                <a:cs typeface="Arial"/>
              </a:rPr>
              <a:t>with </a:t>
            </a:r>
            <a:r>
              <a:rPr dirty="0" sz="1100" spc="-29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Care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Teams,</a:t>
            </a:r>
            <a:r>
              <a:rPr dirty="0" sz="1100" b="1">
                <a:latin typeface="Arial"/>
                <a:cs typeface="Arial"/>
              </a:rPr>
              <a:t> Plan</a:t>
            </a:r>
            <a:r>
              <a:rPr dirty="0" sz="1100" spc="-2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for</a:t>
            </a:r>
            <a:r>
              <a:rPr dirty="0" sz="1100" spc="-3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Training</a:t>
            </a:r>
            <a:endParaRPr sz="1100">
              <a:latin typeface="Arial"/>
              <a:cs typeface="Arial"/>
            </a:endParaRPr>
          </a:p>
          <a:p>
            <a:pPr marL="234950" indent="-11938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235585" algn="l"/>
              </a:tabLst>
            </a:pPr>
            <a:r>
              <a:rPr dirty="0" sz="1100">
                <a:latin typeface="Arial"/>
                <a:cs typeface="Arial"/>
              </a:rPr>
              <a:t>Getting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Started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Checklist</a:t>
            </a:r>
            <a:endParaRPr sz="1100">
              <a:latin typeface="Arial"/>
              <a:cs typeface="Arial"/>
            </a:endParaRPr>
          </a:p>
          <a:p>
            <a:pPr marL="234950" marR="24130" indent="-119380">
              <a:lnSpc>
                <a:spcPts val="1140"/>
              </a:lnSpc>
              <a:spcBef>
                <a:spcPts val="200"/>
              </a:spcBef>
              <a:buFont typeface="Courier New"/>
              <a:buChar char="o"/>
              <a:tabLst>
                <a:tab pos="235585" algn="l"/>
              </a:tabLst>
            </a:pPr>
            <a:r>
              <a:rPr dirty="0" sz="1100" spc="-5">
                <a:latin typeface="Arial"/>
                <a:cs typeface="Arial"/>
              </a:rPr>
              <a:t>Care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Assessment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&amp;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Decision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Tool</a:t>
            </a:r>
            <a:endParaRPr sz="1100">
              <a:latin typeface="Arial"/>
              <a:cs typeface="Arial"/>
            </a:endParaRPr>
          </a:p>
          <a:p>
            <a:pPr marL="234950" marR="5080" indent="-119380">
              <a:lnSpc>
                <a:spcPts val="1140"/>
              </a:lnSpc>
              <a:spcBef>
                <a:spcPts val="180"/>
              </a:spcBef>
              <a:buFont typeface="Courier New"/>
              <a:buChar char="o"/>
              <a:tabLst>
                <a:tab pos="235585" algn="l"/>
              </a:tabLst>
            </a:pPr>
            <a:r>
              <a:rPr dirty="0" sz="1100" spc="-5">
                <a:latin typeface="Arial"/>
                <a:cs typeface="Arial"/>
              </a:rPr>
              <a:t>Malnutrition Clinical </a:t>
            </a:r>
            <a:r>
              <a:rPr dirty="0" sz="1100" spc="5">
                <a:latin typeface="Arial"/>
                <a:cs typeface="Arial"/>
              </a:rPr>
              <a:t>Workflow </a:t>
            </a:r>
            <a:r>
              <a:rPr dirty="0" sz="1100" spc="-29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Template</a:t>
            </a:r>
            <a:endParaRPr sz="1100">
              <a:latin typeface="Arial"/>
              <a:cs typeface="Arial"/>
            </a:endParaRPr>
          </a:p>
          <a:p>
            <a:pPr marL="234950" indent="-119380">
              <a:lnSpc>
                <a:spcPct val="100000"/>
              </a:lnSpc>
              <a:spcBef>
                <a:spcPts val="5"/>
              </a:spcBef>
              <a:buFont typeface="Courier New"/>
              <a:buChar char="o"/>
              <a:tabLst>
                <a:tab pos="235585" algn="l"/>
              </a:tabLst>
            </a:pPr>
            <a:r>
              <a:rPr dirty="0" sz="1100" spc="-5">
                <a:latin typeface="Arial"/>
                <a:cs typeface="Arial"/>
              </a:rPr>
              <a:t>Root</a:t>
            </a:r>
            <a:r>
              <a:rPr dirty="0" sz="1100" spc="-1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Cause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Analysis</a:t>
            </a:r>
            <a:r>
              <a:rPr dirty="0" sz="1100">
                <a:latin typeface="Arial"/>
                <a:cs typeface="Arial"/>
              </a:rPr>
              <a:t> Guide</a:t>
            </a:r>
            <a:endParaRPr sz="1100">
              <a:latin typeface="Arial"/>
              <a:cs typeface="Arial"/>
            </a:endParaRPr>
          </a:p>
          <a:p>
            <a:pPr marL="234950" indent="-119380">
              <a:lnSpc>
                <a:spcPct val="100000"/>
              </a:lnSpc>
              <a:spcBef>
                <a:spcPts val="10"/>
              </a:spcBef>
              <a:buFont typeface="Courier New"/>
              <a:buChar char="o"/>
              <a:tabLst>
                <a:tab pos="235585" algn="l"/>
              </a:tabLst>
            </a:pPr>
            <a:r>
              <a:rPr dirty="0" sz="1100" spc="-5">
                <a:latin typeface="Arial"/>
                <a:cs typeface="Arial"/>
              </a:rPr>
              <a:t>PDSA</a:t>
            </a:r>
            <a:r>
              <a:rPr dirty="0" sz="1100" spc="-10">
                <a:latin typeface="Arial"/>
                <a:cs typeface="Arial"/>
              </a:rPr>
              <a:t> Cycle</a:t>
            </a:r>
            <a:r>
              <a:rPr dirty="0" sz="1100" spc="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Templates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746184" y="1400492"/>
            <a:ext cx="1795780" cy="1795780"/>
            <a:chOff x="2746184" y="1400492"/>
            <a:chExt cx="1795780" cy="1795780"/>
          </a:xfrm>
        </p:grpSpPr>
        <p:sp>
          <p:nvSpPr>
            <p:cNvPr id="11" name="object 11"/>
            <p:cNvSpPr/>
            <p:nvPr/>
          </p:nvSpPr>
          <p:spPr>
            <a:xfrm>
              <a:off x="2759202" y="1413510"/>
              <a:ext cx="1769745" cy="1769745"/>
            </a:xfrm>
            <a:custGeom>
              <a:avLst/>
              <a:gdLst/>
              <a:ahLst/>
              <a:cxnLst/>
              <a:rect l="l" t="t" r="r" b="b"/>
              <a:pathLst>
                <a:path w="1769745" h="1769745">
                  <a:moveTo>
                    <a:pt x="1769364" y="0"/>
                  </a:moveTo>
                  <a:lnTo>
                    <a:pt x="1721459" y="636"/>
                  </a:lnTo>
                  <a:lnTo>
                    <a:pt x="1673869" y="2533"/>
                  </a:lnTo>
                  <a:lnTo>
                    <a:pt x="1626610" y="5676"/>
                  </a:lnTo>
                  <a:lnTo>
                    <a:pt x="1579696" y="10048"/>
                  </a:lnTo>
                  <a:lnTo>
                    <a:pt x="1533145" y="15633"/>
                  </a:lnTo>
                  <a:lnTo>
                    <a:pt x="1486973" y="22415"/>
                  </a:lnTo>
                  <a:lnTo>
                    <a:pt x="1441195" y="30379"/>
                  </a:lnTo>
                  <a:lnTo>
                    <a:pt x="1395827" y="39508"/>
                  </a:lnTo>
                  <a:lnTo>
                    <a:pt x="1350886" y="49785"/>
                  </a:lnTo>
                  <a:lnTo>
                    <a:pt x="1306388" y="61196"/>
                  </a:lnTo>
                  <a:lnTo>
                    <a:pt x="1262348" y="73723"/>
                  </a:lnTo>
                  <a:lnTo>
                    <a:pt x="1218783" y="87352"/>
                  </a:lnTo>
                  <a:lnTo>
                    <a:pt x="1175709" y="102065"/>
                  </a:lnTo>
                  <a:lnTo>
                    <a:pt x="1133142" y="117847"/>
                  </a:lnTo>
                  <a:lnTo>
                    <a:pt x="1091098" y="134681"/>
                  </a:lnTo>
                  <a:lnTo>
                    <a:pt x="1049592" y="152553"/>
                  </a:lnTo>
                  <a:lnTo>
                    <a:pt x="1008642" y="171444"/>
                  </a:lnTo>
                  <a:lnTo>
                    <a:pt x="968263" y="191341"/>
                  </a:lnTo>
                  <a:lnTo>
                    <a:pt x="928471" y="212225"/>
                  </a:lnTo>
                  <a:lnTo>
                    <a:pt x="889282" y="234083"/>
                  </a:lnTo>
                  <a:lnTo>
                    <a:pt x="850712" y="256896"/>
                  </a:lnTo>
                  <a:lnTo>
                    <a:pt x="812778" y="280650"/>
                  </a:lnTo>
                  <a:lnTo>
                    <a:pt x="775495" y="305328"/>
                  </a:lnTo>
                  <a:lnTo>
                    <a:pt x="738880" y="330915"/>
                  </a:lnTo>
                  <a:lnTo>
                    <a:pt x="702947" y="357393"/>
                  </a:lnTo>
                  <a:lnTo>
                    <a:pt x="667715" y="384748"/>
                  </a:lnTo>
                  <a:lnTo>
                    <a:pt x="633198" y="412962"/>
                  </a:lnTo>
                  <a:lnTo>
                    <a:pt x="599412" y="442021"/>
                  </a:lnTo>
                  <a:lnTo>
                    <a:pt x="566374" y="471908"/>
                  </a:lnTo>
                  <a:lnTo>
                    <a:pt x="534100" y="502606"/>
                  </a:lnTo>
                  <a:lnTo>
                    <a:pt x="502606" y="534100"/>
                  </a:lnTo>
                  <a:lnTo>
                    <a:pt x="471908" y="566374"/>
                  </a:lnTo>
                  <a:lnTo>
                    <a:pt x="442021" y="599412"/>
                  </a:lnTo>
                  <a:lnTo>
                    <a:pt x="412962" y="633198"/>
                  </a:lnTo>
                  <a:lnTo>
                    <a:pt x="384748" y="667715"/>
                  </a:lnTo>
                  <a:lnTo>
                    <a:pt x="357393" y="702947"/>
                  </a:lnTo>
                  <a:lnTo>
                    <a:pt x="330915" y="738880"/>
                  </a:lnTo>
                  <a:lnTo>
                    <a:pt x="305328" y="775495"/>
                  </a:lnTo>
                  <a:lnTo>
                    <a:pt x="280650" y="812778"/>
                  </a:lnTo>
                  <a:lnTo>
                    <a:pt x="256896" y="850712"/>
                  </a:lnTo>
                  <a:lnTo>
                    <a:pt x="234083" y="889282"/>
                  </a:lnTo>
                  <a:lnTo>
                    <a:pt x="212225" y="928471"/>
                  </a:lnTo>
                  <a:lnTo>
                    <a:pt x="191341" y="968263"/>
                  </a:lnTo>
                  <a:lnTo>
                    <a:pt x="171444" y="1008642"/>
                  </a:lnTo>
                  <a:lnTo>
                    <a:pt x="152553" y="1049592"/>
                  </a:lnTo>
                  <a:lnTo>
                    <a:pt x="134681" y="1091098"/>
                  </a:lnTo>
                  <a:lnTo>
                    <a:pt x="117847" y="1133142"/>
                  </a:lnTo>
                  <a:lnTo>
                    <a:pt x="102065" y="1175709"/>
                  </a:lnTo>
                  <a:lnTo>
                    <a:pt x="87352" y="1218783"/>
                  </a:lnTo>
                  <a:lnTo>
                    <a:pt x="73723" y="1262348"/>
                  </a:lnTo>
                  <a:lnTo>
                    <a:pt x="61196" y="1306388"/>
                  </a:lnTo>
                  <a:lnTo>
                    <a:pt x="49785" y="1350886"/>
                  </a:lnTo>
                  <a:lnTo>
                    <a:pt x="39508" y="1395827"/>
                  </a:lnTo>
                  <a:lnTo>
                    <a:pt x="30379" y="1441195"/>
                  </a:lnTo>
                  <a:lnTo>
                    <a:pt x="22415" y="1486973"/>
                  </a:lnTo>
                  <a:lnTo>
                    <a:pt x="15633" y="1533145"/>
                  </a:lnTo>
                  <a:lnTo>
                    <a:pt x="10048" y="1579696"/>
                  </a:lnTo>
                  <a:lnTo>
                    <a:pt x="5676" y="1626610"/>
                  </a:lnTo>
                  <a:lnTo>
                    <a:pt x="2533" y="1673869"/>
                  </a:lnTo>
                  <a:lnTo>
                    <a:pt x="636" y="1721459"/>
                  </a:lnTo>
                  <a:lnTo>
                    <a:pt x="0" y="1769364"/>
                  </a:lnTo>
                  <a:lnTo>
                    <a:pt x="1769364" y="1769364"/>
                  </a:lnTo>
                  <a:lnTo>
                    <a:pt x="1769364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759202" y="1413510"/>
              <a:ext cx="1769745" cy="1769745"/>
            </a:xfrm>
            <a:custGeom>
              <a:avLst/>
              <a:gdLst/>
              <a:ahLst/>
              <a:cxnLst/>
              <a:rect l="l" t="t" r="r" b="b"/>
              <a:pathLst>
                <a:path w="1769745" h="1769745">
                  <a:moveTo>
                    <a:pt x="0" y="1769364"/>
                  </a:moveTo>
                  <a:lnTo>
                    <a:pt x="636" y="1721459"/>
                  </a:lnTo>
                  <a:lnTo>
                    <a:pt x="2533" y="1673869"/>
                  </a:lnTo>
                  <a:lnTo>
                    <a:pt x="5676" y="1626610"/>
                  </a:lnTo>
                  <a:lnTo>
                    <a:pt x="10048" y="1579696"/>
                  </a:lnTo>
                  <a:lnTo>
                    <a:pt x="15633" y="1533145"/>
                  </a:lnTo>
                  <a:lnTo>
                    <a:pt x="22415" y="1486973"/>
                  </a:lnTo>
                  <a:lnTo>
                    <a:pt x="30379" y="1441195"/>
                  </a:lnTo>
                  <a:lnTo>
                    <a:pt x="39508" y="1395827"/>
                  </a:lnTo>
                  <a:lnTo>
                    <a:pt x="49785" y="1350886"/>
                  </a:lnTo>
                  <a:lnTo>
                    <a:pt x="61196" y="1306388"/>
                  </a:lnTo>
                  <a:lnTo>
                    <a:pt x="73723" y="1262348"/>
                  </a:lnTo>
                  <a:lnTo>
                    <a:pt x="87352" y="1218783"/>
                  </a:lnTo>
                  <a:lnTo>
                    <a:pt x="102065" y="1175709"/>
                  </a:lnTo>
                  <a:lnTo>
                    <a:pt x="117847" y="1133142"/>
                  </a:lnTo>
                  <a:lnTo>
                    <a:pt x="134681" y="1091098"/>
                  </a:lnTo>
                  <a:lnTo>
                    <a:pt x="152553" y="1049592"/>
                  </a:lnTo>
                  <a:lnTo>
                    <a:pt x="171444" y="1008642"/>
                  </a:lnTo>
                  <a:lnTo>
                    <a:pt x="191341" y="968263"/>
                  </a:lnTo>
                  <a:lnTo>
                    <a:pt x="212225" y="928471"/>
                  </a:lnTo>
                  <a:lnTo>
                    <a:pt x="234083" y="889282"/>
                  </a:lnTo>
                  <a:lnTo>
                    <a:pt x="256896" y="850712"/>
                  </a:lnTo>
                  <a:lnTo>
                    <a:pt x="280650" y="812778"/>
                  </a:lnTo>
                  <a:lnTo>
                    <a:pt x="305328" y="775495"/>
                  </a:lnTo>
                  <a:lnTo>
                    <a:pt x="330915" y="738880"/>
                  </a:lnTo>
                  <a:lnTo>
                    <a:pt x="357393" y="702947"/>
                  </a:lnTo>
                  <a:lnTo>
                    <a:pt x="384748" y="667715"/>
                  </a:lnTo>
                  <a:lnTo>
                    <a:pt x="412962" y="633198"/>
                  </a:lnTo>
                  <a:lnTo>
                    <a:pt x="442021" y="599412"/>
                  </a:lnTo>
                  <a:lnTo>
                    <a:pt x="471908" y="566374"/>
                  </a:lnTo>
                  <a:lnTo>
                    <a:pt x="502606" y="534100"/>
                  </a:lnTo>
                  <a:lnTo>
                    <a:pt x="534100" y="502606"/>
                  </a:lnTo>
                  <a:lnTo>
                    <a:pt x="566374" y="471908"/>
                  </a:lnTo>
                  <a:lnTo>
                    <a:pt x="599412" y="442021"/>
                  </a:lnTo>
                  <a:lnTo>
                    <a:pt x="633198" y="412962"/>
                  </a:lnTo>
                  <a:lnTo>
                    <a:pt x="667715" y="384748"/>
                  </a:lnTo>
                  <a:lnTo>
                    <a:pt x="702947" y="357393"/>
                  </a:lnTo>
                  <a:lnTo>
                    <a:pt x="738880" y="330915"/>
                  </a:lnTo>
                  <a:lnTo>
                    <a:pt x="775495" y="305328"/>
                  </a:lnTo>
                  <a:lnTo>
                    <a:pt x="812778" y="280650"/>
                  </a:lnTo>
                  <a:lnTo>
                    <a:pt x="850712" y="256896"/>
                  </a:lnTo>
                  <a:lnTo>
                    <a:pt x="889282" y="234083"/>
                  </a:lnTo>
                  <a:lnTo>
                    <a:pt x="928471" y="212225"/>
                  </a:lnTo>
                  <a:lnTo>
                    <a:pt x="968263" y="191341"/>
                  </a:lnTo>
                  <a:lnTo>
                    <a:pt x="1008642" y="171444"/>
                  </a:lnTo>
                  <a:lnTo>
                    <a:pt x="1049592" y="152553"/>
                  </a:lnTo>
                  <a:lnTo>
                    <a:pt x="1091098" y="134681"/>
                  </a:lnTo>
                  <a:lnTo>
                    <a:pt x="1133142" y="117847"/>
                  </a:lnTo>
                  <a:lnTo>
                    <a:pt x="1175709" y="102065"/>
                  </a:lnTo>
                  <a:lnTo>
                    <a:pt x="1218783" y="87352"/>
                  </a:lnTo>
                  <a:lnTo>
                    <a:pt x="1262348" y="73723"/>
                  </a:lnTo>
                  <a:lnTo>
                    <a:pt x="1306388" y="61196"/>
                  </a:lnTo>
                  <a:lnTo>
                    <a:pt x="1350886" y="49785"/>
                  </a:lnTo>
                  <a:lnTo>
                    <a:pt x="1395827" y="39508"/>
                  </a:lnTo>
                  <a:lnTo>
                    <a:pt x="1441195" y="30379"/>
                  </a:lnTo>
                  <a:lnTo>
                    <a:pt x="1486973" y="22415"/>
                  </a:lnTo>
                  <a:lnTo>
                    <a:pt x="1533145" y="15633"/>
                  </a:lnTo>
                  <a:lnTo>
                    <a:pt x="1579696" y="10048"/>
                  </a:lnTo>
                  <a:lnTo>
                    <a:pt x="1626610" y="5676"/>
                  </a:lnTo>
                  <a:lnTo>
                    <a:pt x="1673869" y="2533"/>
                  </a:lnTo>
                  <a:lnTo>
                    <a:pt x="1721459" y="636"/>
                  </a:lnTo>
                  <a:lnTo>
                    <a:pt x="1769364" y="0"/>
                  </a:lnTo>
                  <a:lnTo>
                    <a:pt x="1769364" y="1769364"/>
                  </a:lnTo>
                  <a:lnTo>
                    <a:pt x="0" y="1769364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3557778" y="2314194"/>
            <a:ext cx="687705" cy="4222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Plan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597844" y="1400492"/>
            <a:ext cx="1795780" cy="1795780"/>
            <a:chOff x="4597844" y="1400492"/>
            <a:chExt cx="1795780" cy="1795780"/>
          </a:xfrm>
        </p:grpSpPr>
        <p:sp>
          <p:nvSpPr>
            <p:cNvPr id="15" name="object 15"/>
            <p:cNvSpPr/>
            <p:nvPr/>
          </p:nvSpPr>
          <p:spPr>
            <a:xfrm>
              <a:off x="4610862" y="1413510"/>
              <a:ext cx="1769745" cy="1769745"/>
            </a:xfrm>
            <a:custGeom>
              <a:avLst/>
              <a:gdLst/>
              <a:ahLst/>
              <a:cxnLst/>
              <a:rect l="l" t="t" r="r" b="b"/>
              <a:pathLst>
                <a:path w="1769745" h="1769745">
                  <a:moveTo>
                    <a:pt x="0" y="0"/>
                  </a:moveTo>
                  <a:lnTo>
                    <a:pt x="0" y="1769364"/>
                  </a:lnTo>
                  <a:lnTo>
                    <a:pt x="1769364" y="1769364"/>
                  </a:lnTo>
                  <a:lnTo>
                    <a:pt x="1768727" y="1721459"/>
                  </a:lnTo>
                  <a:lnTo>
                    <a:pt x="1766830" y="1673869"/>
                  </a:lnTo>
                  <a:lnTo>
                    <a:pt x="1763687" y="1626610"/>
                  </a:lnTo>
                  <a:lnTo>
                    <a:pt x="1759315" y="1579696"/>
                  </a:lnTo>
                  <a:lnTo>
                    <a:pt x="1753730" y="1533145"/>
                  </a:lnTo>
                  <a:lnTo>
                    <a:pt x="1746948" y="1486973"/>
                  </a:lnTo>
                  <a:lnTo>
                    <a:pt x="1738984" y="1441195"/>
                  </a:lnTo>
                  <a:lnTo>
                    <a:pt x="1729855" y="1395827"/>
                  </a:lnTo>
                  <a:lnTo>
                    <a:pt x="1719578" y="1350886"/>
                  </a:lnTo>
                  <a:lnTo>
                    <a:pt x="1708167" y="1306388"/>
                  </a:lnTo>
                  <a:lnTo>
                    <a:pt x="1695640" y="1262348"/>
                  </a:lnTo>
                  <a:lnTo>
                    <a:pt x="1682011" y="1218783"/>
                  </a:lnTo>
                  <a:lnTo>
                    <a:pt x="1667298" y="1175709"/>
                  </a:lnTo>
                  <a:lnTo>
                    <a:pt x="1651516" y="1133142"/>
                  </a:lnTo>
                  <a:lnTo>
                    <a:pt x="1634682" y="1091098"/>
                  </a:lnTo>
                  <a:lnTo>
                    <a:pt x="1616810" y="1049592"/>
                  </a:lnTo>
                  <a:lnTo>
                    <a:pt x="1597919" y="1008642"/>
                  </a:lnTo>
                  <a:lnTo>
                    <a:pt x="1578022" y="968263"/>
                  </a:lnTo>
                  <a:lnTo>
                    <a:pt x="1557138" y="928471"/>
                  </a:lnTo>
                  <a:lnTo>
                    <a:pt x="1535280" y="889282"/>
                  </a:lnTo>
                  <a:lnTo>
                    <a:pt x="1512467" y="850712"/>
                  </a:lnTo>
                  <a:lnTo>
                    <a:pt x="1488713" y="812778"/>
                  </a:lnTo>
                  <a:lnTo>
                    <a:pt x="1464035" y="775495"/>
                  </a:lnTo>
                  <a:lnTo>
                    <a:pt x="1438448" y="738880"/>
                  </a:lnTo>
                  <a:lnTo>
                    <a:pt x="1411970" y="702947"/>
                  </a:lnTo>
                  <a:lnTo>
                    <a:pt x="1384615" y="667715"/>
                  </a:lnTo>
                  <a:lnTo>
                    <a:pt x="1356401" y="633198"/>
                  </a:lnTo>
                  <a:lnTo>
                    <a:pt x="1327342" y="599412"/>
                  </a:lnTo>
                  <a:lnTo>
                    <a:pt x="1297455" y="566374"/>
                  </a:lnTo>
                  <a:lnTo>
                    <a:pt x="1266757" y="534100"/>
                  </a:lnTo>
                  <a:lnTo>
                    <a:pt x="1235263" y="502606"/>
                  </a:lnTo>
                  <a:lnTo>
                    <a:pt x="1202989" y="471908"/>
                  </a:lnTo>
                  <a:lnTo>
                    <a:pt x="1169951" y="442021"/>
                  </a:lnTo>
                  <a:lnTo>
                    <a:pt x="1136165" y="412962"/>
                  </a:lnTo>
                  <a:lnTo>
                    <a:pt x="1101648" y="384748"/>
                  </a:lnTo>
                  <a:lnTo>
                    <a:pt x="1066416" y="357393"/>
                  </a:lnTo>
                  <a:lnTo>
                    <a:pt x="1030483" y="330915"/>
                  </a:lnTo>
                  <a:lnTo>
                    <a:pt x="993868" y="305328"/>
                  </a:lnTo>
                  <a:lnTo>
                    <a:pt x="956585" y="280650"/>
                  </a:lnTo>
                  <a:lnTo>
                    <a:pt x="918651" y="256896"/>
                  </a:lnTo>
                  <a:lnTo>
                    <a:pt x="880081" y="234083"/>
                  </a:lnTo>
                  <a:lnTo>
                    <a:pt x="840892" y="212225"/>
                  </a:lnTo>
                  <a:lnTo>
                    <a:pt x="801100" y="191341"/>
                  </a:lnTo>
                  <a:lnTo>
                    <a:pt x="760721" y="171444"/>
                  </a:lnTo>
                  <a:lnTo>
                    <a:pt x="719771" y="152553"/>
                  </a:lnTo>
                  <a:lnTo>
                    <a:pt x="678265" y="134681"/>
                  </a:lnTo>
                  <a:lnTo>
                    <a:pt x="636221" y="117847"/>
                  </a:lnTo>
                  <a:lnTo>
                    <a:pt x="593654" y="102065"/>
                  </a:lnTo>
                  <a:lnTo>
                    <a:pt x="550580" y="87352"/>
                  </a:lnTo>
                  <a:lnTo>
                    <a:pt x="507015" y="73723"/>
                  </a:lnTo>
                  <a:lnTo>
                    <a:pt x="462975" y="61196"/>
                  </a:lnTo>
                  <a:lnTo>
                    <a:pt x="418477" y="49785"/>
                  </a:lnTo>
                  <a:lnTo>
                    <a:pt x="373536" y="39508"/>
                  </a:lnTo>
                  <a:lnTo>
                    <a:pt x="328168" y="30379"/>
                  </a:lnTo>
                  <a:lnTo>
                    <a:pt x="282390" y="22415"/>
                  </a:lnTo>
                  <a:lnTo>
                    <a:pt x="236218" y="15633"/>
                  </a:lnTo>
                  <a:lnTo>
                    <a:pt x="189667" y="10048"/>
                  </a:lnTo>
                  <a:lnTo>
                    <a:pt x="142753" y="5676"/>
                  </a:lnTo>
                  <a:lnTo>
                    <a:pt x="95494" y="2533"/>
                  </a:lnTo>
                  <a:lnTo>
                    <a:pt x="47904" y="6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4610862" y="1413510"/>
              <a:ext cx="1769745" cy="1769745"/>
            </a:xfrm>
            <a:custGeom>
              <a:avLst/>
              <a:gdLst/>
              <a:ahLst/>
              <a:cxnLst/>
              <a:rect l="l" t="t" r="r" b="b"/>
              <a:pathLst>
                <a:path w="1769745" h="1769745">
                  <a:moveTo>
                    <a:pt x="0" y="0"/>
                  </a:moveTo>
                  <a:lnTo>
                    <a:pt x="47904" y="636"/>
                  </a:lnTo>
                  <a:lnTo>
                    <a:pt x="95494" y="2533"/>
                  </a:lnTo>
                  <a:lnTo>
                    <a:pt x="142753" y="5676"/>
                  </a:lnTo>
                  <a:lnTo>
                    <a:pt x="189667" y="10048"/>
                  </a:lnTo>
                  <a:lnTo>
                    <a:pt x="236218" y="15633"/>
                  </a:lnTo>
                  <a:lnTo>
                    <a:pt x="282390" y="22415"/>
                  </a:lnTo>
                  <a:lnTo>
                    <a:pt x="328168" y="30379"/>
                  </a:lnTo>
                  <a:lnTo>
                    <a:pt x="373536" y="39508"/>
                  </a:lnTo>
                  <a:lnTo>
                    <a:pt x="418477" y="49785"/>
                  </a:lnTo>
                  <a:lnTo>
                    <a:pt x="462975" y="61196"/>
                  </a:lnTo>
                  <a:lnTo>
                    <a:pt x="507015" y="73723"/>
                  </a:lnTo>
                  <a:lnTo>
                    <a:pt x="550580" y="87352"/>
                  </a:lnTo>
                  <a:lnTo>
                    <a:pt x="593654" y="102065"/>
                  </a:lnTo>
                  <a:lnTo>
                    <a:pt x="636221" y="117847"/>
                  </a:lnTo>
                  <a:lnTo>
                    <a:pt x="678265" y="134681"/>
                  </a:lnTo>
                  <a:lnTo>
                    <a:pt x="719771" y="152553"/>
                  </a:lnTo>
                  <a:lnTo>
                    <a:pt x="760721" y="171444"/>
                  </a:lnTo>
                  <a:lnTo>
                    <a:pt x="801100" y="191341"/>
                  </a:lnTo>
                  <a:lnTo>
                    <a:pt x="840892" y="212225"/>
                  </a:lnTo>
                  <a:lnTo>
                    <a:pt x="880081" y="234083"/>
                  </a:lnTo>
                  <a:lnTo>
                    <a:pt x="918651" y="256896"/>
                  </a:lnTo>
                  <a:lnTo>
                    <a:pt x="956585" y="280650"/>
                  </a:lnTo>
                  <a:lnTo>
                    <a:pt x="993868" y="305328"/>
                  </a:lnTo>
                  <a:lnTo>
                    <a:pt x="1030483" y="330915"/>
                  </a:lnTo>
                  <a:lnTo>
                    <a:pt x="1066416" y="357393"/>
                  </a:lnTo>
                  <a:lnTo>
                    <a:pt x="1101648" y="384748"/>
                  </a:lnTo>
                  <a:lnTo>
                    <a:pt x="1136165" y="412962"/>
                  </a:lnTo>
                  <a:lnTo>
                    <a:pt x="1169951" y="442021"/>
                  </a:lnTo>
                  <a:lnTo>
                    <a:pt x="1202989" y="471908"/>
                  </a:lnTo>
                  <a:lnTo>
                    <a:pt x="1235263" y="502606"/>
                  </a:lnTo>
                  <a:lnTo>
                    <a:pt x="1266757" y="534100"/>
                  </a:lnTo>
                  <a:lnTo>
                    <a:pt x="1297455" y="566374"/>
                  </a:lnTo>
                  <a:lnTo>
                    <a:pt x="1327342" y="599412"/>
                  </a:lnTo>
                  <a:lnTo>
                    <a:pt x="1356401" y="633198"/>
                  </a:lnTo>
                  <a:lnTo>
                    <a:pt x="1384615" y="667715"/>
                  </a:lnTo>
                  <a:lnTo>
                    <a:pt x="1411970" y="702947"/>
                  </a:lnTo>
                  <a:lnTo>
                    <a:pt x="1438448" y="738880"/>
                  </a:lnTo>
                  <a:lnTo>
                    <a:pt x="1464035" y="775495"/>
                  </a:lnTo>
                  <a:lnTo>
                    <a:pt x="1488713" y="812778"/>
                  </a:lnTo>
                  <a:lnTo>
                    <a:pt x="1512467" y="850712"/>
                  </a:lnTo>
                  <a:lnTo>
                    <a:pt x="1535280" y="889282"/>
                  </a:lnTo>
                  <a:lnTo>
                    <a:pt x="1557138" y="928471"/>
                  </a:lnTo>
                  <a:lnTo>
                    <a:pt x="1578022" y="968263"/>
                  </a:lnTo>
                  <a:lnTo>
                    <a:pt x="1597919" y="1008642"/>
                  </a:lnTo>
                  <a:lnTo>
                    <a:pt x="1616810" y="1049592"/>
                  </a:lnTo>
                  <a:lnTo>
                    <a:pt x="1634682" y="1091098"/>
                  </a:lnTo>
                  <a:lnTo>
                    <a:pt x="1651516" y="1133142"/>
                  </a:lnTo>
                  <a:lnTo>
                    <a:pt x="1667298" y="1175709"/>
                  </a:lnTo>
                  <a:lnTo>
                    <a:pt x="1682011" y="1218783"/>
                  </a:lnTo>
                  <a:lnTo>
                    <a:pt x="1695640" y="1262348"/>
                  </a:lnTo>
                  <a:lnTo>
                    <a:pt x="1708167" y="1306388"/>
                  </a:lnTo>
                  <a:lnTo>
                    <a:pt x="1719578" y="1350886"/>
                  </a:lnTo>
                  <a:lnTo>
                    <a:pt x="1729855" y="1395827"/>
                  </a:lnTo>
                  <a:lnTo>
                    <a:pt x="1738984" y="1441195"/>
                  </a:lnTo>
                  <a:lnTo>
                    <a:pt x="1746948" y="1486973"/>
                  </a:lnTo>
                  <a:lnTo>
                    <a:pt x="1753730" y="1533145"/>
                  </a:lnTo>
                  <a:lnTo>
                    <a:pt x="1759315" y="1579696"/>
                  </a:lnTo>
                  <a:lnTo>
                    <a:pt x="1763687" y="1626610"/>
                  </a:lnTo>
                  <a:lnTo>
                    <a:pt x="1766830" y="1673869"/>
                  </a:lnTo>
                  <a:lnTo>
                    <a:pt x="1768727" y="1721459"/>
                  </a:lnTo>
                  <a:lnTo>
                    <a:pt x="1769364" y="1769364"/>
                  </a:lnTo>
                  <a:lnTo>
                    <a:pt x="0" y="1769364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5011292" y="2314194"/>
            <a:ext cx="449580" cy="4222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Do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597844" y="3252152"/>
            <a:ext cx="1795780" cy="1795780"/>
            <a:chOff x="4597844" y="3252152"/>
            <a:chExt cx="1795780" cy="1795780"/>
          </a:xfrm>
        </p:grpSpPr>
        <p:sp>
          <p:nvSpPr>
            <p:cNvPr id="19" name="object 19"/>
            <p:cNvSpPr/>
            <p:nvPr/>
          </p:nvSpPr>
          <p:spPr>
            <a:xfrm>
              <a:off x="4610862" y="3265170"/>
              <a:ext cx="1769745" cy="1769745"/>
            </a:xfrm>
            <a:custGeom>
              <a:avLst/>
              <a:gdLst/>
              <a:ahLst/>
              <a:cxnLst/>
              <a:rect l="l" t="t" r="r" b="b"/>
              <a:pathLst>
                <a:path w="1769745" h="1769745">
                  <a:moveTo>
                    <a:pt x="1769364" y="0"/>
                  </a:moveTo>
                  <a:lnTo>
                    <a:pt x="0" y="0"/>
                  </a:lnTo>
                  <a:lnTo>
                    <a:pt x="0" y="1769363"/>
                  </a:lnTo>
                  <a:lnTo>
                    <a:pt x="47904" y="1768727"/>
                  </a:lnTo>
                  <a:lnTo>
                    <a:pt x="95494" y="1766830"/>
                  </a:lnTo>
                  <a:lnTo>
                    <a:pt x="142753" y="1763687"/>
                  </a:lnTo>
                  <a:lnTo>
                    <a:pt x="189667" y="1759315"/>
                  </a:lnTo>
                  <a:lnTo>
                    <a:pt x="236218" y="1753730"/>
                  </a:lnTo>
                  <a:lnTo>
                    <a:pt x="282390" y="1746948"/>
                  </a:lnTo>
                  <a:lnTo>
                    <a:pt x="328168" y="1738984"/>
                  </a:lnTo>
                  <a:lnTo>
                    <a:pt x="373536" y="1729855"/>
                  </a:lnTo>
                  <a:lnTo>
                    <a:pt x="418477" y="1719578"/>
                  </a:lnTo>
                  <a:lnTo>
                    <a:pt x="462975" y="1708167"/>
                  </a:lnTo>
                  <a:lnTo>
                    <a:pt x="507015" y="1695640"/>
                  </a:lnTo>
                  <a:lnTo>
                    <a:pt x="550580" y="1682011"/>
                  </a:lnTo>
                  <a:lnTo>
                    <a:pt x="593654" y="1667298"/>
                  </a:lnTo>
                  <a:lnTo>
                    <a:pt x="636221" y="1651516"/>
                  </a:lnTo>
                  <a:lnTo>
                    <a:pt x="678265" y="1634682"/>
                  </a:lnTo>
                  <a:lnTo>
                    <a:pt x="719771" y="1616810"/>
                  </a:lnTo>
                  <a:lnTo>
                    <a:pt x="760721" y="1597919"/>
                  </a:lnTo>
                  <a:lnTo>
                    <a:pt x="801100" y="1578022"/>
                  </a:lnTo>
                  <a:lnTo>
                    <a:pt x="840892" y="1557138"/>
                  </a:lnTo>
                  <a:lnTo>
                    <a:pt x="880081" y="1535280"/>
                  </a:lnTo>
                  <a:lnTo>
                    <a:pt x="918651" y="1512467"/>
                  </a:lnTo>
                  <a:lnTo>
                    <a:pt x="956585" y="1488713"/>
                  </a:lnTo>
                  <a:lnTo>
                    <a:pt x="993868" y="1464035"/>
                  </a:lnTo>
                  <a:lnTo>
                    <a:pt x="1030483" y="1438448"/>
                  </a:lnTo>
                  <a:lnTo>
                    <a:pt x="1066416" y="1411970"/>
                  </a:lnTo>
                  <a:lnTo>
                    <a:pt x="1101648" y="1384615"/>
                  </a:lnTo>
                  <a:lnTo>
                    <a:pt x="1136165" y="1356401"/>
                  </a:lnTo>
                  <a:lnTo>
                    <a:pt x="1169951" y="1327342"/>
                  </a:lnTo>
                  <a:lnTo>
                    <a:pt x="1202989" y="1297455"/>
                  </a:lnTo>
                  <a:lnTo>
                    <a:pt x="1235263" y="1266757"/>
                  </a:lnTo>
                  <a:lnTo>
                    <a:pt x="1266757" y="1235263"/>
                  </a:lnTo>
                  <a:lnTo>
                    <a:pt x="1297455" y="1202989"/>
                  </a:lnTo>
                  <a:lnTo>
                    <a:pt x="1327342" y="1169951"/>
                  </a:lnTo>
                  <a:lnTo>
                    <a:pt x="1356401" y="1136165"/>
                  </a:lnTo>
                  <a:lnTo>
                    <a:pt x="1384615" y="1101648"/>
                  </a:lnTo>
                  <a:lnTo>
                    <a:pt x="1411970" y="1066416"/>
                  </a:lnTo>
                  <a:lnTo>
                    <a:pt x="1438448" y="1030483"/>
                  </a:lnTo>
                  <a:lnTo>
                    <a:pt x="1464035" y="993868"/>
                  </a:lnTo>
                  <a:lnTo>
                    <a:pt x="1488713" y="956585"/>
                  </a:lnTo>
                  <a:lnTo>
                    <a:pt x="1512467" y="918651"/>
                  </a:lnTo>
                  <a:lnTo>
                    <a:pt x="1535280" y="880081"/>
                  </a:lnTo>
                  <a:lnTo>
                    <a:pt x="1557138" y="840892"/>
                  </a:lnTo>
                  <a:lnTo>
                    <a:pt x="1578022" y="801100"/>
                  </a:lnTo>
                  <a:lnTo>
                    <a:pt x="1597919" y="760721"/>
                  </a:lnTo>
                  <a:lnTo>
                    <a:pt x="1616810" y="719771"/>
                  </a:lnTo>
                  <a:lnTo>
                    <a:pt x="1634682" y="678265"/>
                  </a:lnTo>
                  <a:lnTo>
                    <a:pt x="1651516" y="636221"/>
                  </a:lnTo>
                  <a:lnTo>
                    <a:pt x="1667298" y="593654"/>
                  </a:lnTo>
                  <a:lnTo>
                    <a:pt x="1682011" y="550580"/>
                  </a:lnTo>
                  <a:lnTo>
                    <a:pt x="1695640" y="507015"/>
                  </a:lnTo>
                  <a:lnTo>
                    <a:pt x="1708167" y="462975"/>
                  </a:lnTo>
                  <a:lnTo>
                    <a:pt x="1719578" y="418477"/>
                  </a:lnTo>
                  <a:lnTo>
                    <a:pt x="1729855" y="373536"/>
                  </a:lnTo>
                  <a:lnTo>
                    <a:pt x="1738984" y="328168"/>
                  </a:lnTo>
                  <a:lnTo>
                    <a:pt x="1746948" y="282390"/>
                  </a:lnTo>
                  <a:lnTo>
                    <a:pt x="1753730" y="236218"/>
                  </a:lnTo>
                  <a:lnTo>
                    <a:pt x="1759315" y="189667"/>
                  </a:lnTo>
                  <a:lnTo>
                    <a:pt x="1763687" y="142753"/>
                  </a:lnTo>
                  <a:lnTo>
                    <a:pt x="1766830" y="95494"/>
                  </a:lnTo>
                  <a:lnTo>
                    <a:pt x="1768727" y="47904"/>
                  </a:lnTo>
                  <a:lnTo>
                    <a:pt x="1769364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4610862" y="3265170"/>
              <a:ext cx="1769745" cy="1769745"/>
            </a:xfrm>
            <a:custGeom>
              <a:avLst/>
              <a:gdLst/>
              <a:ahLst/>
              <a:cxnLst/>
              <a:rect l="l" t="t" r="r" b="b"/>
              <a:pathLst>
                <a:path w="1769745" h="1769745">
                  <a:moveTo>
                    <a:pt x="1769364" y="0"/>
                  </a:moveTo>
                  <a:lnTo>
                    <a:pt x="1768727" y="47904"/>
                  </a:lnTo>
                  <a:lnTo>
                    <a:pt x="1766830" y="95494"/>
                  </a:lnTo>
                  <a:lnTo>
                    <a:pt x="1763687" y="142753"/>
                  </a:lnTo>
                  <a:lnTo>
                    <a:pt x="1759315" y="189667"/>
                  </a:lnTo>
                  <a:lnTo>
                    <a:pt x="1753730" y="236218"/>
                  </a:lnTo>
                  <a:lnTo>
                    <a:pt x="1746948" y="282390"/>
                  </a:lnTo>
                  <a:lnTo>
                    <a:pt x="1738984" y="328168"/>
                  </a:lnTo>
                  <a:lnTo>
                    <a:pt x="1729855" y="373536"/>
                  </a:lnTo>
                  <a:lnTo>
                    <a:pt x="1719578" y="418477"/>
                  </a:lnTo>
                  <a:lnTo>
                    <a:pt x="1708167" y="462975"/>
                  </a:lnTo>
                  <a:lnTo>
                    <a:pt x="1695640" y="507015"/>
                  </a:lnTo>
                  <a:lnTo>
                    <a:pt x="1682011" y="550580"/>
                  </a:lnTo>
                  <a:lnTo>
                    <a:pt x="1667298" y="593654"/>
                  </a:lnTo>
                  <a:lnTo>
                    <a:pt x="1651516" y="636221"/>
                  </a:lnTo>
                  <a:lnTo>
                    <a:pt x="1634682" y="678265"/>
                  </a:lnTo>
                  <a:lnTo>
                    <a:pt x="1616810" y="719771"/>
                  </a:lnTo>
                  <a:lnTo>
                    <a:pt x="1597919" y="760721"/>
                  </a:lnTo>
                  <a:lnTo>
                    <a:pt x="1578022" y="801100"/>
                  </a:lnTo>
                  <a:lnTo>
                    <a:pt x="1557138" y="840892"/>
                  </a:lnTo>
                  <a:lnTo>
                    <a:pt x="1535280" y="880081"/>
                  </a:lnTo>
                  <a:lnTo>
                    <a:pt x="1512467" y="918651"/>
                  </a:lnTo>
                  <a:lnTo>
                    <a:pt x="1488713" y="956585"/>
                  </a:lnTo>
                  <a:lnTo>
                    <a:pt x="1464035" y="993868"/>
                  </a:lnTo>
                  <a:lnTo>
                    <a:pt x="1438448" y="1030483"/>
                  </a:lnTo>
                  <a:lnTo>
                    <a:pt x="1411970" y="1066416"/>
                  </a:lnTo>
                  <a:lnTo>
                    <a:pt x="1384615" y="1101648"/>
                  </a:lnTo>
                  <a:lnTo>
                    <a:pt x="1356401" y="1136165"/>
                  </a:lnTo>
                  <a:lnTo>
                    <a:pt x="1327342" y="1169951"/>
                  </a:lnTo>
                  <a:lnTo>
                    <a:pt x="1297455" y="1202989"/>
                  </a:lnTo>
                  <a:lnTo>
                    <a:pt x="1266757" y="1235263"/>
                  </a:lnTo>
                  <a:lnTo>
                    <a:pt x="1235263" y="1266757"/>
                  </a:lnTo>
                  <a:lnTo>
                    <a:pt x="1202989" y="1297455"/>
                  </a:lnTo>
                  <a:lnTo>
                    <a:pt x="1169951" y="1327342"/>
                  </a:lnTo>
                  <a:lnTo>
                    <a:pt x="1136165" y="1356401"/>
                  </a:lnTo>
                  <a:lnTo>
                    <a:pt x="1101648" y="1384615"/>
                  </a:lnTo>
                  <a:lnTo>
                    <a:pt x="1066416" y="1411970"/>
                  </a:lnTo>
                  <a:lnTo>
                    <a:pt x="1030483" y="1438448"/>
                  </a:lnTo>
                  <a:lnTo>
                    <a:pt x="993868" y="1464035"/>
                  </a:lnTo>
                  <a:lnTo>
                    <a:pt x="956585" y="1488713"/>
                  </a:lnTo>
                  <a:lnTo>
                    <a:pt x="918651" y="1512467"/>
                  </a:lnTo>
                  <a:lnTo>
                    <a:pt x="880081" y="1535280"/>
                  </a:lnTo>
                  <a:lnTo>
                    <a:pt x="840892" y="1557138"/>
                  </a:lnTo>
                  <a:lnTo>
                    <a:pt x="801100" y="1578022"/>
                  </a:lnTo>
                  <a:lnTo>
                    <a:pt x="760721" y="1597919"/>
                  </a:lnTo>
                  <a:lnTo>
                    <a:pt x="719771" y="1616810"/>
                  </a:lnTo>
                  <a:lnTo>
                    <a:pt x="678265" y="1634682"/>
                  </a:lnTo>
                  <a:lnTo>
                    <a:pt x="636221" y="1651516"/>
                  </a:lnTo>
                  <a:lnTo>
                    <a:pt x="593654" y="1667298"/>
                  </a:lnTo>
                  <a:lnTo>
                    <a:pt x="550580" y="1682011"/>
                  </a:lnTo>
                  <a:lnTo>
                    <a:pt x="507015" y="1695640"/>
                  </a:lnTo>
                  <a:lnTo>
                    <a:pt x="462975" y="1708167"/>
                  </a:lnTo>
                  <a:lnTo>
                    <a:pt x="418477" y="1719578"/>
                  </a:lnTo>
                  <a:lnTo>
                    <a:pt x="373536" y="1729855"/>
                  </a:lnTo>
                  <a:lnTo>
                    <a:pt x="328168" y="1738984"/>
                  </a:lnTo>
                  <a:lnTo>
                    <a:pt x="282390" y="1746948"/>
                  </a:lnTo>
                  <a:lnTo>
                    <a:pt x="236218" y="1753730"/>
                  </a:lnTo>
                  <a:lnTo>
                    <a:pt x="189667" y="1759315"/>
                  </a:lnTo>
                  <a:lnTo>
                    <a:pt x="142753" y="1763687"/>
                  </a:lnTo>
                  <a:lnTo>
                    <a:pt x="95494" y="1766830"/>
                  </a:lnTo>
                  <a:lnTo>
                    <a:pt x="47904" y="1768727"/>
                  </a:lnTo>
                  <a:lnTo>
                    <a:pt x="0" y="1769363"/>
                  </a:lnTo>
                  <a:lnTo>
                    <a:pt x="0" y="0"/>
                  </a:lnTo>
                  <a:lnTo>
                    <a:pt x="1769364" y="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4799457" y="3647313"/>
            <a:ext cx="871219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746184" y="3252152"/>
            <a:ext cx="1795780" cy="1795780"/>
            <a:chOff x="2746184" y="3252152"/>
            <a:chExt cx="1795780" cy="1795780"/>
          </a:xfrm>
        </p:grpSpPr>
        <p:sp>
          <p:nvSpPr>
            <p:cNvPr id="23" name="object 23"/>
            <p:cNvSpPr/>
            <p:nvPr/>
          </p:nvSpPr>
          <p:spPr>
            <a:xfrm>
              <a:off x="2759202" y="3265170"/>
              <a:ext cx="1769745" cy="1769745"/>
            </a:xfrm>
            <a:custGeom>
              <a:avLst/>
              <a:gdLst/>
              <a:ahLst/>
              <a:cxnLst/>
              <a:rect l="l" t="t" r="r" b="b"/>
              <a:pathLst>
                <a:path w="1769745" h="1769745">
                  <a:moveTo>
                    <a:pt x="1769364" y="0"/>
                  </a:moveTo>
                  <a:lnTo>
                    <a:pt x="0" y="0"/>
                  </a:lnTo>
                  <a:lnTo>
                    <a:pt x="636" y="47904"/>
                  </a:lnTo>
                  <a:lnTo>
                    <a:pt x="2533" y="95494"/>
                  </a:lnTo>
                  <a:lnTo>
                    <a:pt x="5676" y="142753"/>
                  </a:lnTo>
                  <a:lnTo>
                    <a:pt x="10048" y="189667"/>
                  </a:lnTo>
                  <a:lnTo>
                    <a:pt x="15633" y="236218"/>
                  </a:lnTo>
                  <a:lnTo>
                    <a:pt x="22415" y="282390"/>
                  </a:lnTo>
                  <a:lnTo>
                    <a:pt x="30379" y="328168"/>
                  </a:lnTo>
                  <a:lnTo>
                    <a:pt x="39508" y="373536"/>
                  </a:lnTo>
                  <a:lnTo>
                    <a:pt x="49785" y="418477"/>
                  </a:lnTo>
                  <a:lnTo>
                    <a:pt x="61196" y="462975"/>
                  </a:lnTo>
                  <a:lnTo>
                    <a:pt x="73723" y="507015"/>
                  </a:lnTo>
                  <a:lnTo>
                    <a:pt x="87352" y="550580"/>
                  </a:lnTo>
                  <a:lnTo>
                    <a:pt x="102065" y="593654"/>
                  </a:lnTo>
                  <a:lnTo>
                    <a:pt x="117847" y="636221"/>
                  </a:lnTo>
                  <a:lnTo>
                    <a:pt x="134681" y="678265"/>
                  </a:lnTo>
                  <a:lnTo>
                    <a:pt x="152553" y="719771"/>
                  </a:lnTo>
                  <a:lnTo>
                    <a:pt x="171444" y="760721"/>
                  </a:lnTo>
                  <a:lnTo>
                    <a:pt x="191341" y="801100"/>
                  </a:lnTo>
                  <a:lnTo>
                    <a:pt x="212225" y="840892"/>
                  </a:lnTo>
                  <a:lnTo>
                    <a:pt x="234083" y="880081"/>
                  </a:lnTo>
                  <a:lnTo>
                    <a:pt x="256896" y="918651"/>
                  </a:lnTo>
                  <a:lnTo>
                    <a:pt x="280650" y="956585"/>
                  </a:lnTo>
                  <a:lnTo>
                    <a:pt x="305328" y="993868"/>
                  </a:lnTo>
                  <a:lnTo>
                    <a:pt x="330915" y="1030483"/>
                  </a:lnTo>
                  <a:lnTo>
                    <a:pt x="357393" y="1066416"/>
                  </a:lnTo>
                  <a:lnTo>
                    <a:pt x="384748" y="1101648"/>
                  </a:lnTo>
                  <a:lnTo>
                    <a:pt x="412962" y="1136165"/>
                  </a:lnTo>
                  <a:lnTo>
                    <a:pt x="442021" y="1169951"/>
                  </a:lnTo>
                  <a:lnTo>
                    <a:pt x="471908" y="1202989"/>
                  </a:lnTo>
                  <a:lnTo>
                    <a:pt x="502606" y="1235263"/>
                  </a:lnTo>
                  <a:lnTo>
                    <a:pt x="534100" y="1266757"/>
                  </a:lnTo>
                  <a:lnTo>
                    <a:pt x="566374" y="1297455"/>
                  </a:lnTo>
                  <a:lnTo>
                    <a:pt x="599412" y="1327342"/>
                  </a:lnTo>
                  <a:lnTo>
                    <a:pt x="633198" y="1356401"/>
                  </a:lnTo>
                  <a:lnTo>
                    <a:pt x="667715" y="1384615"/>
                  </a:lnTo>
                  <a:lnTo>
                    <a:pt x="702947" y="1411970"/>
                  </a:lnTo>
                  <a:lnTo>
                    <a:pt x="738880" y="1438448"/>
                  </a:lnTo>
                  <a:lnTo>
                    <a:pt x="775495" y="1464035"/>
                  </a:lnTo>
                  <a:lnTo>
                    <a:pt x="812778" y="1488713"/>
                  </a:lnTo>
                  <a:lnTo>
                    <a:pt x="850712" y="1512467"/>
                  </a:lnTo>
                  <a:lnTo>
                    <a:pt x="889282" y="1535280"/>
                  </a:lnTo>
                  <a:lnTo>
                    <a:pt x="928471" y="1557138"/>
                  </a:lnTo>
                  <a:lnTo>
                    <a:pt x="968263" y="1578022"/>
                  </a:lnTo>
                  <a:lnTo>
                    <a:pt x="1008642" y="1597919"/>
                  </a:lnTo>
                  <a:lnTo>
                    <a:pt x="1049592" y="1616810"/>
                  </a:lnTo>
                  <a:lnTo>
                    <a:pt x="1091098" y="1634682"/>
                  </a:lnTo>
                  <a:lnTo>
                    <a:pt x="1133142" y="1651516"/>
                  </a:lnTo>
                  <a:lnTo>
                    <a:pt x="1175709" y="1667298"/>
                  </a:lnTo>
                  <a:lnTo>
                    <a:pt x="1218783" y="1682011"/>
                  </a:lnTo>
                  <a:lnTo>
                    <a:pt x="1262348" y="1695640"/>
                  </a:lnTo>
                  <a:lnTo>
                    <a:pt x="1306388" y="1708167"/>
                  </a:lnTo>
                  <a:lnTo>
                    <a:pt x="1350886" y="1719578"/>
                  </a:lnTo>
                  <a:lnTo>
                    <a:pt x="1395827" y="1729855"/>
                  </a:lnTo>
                  <a:lnTo>
                    <a:pt x="1441195" y="1738984"/>
                  </a:lnTo>
                  <a:lnTo>
                    <a:pt x="1486973" y="1746948"/>
                  </a:lnTo>
                  <a:lnTo>
                    <a:pt x="1533145" y="1753730"/>
                  </a:lnTo>
                  <a:lnTo>
                    <a:pt x="1579696" y="1759315"/>
                  </a:lnTo>
                  <a:lnTo>
                    <a:pt x="1626610" y="1763687"/>
                  </a:lnTo>
                  <a:lnTo>
                    <a:pt x="1673869" y="1766830"/>
                  </a:lnTo>
                  <a:lnTo>
                    <a:pt x="1721459" y="1768727"/>
                  </a:lnTo>
                  <a:lnTo>
                    <a:pt x="1769364" y="1769363"/>
                  </a:lnTo>
                  <a:lnTo>
                    <a:pt x="1769364" y="0"/>
                  </a:lnTo>
                  <a:close/>
                </a:path>
              </a:pathLst>
            </a:custGeom>
            <a:solidFill>
              <a:srgbClr val="4AACC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2759202" y="3265170"/>
              <a:ext cx="1769745" cy="1769745"/>
            </a:xfrm>
            <a:custGeom>
              <a:avLst/>
              <a:gdLst/>
              <a:ahLst/>
              <a:cxnLst/>
              <a:rect l="l" t="t" r="r" b="b"/>
              <a:pathLst>
                <a:path w="1769745" h="1769745">
                  <a:moveTo>
                    <a:pt x="1769364" y="1769363"/>
                  </a:moveTo>
                  <a:lnTo>
                    <a:pt x="1721459" y="1768727"/>
                  </a:lnTo>
                  <a:lnTo>
                    <a:pt x="1673869" y="1766830"/>
                  </a:lnTo>
                  <a:lnTo>
                    <a:pt x="1626610" y="1763687"/>
                  </a:lnTo>
                  <a:lnTo>
                    <a:pt x="1579696" y="1759315"/>
                  </a:lnTo>
                  <a:lnTo>
                    <a:pt x="1533145" y="1753730"/>
                  </a:lnTo>
                  <a:lnTo>
                    <a:pt x="1486973" y="1746948"/>
                  </a:lnTo>
                  <a:lnTo>
                    <a:pt x="1441195" y="1738984"/>
                  </a:lnTo>
                  <a:lnTo>
                    <a:pt x="1395827" y="1729855"/>
                  </a:lnTo>
                  <a:lnTo>
                    <a:pt x="1350886" y="1719578"/>
                  </a:lnTo>
                  <a:lnTo>
                    <a:pt x="1306388" y="1708167"/>
                  </a:lnTo>
                  <a:lnTo>
                    <a:pt x="1262348" y="1695640"/>
                  </a:lnTo>
                  <a:lnTo>
                    <a:pt x="1218783" y="1682011"/>
                  </a:lnTo>
                  <a:lnTo>
                    <a:pt x="1175709" y="1667298"/>
                  </a:lnTo>
                  <a:lnTo>
                    <a:pt x="1133142" y="1651516"/>
                  </a:lnTo>
                  <a:lnTo>
                    <a:pt x="1091098" y="1634682"/>
                  </a:lnTo>
                  <a:lnTo>
                    <a:pt x="1049592" y="1616810"/>
                  </a:lnTo>
                  <a:lnTo>
                    <a:pt x="1008642" y="1597919"/>
                  </a:lnTo>
                  <a:lnTo>
                    <a:pt x="968263" y="1578022"/>
                  </a:lnTo>
                  <a:lnTo>
                    <a:pt x="928471" y="1557138"/>
                  </a:lnTo>
                  <a:lnTo>
                    <a:pt x="889282" y="1535280"/>
                  </a:lnTo>
                  <a:lnTo>
                    <a:pt x="850712" y="1512467"/>
                  </a:lnTo>
                  <a:lnTo>
                    <a:pt x="812778" y="1488713"/>
                  </a:lnTo>
                  <a:lnTo>
                    <a:pt x="775495" y="1464035"/>
                  </a:lnTo>
                  <a:lnTo>
                    <a:pt x="738880" y="1438448"/>
                  </a:lnTo>
                  <a:lnTo>
                    <a:pt x="702947" y="1411970"/>
                  </a:lnTo>
                  <a:lnTo>
                    <a:pt x="667715" y="1384615"/>
                  </a:lnTo>
                  <a:lnTo>
                    <a:pt x="633198" y="1356401"/>
                  </a:lnTo>
                  <a:lnTo>
                    <a:pt x="599412" y="1327342"/>
                  </a:lnTo>
                  <a:lnTo>
                    <a:pt x="566374" y="1297455"/>
                  </a:lnTo>
                  <a:lnTo>
                    <a:pt x="534100" y="1266757"/>
                  </a:lnTo>
                  <a:lnTo>
                    <a:pt x="502606" y="1235263"/>
                  </a:lnTo>
                  <a:lnTo>
                    <a:pt x="471908" y="1202989"/>
                  </a:lnTo>
                  <a:lnTo>
                    <a:pt x="442021" y="1169951"/>
                  </a:lnTo>
                  <a:lnTo>
                    <a:pt x="412962" y="1136165"/>
                  </a:lnTo>
                  <a:lnTo>
                    <a:pt x="384748" y="1101648"/>
                  </a:lnTo>
                  <a:lnTo>
                    <a:pt x="357393" y="1066416"/>
                  </a:lnTo>
                  <a:lnTo>
                    <a:pt x="330915" y="1030483"/>
                  </a:lnTo>
                  <a:lnTo>
                    <a:pt x="305328" y="993868"/>
                  </a:lnTo>
                  <a:lnTo>
                    <a:pt x="280650" y="956585"/>
                  </a:lnTo>
                  <a:lnTo>
                    <a:pt x="256896" y="918651"/>
                  </a:lnTo>
                  <a:lnTo>
                    <a:pt x="234083" y="880081"/>
                  </a:lnTo>
                  <a:lnTo>
                    <a:pt x="212225" y="840892"/>
                  </a:lnTo>
                  <a:lnTo>
                    <a:pt x="191341" y="801100"/>
                  </a:lnTo>
                  <a:lnTo>
                    <a:pt x="171444" y="760721"/>
                  </a:lnTo>
                  <a:lnTo>
                    <a:pt x="152553" y="719771"/>
                  </a:lnTo>
                  <a:lnTo>
                    <a:pt x="134681" y="678265"/>
                  </a:lnTo>
                  <a:lnTo>
                    <a:pt x="117847" y="636221"/>
                  </a:lnTo>
                  <a:lnTo>
                    <a:pt x="102065" y="593654"/>
                  </a:lnTo>
                  <a:lnTo>
                    <a:pt x="87352" y="550580"/>
                  </a:lnTo>
                  <a:lnTo>
                    <a:pt x="73723" y="507015"/>
                  </a:lnTo>
                  <a:lnTo>
                    <a:pt x="61196" y="462975"/>
                  </a:lnTo>
                  <a:lnTo>
                    <a:pt x="49785" y="418477"/>
                  </a:lnTo>
                  <a:lnTo>
                    <a:pt x="39508" y="373536"/>
                  </a:lnTo>
                  <a:lnTo>
                    <a:pt x="30379" y="328168"/>
                  </a:lnTo>
                  <a:lnTo>
                    <a:pt x="22415" y="282390"/>
                  </a:lnTo>
                  <a:lnTo>
                    <a:pt x="15633" y="236218"/>
                  </a:lnTo>
                  <a:lnTo>
                    <a:pt x="10048" y="189667"/>
                  </a:lnTo>
                  <a:lnTo>
                    <a:pt x="5676" y="142753"/>
                  </a:lnTo>
                  <a:lnTo>
                    <a:pt x="2533" y="95494"/>
                  </a:lnTo>
                  <a:lnTo>
                    <a:pt x="636" y="47904"/>
                  </a:lnTo>
                  <a:lnTo>
                    <a:pt x="0" y="0"/>
                  </a:lnTo>
                  <a:lnTo>
                    <a:pt x="1769364" y="0"/>
                  </a:lnTo>
                  <a:lnTo>
                    <a:pt x="1769364" y="1769363"/>
                  </a:lnTo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3650741" y="3647313"/>
            <a:ext cx="504825" cy="422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600" spc="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60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283709" y="2875533"/>
            <a:ext cx="586105" cy="259079"/>
            <a:chOff x="4283709" y="2875533"/>
            <a:chExt cx="586105" cy="259079"/>
          </a:xfrm>
        </p:grpSpPr>
        <p:sp>
          <p:nvSpPr>
            <p:cNvPr id="27" name="object 27"/>
            <p:cNvSpPr/>
            <p:nvPr/>
          </p:nvSpPr>
          <p:spPr>
            <a:xfrm>
              <a:off x="4296663" y="2888487"/>
              <a:ext cx="560070" cy="233045"/>
            </a:xfrm>
            <a:custGeom>
              <a:avLst/>
              <a:gdLst/>
              <a:ahLst/>
              <a:cxnLst/>
              <a:rect l="l" t="t" r="r" b="b"/>
              <a:pathLst>
                <a:path w="560070" h="233044">
                  <a:moveTo>
                    <a:pt x="272288" y="0"/>
                  </a:moveTo>
                  <a:lnTo>
                    <a:pt x="223347" y="3747"/>
                  </a:lnTo>
                  <a:lnTo>
                    <a:pt x="177282" y="14552"/>
                  </a:lnTo>
                  <a:lnTo>
                    <a:pt x="134864" y="31759"/>
                  </a:lnTo>
                  <a:lnTo>
                    <a:pt x="96861" y="54710"/>
                  </a:lnTo>
                  <a:lnTo>
                    <a:pt x="64042" y="82750"/>
                  </a:lnTo>
                  <a:lnTo>
                    <a:pt x="37178" y="115221"/>
                  </a:lnTo>
                  <a:lnTo>
                    <a:pt x="17036" y="151469"/>
                  </a:lnTo>
                  <a:lnTo>
                    <a:pt x="4387" y="190835"/>
                  </a:lnTo>
                  <a:lnTo>
                    <a:pt x="0" y="232663"/>
                  </a:lnTo>
                  <a:lnTo>
                    <a:pt x="66421" y="232663"/>
                  </a:lnTo>
                  <a:lnTo>
                    <a:pt x="74217" y="187350"/>
                  </a:lnTo>
                  <a:lnTo>
                    <a:pt x="96504" y="146192"/>
                  </a:lnTo>
                  <a:lnTo>
                    <a:pt x="131625" y="111345"/>
                  </a:lnTo>
                  <a:lnTo>
                    <a:pt x="177926" y="84962"/>
                  </a:lnTo>
                  <a:lnTo>
                    <a:pt x="222342" y="71402"/>
                  </a:lnTo>
                  <a:lnTo>
                    <a:pt x="267935" y="66469"/>
                  </a:lnTo>
                  <a:lnTo>
                    <a:pt x="313037" y="69744"/>
                  </a:lnTo>
                  <a:lnTo>
                    <a:pt x="355980" y="80802"/>
                  </a:lnTo>
                  <a:lnTo>
                    <a:pt x="395095" y="99223"/>
                  </a:lnTo>
                  <a:lnTo>
                    <a:pt x="428713" y="124584"/>
                  </a:lnTo>
                  <a:lnTo>
                    <a:pt x="455168" y="156463"/>
                  </a:lnTo>
                  <a:lnTo>
                    <a:pt x="426720" y="156463"/>
                  </a:lnTo>
                  <a:lnTo>
                    <a:pt x="511301" y="232663"/>
                  </a:lnTo>
                  <a:lnTo>
                    <a:pt x="559688" y="156463"/>
                  </a:lnTo>
                  <a:lnTo>
                    <a:pt x="529589" y="156463"/>
                  </a:lnTo>
                  <a:lnTo>
                    <a:pt x="509465" y="118285"/>
                  </a:lnTo>
                  <a:lnTo>
                    <a:pt x="482256" y="84456"/>
                  </a:lnTo>
                  <a:lnTo>
                    <a:pt x="448886" y="55533"/>
                  </a:lnTo>
                  <a:lnTo>
                    <a:pt x="410281" y="32070"/>
                  </a:lnTo>
                  <a:lnTo>
                    <a:pt x="367363" y="14623"/>
                  </a:lnTo>
                  <a:lnTo>
                    <a:pt x="321057" y="3748"/>
                  </a:lnTo>
                  <a:lnTo>
                    <a:pt x="272288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4296663" y="2888487"/>
              <a:ext cx="560070" cy="233045"/>
            </a:xfrm>
            <a:custGeom>
              <a:avLst/>
              <a:gdLst/>
              <a:ahLst/>
              <a:cxnLst/>
              <a:rect l="l" t="t" r="r" b="b"/>
              <a:pathLst>
                <a:path w="560070" h="233044">
                  <a:moveTo>
                    <a:pt x="0" y="232663"/>
                  </a:moveTo>
                  <a:lnTo>
                    <a:pt x="4387" y="190835"/>
                  </a:lnTo>
                  <a:lnTo>
                    <a:pt x="17036" y="151469"/>
                  </a:lnTo>
                  <a:lnTo>
                    <a:pt x="37178" y="115221"/>
                  </a:lnTo>
                  <a:lnTo>
                    <a:pt x="64042" y="82750"/>
                  </a:lnTo>
                  <a:lnTo>
                    <a:pt x="96861" y="54710"/>
                  </a:lnTo>
                  <a:lnTo>
                    <a:pt x="134864" y="31759"/>
                  </a:lnTo>
                  <a:lnTo>
                    <a:pt x="177282" y="14552"/>
                  </a:lnTo>
                  <a:lnTo>
                    <a:pt x="223347" y="3747"/>
                  </a:lnTo>
                  <a:lnTo>
                    <a:pt x="272288" y="0"/>
                  </a:lnTo>
                  <a:lnTo>
                    <a:pt x="321057" y="3748"/>
                  </a:lnTo>
                  <a:lnTo>
                    <a:pt x="367363" y="14623"/>
                  </a:lnTo>
                  <a:lnTo>
                    <a:pt x="410281" y="32070"/>
                  </a:lnTo>
                  <a:lnTo>
                    <a:pt x="448886" y="55533"/>
                  </a:lnTo>
                  <a:lnTo>
                    <a:pt x="482256" y="84456"/>
                  </a:lnTo>
                  <a:lnTo>
                    <a:pt x="509465" y="118285"/>
                  </a:lnTo>
                  <a:lnTo>
                    <a:pt x="529589" y="156463"/>
                  </a:lnTo>
                  <a:lnTo>
                    <a:pt x="559688" y="156463"/>
                  </a:lnTo>
                  <a:lnTo>
                    <a:pt x="511301" y="232663"/>
                  </a:lnTo>
                  <a:lnTo>
                    <a:pt x="426720" y="156463"/>
                  </a:lnTo>
                  <a:lnTo>
                    <a:pt x="455168" y="156463"/>
                  </a:lnTo>
                  <a:lnTo>
                    <a:pt x="428713" y="124584"/>
                  </a:lnTo>
                  <a:lnTo>
                    <a:pt x="395095" y="99223"/>
                  </a:lnTo>
                  <a:lnTo>
                    <a:pt x="355980" y="80802"/>
                  </a:lnTo>
                  <a:lnTo>
                    <a:pt x="313037" y="69744"/>
                  </a:lnTo>
                  <a:lnTo>
                    <a:pt x="267935" y="66469"/>
                  </a:lnTo>
                  <a:lnTo>
                    <a:pt x="222342" y="71402"/>
                  </a:lnTo>
                  <a:lnTo>
                    <a:pt x="177926" y="84962"/>
                  </a:lnTo>
                  <a:lnTo>
                    <a:pt x="131625" y="111345"/>
                  </a:lnTo>
                  <a:lnTo>
                    <a:pt x="96504" y="146192"/>
                  </a:lnTo>
                  <a:lnTo>
                    <a:pt x="74217" y="187350"/>
                  </a:lnTo>
                  <a:lnTo>
                    <a:pt x="66421" y="232663"/>
                  </a:lnTo>
                  <a:lnTo>
                    <a:pt x="0" y="232663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9" name="object 29"/>
          <p:cNvGrpSpPr/>
          <p:nvPr/>
        </p:nvGrpSpPr>
        <p:grpSpPr>
          <a:xfrm>
            <a:off x="4268723" y="3313176"/>
            <a:ext cx="586105" cy="258445"/>
            <a:chOff x="4268723" y="3313176"/>
            <a:chExt cx="586105" cy="258445"/>
          </a:xfrm>
        </p:grpSpPr>
        <p:sp>
          <p:nvSpPr>
            <p:cNvPr id="30" name="object 30"/>
            <p:cNvSpPr/>
            <p:nvPr/>
          </p:nvSpPr>
          <p:spPr>
            <a:xfrm>
              <a:off x="4281677" y="3326130"/>
              <a:ext cx="560070" cy="232410"/>
            </a:xfrm>
            <a:custGeom>
              <a:avLst/>
              <a:gdLst/>
              <a:ahLst/>
              <a:cxnLst/>
              <a:rect l="l" t="t" r="r" b="b"/>
              <a:pathLst>
                <a:path w="560070" h="232410">
                  <a:moveTo>
                    <a:pt x="559688" y="0"/>
                  </a:moveTo>
                  <a:lnTo>
                    <a:pt x="493395" y="0"/>
                  </a:lnTo>
                  <a:lnTo>
                    <a:pt x="485620" y="45073"/>
                  </a:lnTo>
                  <a:lnTo>
                    <a:pt x="463391" y="86074"/>
                  </a:lnTo>
                  <a:lnTo>
                    <a:pt x="428351" y="120836"/>
                  </a:lnTo>
                  <a:lnTo>
                    <a:pt x="382143" y="147193"/>
                  </a:lnTo>
                  <a:lnTo>
                    <a:pt x="337665" y="160762"/>
                  </a:lnTo>
                  <a:lnTo>
                    <a:pt x="291997" y="165720"/>
                  </a:lnTo>
                  <a:lnTo>
                    <a:pt x="246809" y="162491"/>
                  </a:lnTo>
                  <a:lnTo>
                    <a:pt x="203771" y="151501"/>
                  </a:lnTo>
                  <a:lnTo>
                    <a:pt x="164554" y="133173"/>
                  </a:lnTo>
                  <a:lnTo>
                    <a:pt x="130829" y="107931"/>
                  </a:lnTo>
                  <a:lnTo>
                    <a:pt x="104267" y="76200"/>
                  </a:lnTo>
                  <a:lnTo>
                    <a:pt x="132587" y="76200"/>
                  </a:lnTo>
                  <a:lnTo>
                    <a:pt x="48006" y="0"/>
                  </a:lnTo>
                  <a:lnTo>
                    <a:pt x="0" y="76200"/>
                  </a:lnTo>
                  <a:lnTo>
                    <a:pt x="29972" y="76200"/>
                  </a:lnTo>
                  <a:lnTo>
                    <a:pt x="50136" y="114223"/>
                  </a:lnTo>
                  <a:lnTo>
                    <a:pt x="77361" y="147914"/>
                  </a:lnTo>
                  <a:lnTo>
                    <a:pt x="110728" y="176720"/>
                  </a:lnTo>
                  <a:lnTo>
                    <a:pt x="149320" y="200088"/>
                  </a:lnTo>
                  <a:lnTo>
                    <a:pt x="192220" y="217464"/>
                  </a:lnTo>
                  <a:lnTo>
                    <a:pt x="238511" y="228295"/>
                  </a:lnTo>
                  <a:lnTo>
                    <a:pt x="287274" y="232029"/>
                  </a:lnTo>
                  <a:lnTo>
                    <a:pt x="336252" y="228290"/>
                  </a:lnTo>
                  <a:lnTo>
                    <a:pt x="382346" y="217512"/>
                  </a:lnTo>
                  <a:lnTo>
                    <a:pt x="424786" y="200349"/>
                  </a:lnTo>
                  <a:lnTo>
                    <a:pt x="462805" y="177457"/>
                  </a:lnTo>
                  <a:lnTo>
                    <a:pt x="495635" y="149492"/>
                  </a:lnTo>
                  <a:lnTo>
                    <a:pt x="522506" y="117108"/>
                  </a:lnTo>
                  <a:lnTo>
                    <a:pt x="542651" y="80961"/>
                  </a:lnTo>
                  <a:lnTo>
                    <a:pt x="555301" y="41706"/>
                  </a:lnTo>
                  <a:lnTo>
                    <a:pt x="559688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4281677" y="3326130"/>
              <a:ext cx="560070" cy="232410"/>
            </a:xfrm>
            <a:custGeom>
              <a:avLst/>
              <a:gdLst/>
              <a:ahLst/>
              <a:cxnLst/>
              <a:rect l="l" t="t" r="r" b="b"/>
              <a:pathLst>
                <a:path w="560070" h="232410">
                  <a:moveTo>
                    <a:pt x="559688" y="0"/>
                  </a:moveTo>
                  <a:lnTo>
                    <a:pt x="555301" y="41706"/>
                  </a:lnTo>
                  <a:lnTo>
                    <a:pt x="542651" y="80961"/>
                  </a:lnTo>
                  <a:lnTo>
                    <a:pt x="522506" y="117108"/>
                  </a:lnTo>
                  <a:lnTo>
                    <a:pt x="495635" y="149492"/>
                  </a:lnTo>
                  <a:lnTo>
                    <a:pt x="462805" y="177457"/>
                  </a:lnTo>
                  <a:lnTo>
                    <a:pt x="424786" y="200349"/>
                  </a:lnTo>
                  <a:lnTo>
                    <a:pt x="382346" y="217512"/>
                  </a:lnTo>
                  <a:lnTo>
                    <a:pt x="336252" y="228290"/>
                  </a:lnTo>
                  <a:lnTo>
                    <a:pt x="287274" y="232029"/>
                  </a:lnTo>
                  <a:lnTo>
                    <a:pt x="238511" y="228295"/>
                  </a:lnTo>
                  <a:lnTo>
                    <a:pt x="192220" y="217464"/>
                  </a:lnTo>
                  <a:lnTo>
                    <a:pt x="149320" y="200088"/>
                  </a:lnTo>
                  <a:lnTo>
                    <a:pt x="110728" y="176720"/>
                  </a:lnTo>
                  <a:lnTo>
                    <a:pt x="77361" y="147914"/>
                  </a:lnTo>
                  <a:lnTo>
                    <a:pt x="50136" y="114223"/>
                  </a:lnTo>
                  <a:lnTo>
                    <a:pt x="29972" y="76200"/>
                  </a:lnTo>
                  <a:lnTo>
                    <a:pt x="0" y="76200"/>
                  </a:lnTo>
                  <a:lnTo>
                    <a:pt x="48006" y="0"/>
                  </a:lnTo>
                  <a:lnTo>
                    <a:pt x="132587" y="76200"/>
                  </a:lnTo>
                  <a:lnTo>
                    <a:pt x="104267" y="76200"/>
                  </a:lnTo>
                  <a:lnTo>
                    <a:pt x="130829" y="107931"/>
                  </a:lnTo>
                  <a:lnTo>
                    <a:pt x="164554" y="133173"/>
                  </a:lnTo>
                  <a:lnTo>
                    <a:pt x="203771" y="151501"/>
                  </a:lnTo>
                  <a:lnTo>
                    <a:pt x="246809" y="162491"/>
                  </a:lnTo>
                  <a:lnTo>
                    <a:pt x="291997" y="165720"/>
                  </a:lnTo>
                  <a:lnTo>
                    <a:pt x="337665" y="160762"/>
                  </a:lnTo>
                  <a:lnTo>
                    <a:pt x="382143" y="147193"/>
                  </a:lnTo>
                  <a:lnTo>
                    <a:pt x="428351" y="120836"/>
                  </a:lnTo>
                  <a:lnTo>
                    <a:pt x="463391" y="86074"/>
                  </a:lnTo>
                  <a:lnTo>
                    <a:pt x="485620" y="45073"/>
                  </a:lnTo>
                  <a:lnTo>
                    <a:pt x="493395" y="0"/>
                  </a:lnTo>
                  <a:lnTo>
                    <a:pt x="559688" y="0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8411336" y="6431686"/>
            <a:ext cx="196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888888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73025" marR="5080">
              <a:lnSpc>
                <a:spcPct val="100000"/>
              </a:lnSpc>
              <a:spcBef>
                <a:spcPts val="100"/>
              </a:spcBef>
            </a:pPr>
            <a:r>
              <a:rPr dirty="0" spc="65"/>
              <a:t>Using</a:t>
            </a:r>
            <a:r>
              <a:rPr dirty="0" spc="225"/>
              <a:t> </a:t>
            </a:r>
            <a:r>
              <a:rPr dirty="0" spc="-5"/>
              <a:t>a</a:t>
            </a:r>
            <a:r>
              <a:rPr dirty="0" spc="195"/>
              <a:t> </a:t>
            </a:r>
            <a:r>
              <a:rPr dirty="0" spc="60"/>
              <a:t>PDSA</a:t>
            </a:r>
            <a:r>
              <a:rPr dirty="0" spc="-40"/>
              <a:t> </a:t>
            </a:r>
            <a:r>
              <a:rPr dirty="0" spc="75"/>
              <a:t>Approach</a:t>
            </a:r>
            <a:r>
              <a:rPr dirty="0" spc="229"/>
              <a:t> </a:t>
            </a:r>
            <a:r>
              <a:rPr dirty="0" spc="45"/>
              <a:t>to</a:t>
            </a:r>
            <a:r>
              <a:rPr dirty="0" spc="195"/>
              <a:t> </a:t>
            </a:r>
            <a:r>
              <a:rPr dirty="0" spc="45"/>
              <a:t>QI</a:t>
            </a:r>
            <a:r>
              <a:rPr dirty="0" spc="40"/>
              <a:t> </a:t>
            </a:r>
            <a:r>
              <a:rPr dirty="0" spc="70"/>
              <a:t>Allows</a:t>
            </a:r>
            <a:r>
              <a:rPr dirty="0" spc="204"/>
              <a:t> </a:t>
            </a:r>
            <a:r>
              <a:rPr dirty="0" spc="-15"/>
              <a:t>You</a:t>
            </a:r>
            <a:r>
              <a:rPr dirty="0" spc="204"/>
              <a:t> </a:t>
            </a:r>
            <a:r>
              <a:rPr dirty="0" spc="45"/>
              <a:t>to</a:t>
            </a:r>
            <a:r>
              <a:rPr dirty="0" spc="180"/>
              <a:t> </a:t>
            </a:r>
            <a:r>
              <a:rPr dirty="0" spc="70"/>
              <a:t>Pursue </a:t>
            </a:r>
            <a:r>
              <a:rPr dirty="0" spc="-650"/>
              <a:t> </a:t>
            </a:r>
            <a:r>
              <a:rPr dirty="0" spc="80"/>
              <a:t>Improvements</a:t>
            </a:r>
            <a:r>
              <a:rPr dirty="0" spc="215"/>
              <a:t> </a:t>
            </a:r>
            <a:r>
              <a:rPr dirty="0" spc="65"/>
              <a:t>with</a:t>
            </a:r>
            <a:r>
              <a:rPr dirty="0" spc="210"/>
              <a:t> </a:t>
            </a:r>
            <a:r>
              <a:rPr dirty="0" spc="75"/>
              <a:t>Guidance</a:t>
            </a:r>
            <a:r>
              <a:rPr dirty="0" spc="235"/>
              <a:t> </a:t>
            </a:r>
            <a:r>
              <a:rPr dirty="0" spc="70"/>
              <a:t>from</a:t>
            </a:r>
            <a:r>
              <a:rPr dirty="0" spc="265"/>
              <a:t> </a:t>
            </a:r>
            <a:r>
              <a:rPr dirty="0" spc="65"/>
              <a:t>eCQM</a:t>
            </a:r>
            <a:r>
              <a:rPr dirty="0" spc="220"/>
              <a:t> </a:t>
            </a:r>
            <a:r>
              <a:rPr dirty="0" spc="65"/>
              <a:t>Data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804163" y="5507837"/>
            <a:ext cx="7528559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Each </a:t>
            </a:r>
            <a:r>
              <a:rPr dirty="0" sz="1600" spc="-10" b="1">
                <a:solidFill>
                  <a:srgbClr val="375F92"/>
                </a:solidFill>
                <a:latin typeface="Arial"/>
                <a:cs typeface="Arial"/>
              </a:rPr>
              <a:t>tool</a:t>
            </a:r>
            <a:r>
              <a:rPr dirty="0" sz="1600" spc="2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includes</a:t>
            </a:r>
            <a:r>
              <a:rPr dirty="0" sz="1600" spc="3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guidance</a:t>
            </a:r>
            <a:r>
              <a:rPr dirty="0" sz="1600" spc="2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on</a:t>
            </a:r>
            <a:r>
              <a:rPr dirty="0" sz="160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how</a:t>
            </a:r>
            <a:r>
              <a:rPr dirty="0" sz="1600" spc="1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and</a:t>
            </a:r>
            <a:r>
              <a:rPr dirty="0" sz="160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5" b="1">
                <a:solidFill>
                  <a:srgbClr val="375F92"/>
                </a:solidFill>
                <a:latin typeface="Arial"/>
                <a:cs typeface="Arial"/>
              </a:rPr>
              <a:t>when</a:t>
            </a:r>
            <a:r>
              <a:rPr dirty="0" sz="1600" spc="-2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375F92"/>
                </a:solidFill>
                <a:latin typeface="Arial"/>
                <a:cs typeface="Arial"/>
              </a:rPr>
              <a:t>your</a:t>
            </a:r>
            <a:r>
              <a:rPr dirty="0" sz="1600" spc="5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team</a:t>
            </a:r>
            <a:r>
              <a:rPr dirty="0" sz="1600" spc="1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is</a:t>
            </a:r>
            <a:r>
              <a:rPr dirty="0" sz="1600" spc="1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recommended</a:t>
            </a:r>
            <a:r>
              <a:rPr dirty="0" sz="1600" spc="3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to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use</a:t>
            </a:r>
            <a:r>
              <a:rPr dirty="0" sz="1600" spc="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it</a:t>
            </a:r>
            <a:r>
              <a:rPr dirty="0" sz="1600" spc="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to</a:t>
            </a:r>
            <a:r>
              <a:rPr dirty="0" sz="1600" spc="2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support</a:t>
            </a:r>
            <a:r>
              <a:rPr dirty="0" sz="1600" spc="2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375F92"/>
                </a:solidFill>
                <a:latin typeface="Arial"/>
                <a:cs typeface="Arial"/>
              </a:rPr>
              <a:t>QI</a:t>
            </a:r>
            <a:r>
              <a:rPr dirty="0" sz="1600" spc="3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decision-making</a:t>
            </a:r>
            <a:r>
              <a:rPr dirty="0" sz="1600" spc="4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and/or</a:t>
            </a:r>
            <a:r>
              <a:rPr dirty="0" sz="1600" spc="2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375F92"/>
                </a:solidFill>
                <a:latin typeface="Arial"/>
                <a:cs typeface="Arial"/>
              </a:rPr>
              <a:t>your</a:t>
            </a:r>
            <a:r>
              <a:rPr dirty="0" sz="1600" spc="4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375F92"/>
                </a:solidFill>
                <a:latin typeface="Arial"/>
                <a:cs typeface="Arial"/>
              </a:rPr>
              <a:t>QI</a:t>
            </a:r>
            <a:r>
              <a:rPr dirty="0" sz="1600" spc="2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implementation</a:t>
            </a:r>
            <a:r>
              <a:rPr dirty="0" sz="1600" spc="5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approach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37842" y="6194247"/>
            <a:ext cx="5548630" cy="475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5" b="1">
                <a:latin typeface="Arial"/>
                <a:cs typeface="Arial"/>
              </a:rPr>
              <a:t>PDSA:</a:t>
            </a:r>
            <a:r>
              <a:rPr dirty="0" sz="1100" spc="35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Plan-Do-Study-Act;</a:t>
            </a:r>
            <a:r>
              <a:rPr dirty="0" sz="1100" spc="3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QI:</a:t>
            </a:r>
            <a:r>
              <a:rPr dirty="0" sz="1100" spc="-4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Quality</a:t>
            </a:r>
            <a:r>
              <a:rPr dirty="0" sz="1100" spc="-3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Improvement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100" b="1">
                <a:latin typeface="Arial"/>
                <a:cs typeface="Arial"/>
              </a:rPr>
              <a:t>*Resources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referenced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can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be found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on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MQii</a:t>
            </a:r>
            <a:r>
              <a:rPr dirty="0" sz="1100" spc="-5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website</a:t>
            </a:r>
            <a:r>
              <a:rPr dirty="0" sz="1100" spc="-4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at: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u="sng" sz="11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http://www.MQii.Today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443" y="150862"/>
            <a:ext cx="7877175" cy="1225550"/>
          </a:xfrm>
          <a:prstGeom prst="rect">
            <a:avLst/>
          </a:prstGeom>
        </p:spPr>
        <p:txBody>
          <a:bodyPr wrap="square" lIns="0" tIns="22097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39"/>
              </a:spcBef>
            </a:pPr>
            <a:r>
              <a:rPr dirty="0" sz="2400" spc="65">
                <a:solidFill>
                  <a:srgbClr val="7E7E7E"/>
                </a:solidFill>
                <a:latin typeface="Arial"/>
                <a:cs typeface="Arial"/>
              </a:rPr>
              <a:t>MQii</a:t>
            </a:r>
            <a:r>
              <a:rPr dirty="0" sz="2400" spc="15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15">
                <a:solidFill>
                  <a:srgbClr val="7E7E7E"/>
                </a:solidFill>
                <a:latin typeface="Arial"/>
                <a:cs typeface="Arial"/>
              </a:rPr>
              <a:t>Tools</a:t>
            </a:r>
            <a:r>
              <a:rPr dirty="0" sz="2400" spc="18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7E7E7E"/>
                </a:solidFill>
                <a:latin typeface="Arial"/>
                <a:cs typeface="Arial"/>
              </a:rPr>
              <a:t>To</a:t>
            </a:r>
            <a:r>
              <a:rPr dirty="0" sz="2400" spc="19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75">
                <a:solidFill>
                  <a:srgbClr val="7E7E7E"/>
                </a:solidFill>
                <a:latin typeface="Arial"/>
                <a:cs typeface="Arial"/>
              </a:rPr>
              <a:t>Support</a:t>
            </a:r>
            <a:r>
              <a:rPr dirty="0" sz="2400" spc="2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80">
                <a:solidFill>
                  <a:srgbClr val="7E7E7E"/>
                </a:solidFill>
                <a:latin typeface="Arial"/>
                <a:cs typeface="Arial"/>
              </a:rPr>
              <a:t>Participants’</a:t>
            </a:r>
            <a:r>
              <a:rPr dirty="0" sz="2400" spc="15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45">
                <a:solidFill>
                  <a:srgbClr val="7E7E7E"/>
                </a:solidFill>
                <a:latin typeface="Arial"/>
                <a:cs typeface="Arial"/>
              </a:rPr>
              <a:t>QI</a:t>
            </a:r>
            <a:r>
              <a:rPr dirty="0" sz="2400" spc="18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80">
                <a:solidFill>
                  <a:srgbClr val="7E7E7E"/>
                </a:solidFill>
                <a:latin typeface="Arial"/>
                <a:cs typeface="Arial"/>
              </a:rPr>
              <a:t>Initiatives</a:t>
            </a:r>
            <a:r>
              <a:rPr dirty="0" sz="2400" spc="24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70">
                <a:solidFill>
                  <a:srgbClr val="7E7E7E"/>
                </a:solidFill>
                <a:latin typeface="Arial"/>
                <a:cs typeface="Arial"/>
              </a:rPr>
              <a:t>(1/2)</a:t>
            </a:r>
            <a:endParaRPr sz="2400">
              <a:latin typeface="Arial"/>
              <a:cs typeface="Arial"/>
            </a:endParaRPr>
          </a:p>
          <a:p>
            <a:pPr marL="12700" marR="240665">
              <a:lnSpc>
                <a:spcPct val="100000"/>
              </a:lnSpc>
              <a:spcBef>
                <a:spcPts val="1090"/>
              </a:spcBef>
            </a:pPr>
            <a:r>
              <a:rPr dirty="0" sz="1600" spc="35" b="1">
                <a:solidFill>
                  <a:srgbClr val="375F92"/>
                </a:solidFill>
                <a:latin typeface="Arial"/>
                <a:cs typeface="Arial"/>
              </a:rPr>
              <a:t>PROJECT</a:t>
            </a:r>
            <a:r>
              <a:rPr dirty="0" sz="1600" spc="7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30" b="1">
                <a:solidFill>
                  <a:srgbClr val="375F92"/>
                </a:solidFill>
                <a:latin typeface="Arial"/>
                <a:cs typeface="Arial"/>
              </a:rPr>
              <a:t>MANAGEMENT</a:t>
            </a:r>
            <a:r>
              <a:rPr dirty="0" sz="1600" spc="12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20" b="1">
                <a:solidFill>
                  <a:srgbClr val="375F92"/>
                </a:solidFill>
                <a:latin typeface="Arial"/>
                <a:cs typeface="Arial"/>
              </a:rPr>
              <a:t>TOOLS</a:t>
            </a:r>
            <a:r>
              <a:rPr dirty="0" sz="1600" spc="10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20" b="1">
                <a:solidFill>
                  <a:srgbClr val="375F92"/>
                </a:solidFill>
                <a:latin typeface="Arial"/>
                <a:cs typeface="Arial"/>
              </a:rPr>
              <a:t>IN</a:t>
            </a:r>
            <a:r>
              <a:rPr dirty="0" sz="1600" spc="8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25" b="1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dirty="0" sz="1600" spc="8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15" b="1">
                <a:solidFill>
                  <a:srgbClr val="375F92"/>
                </a:solidFill>
                <a:latin typeface="Arial"/>
                <a:cs typeface="Arial"/>
              </a:rPr>
              <a:t>PLAN</a:t>
            </a:r>
            <a:r>
              <a:rPr dirty="0" sz="1600" spc="12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&amp;</a:t>
            </a:r>
            <a:r>
              <a:rPr dirty="0" sz="1600" spc="9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15" b="1">
                <a:solidFill>
                  <a:srgbClr val="375F92"/>
                </a:solidFill>
                <a:latin typeface="Arial"/>
                <a:cs typeface="Arial"/>
              </a:rPr>
              <a:t>DO</a:t>
            </a:r>
            <a:r>
              <a:rPr dirty="0" sz="1600" spc="9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30" b="1">
                <a:solidFill>
                  <a:srgbClr val="375F92"/>
                </a:solidFill>
                <a:latin typeface="Arial"/>
                <a:cs typeface="Arial"/>
              </a:rPr>
              <a:t>STEPS</a:t>
            </a:r>
            <a:r>
              <a:rPr dirty="0" sz="1600" spc="5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15" b="1">
                <a:solidFill>
                  <a:srgbClr val="375F92"/>
                </a:solidFill>
                <a:latin typeface="Arial"/>
                <a:cs typeface="Arial"/>
              </a:rPr>
              <a:t>OF</a:t>
            </a:r>
            <a:r>
              <a:rPr dirty="0" sz="1600" spc="10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25" b="1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dirty="0" sz="1600" spc="16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30" b="1">
                <a:solidFill>
                  <a:srgbClr val="375F92"/>
                </a:solidFill>
                <a:latin typeface="Arial"/>
                <a:cs typeface="Arial"/>
              </a:rPr>
              <a:t>PDSA </a:t>
            </a:r>
            <a:r>
              <a:rPr dirty="0" sz="1600" spc="-43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30" b="1">
                <a:solidFill>
                  <a:srgbClr val="375F92"/>
                </a:solidFill>
                <a:latin typeface="Arial"/>
                <a:cs typeface="Arial"/>
              </a:rPr>
              <a:t>CYCLE</a:t>
            </a:r>
            <a:r>
              <a:rPr dirty="0" sz="1600" spc="7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30" b="1">
                <a:solidFill>
                  <a:srgbClr val="375F92"/>
                </a:solidFill>
                <a:latin typeface="Arial"/>
                <a:cs typeface="Arial"/>
              </a:rPr>
              <a:t>FOCUS</a:t>
            </a:r>
            <a:r>
              <a:rPr dirty="0" sz="1600" spc="9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15" b="1">
                <a:solidFill>
                  <a:srgbClr val="375F92"/>
                </a:solidFill>
                <a:latin typeface="Arial"/>
                <a:cs typeface="Arial"/>
              </a:rPr>
              <a:t>ON</a:t>
            </a:r>
            <a:r>
              <a:rPr dirty="0" sz="1600" spc="9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30" b="1">
                <a:solidFill>
                  <a:srgbClr val="375F92"/>
                </a:solidFill>
                <a:latin typeface="Arial"/>
                <a:cs typeface="Arial"/>
              </a:rPr>
              <a:t>SETTING</a:t>
            </a:r>
            <a:r>
              <a:rPr dirty="0" sz="1600" spc="8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15" b="1">
                <a:solidFill>
                  <a:srgbClr val="375F92"/>
                </a:solidFill>
                <a:latin typeface="Arial"/>
                <a:cs typeface="Arial"/>
              </a:rPr>
              <a:t>UP</a:t>
            </a:r>
            <a:r>
              <a:rPr dirty="0" sz="1600" spc="2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25" b="1">
                <a:solidFill>
                  <a:srgbClr val="375F92"/>
                </a:solidFill>
                <a:latin typeface="Arial"/>
                <a:cs typeface="Arial"/>
              </a:rPr>
              <a:t>YOUR</a:t>
            </a:r>
            <a:r>
              <a:rPr dirty="0" sz="1600" spc="9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15" b="1">
                <a:solidFill>
                  <a:srgbClr val="375F92"/>
                </a:solidFill>
                <a:latin typeface="Arial"/>
                <a:cs typeface="Arial"/>
              </a:rPr>
              <a:t>QI</a:t>
            </a:r>
            <a:r>
              <a:rPr dirty="0" sz="1600" spc="10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20" b="1">
                <a:solidFill>
                  <a:srgbClr val="375F92"/>
                </a:solidFill>
                <a:latin typeface="Arial"/>
                <a:cs typeface="Arial"/>
              </a:rPr>
              <a:t>INITIATIVE</a:t>
            </a:r>
            <a:r>
              <a:rPr dirty="0" sz="1600" spc="7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10" b="1">
                <a:solidFill>
                  <a:srgbClr val="375F92"/>
                </a:solidFill>
                <a:latin typeface="Arial"/>
                <a:cs typeface="Arial"/>
              </a:rPr>
              <a:t>AND</a:t>
            </a:r>
            <a:r>
              <a:rPr dirty="0" sz="1600" spc="13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35" b="1">
                <a:solidFill>
                  <a:srgbClr val="375F92"/>
                </a:solidFill>
                <a:latin typeface="Arial"/>
                <a:cs typeface="Arial"/>
              </a:rPr>
              <a:t>PROJECT</a:t>
            </a:r>
            <a:r>
              <a:rPr dirty="0" sz="1600" spc="7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15" b="1">
                <a:solidFill>
                  <a:srgbClr val="375F92"/>
                </a:solidFill>
                <a:latin typeface="Arial"/>
                <a:cs typeface="Arial"/>
              </a:rPr>
              <a:t>TEAM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3023" y="1562100"/>
            <a:ext cx="8007350" cy="585470"/>
          </a:xfrm>
          <a:prstGeom prst="rect">
            <a:avLst/>
          </a:prstGeom>
          <a:solidFill>
            <a:srgbClr val="F1F1F1"/>
          </a:solidFill>
          <a:ln w="9144">
            <a:solidFill>
              <a:srgbClr val="375F92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Each </a:t>
            </a:r>
            <a:r>
              <a:rPr dirty="0" sz="1600" spc="-10" b="1">
                <a:solidFill>
                  <a:srgbClr val="375F92"/>
                </a:solidFill>
                <a:latin typeface="Arial"/>
                <a:cs typeface="Arial"/>
              </a:rPr>
              <a:t>tool</a:t>
            </a:r>
            <a:r>
              <a:rPr dirty="0" sz="1600" spc="2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includes</a:t>
            </a:r>
            <a:r>
              <a:rPr dirty="0" sz="1600" spc="3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guidance</a:t>
            </a:r>
            <a:r>
              <a:rPr dirty="0" sz="1600" spc="2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on how</a:t>
            </a:r>
            <a:r>
              <a:rPr dirty="0" sz="1600" spc="1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and</a:t>
            </a:r>
            <a:r>
              <a:rPr dirty="0" sz="160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5" b="1">
                <a:solidFill>
                  <a:srgbClr val="375F92"/>
                </a:solidFill>
                <a:latin typeface="Arial"/>
                <a:cs typeface="Arial"/>
              </a:rPr>
              <a:t>when</a:t>
            </a:r>
            <a:r>
              <a:rPr dirty="0" sz="1600" spc="-2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it</a:t>
            </a:r>
            <a:r>
              <a:rPr dirty="0" sz="1600" spc="1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can be</a:t>
            </a:r>
            <a:r>
              <a:rPr dirty="0" sz="1600" spc="1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used</a:t>
            </a:r>
            <a:r>
              <a:rPr dirty="0" sz="160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to</a:t>
            </a:r>
            <a:r>
              <a:rPr dirty="0" sz="160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support</a:t>
            </a:r>
            <a:r>
              <a:rPr dirty="0" sz="1600" spc="2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375F92"/>
                </a:solidFill>
                <a:latin typeface="Arial"/>
                <a:cs typeface="Arial"/>
              </a:rPr>
              <a:t>you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600" spc="5" b="1">
                <a:solidFill>
                  <a:srgbClr val="375F92"/>
                </a:solidFill>
                <a:latin typeface="Arial"/>
                <a:cs typeface="Arial"/>
              </a:rPr>
              <a:t>with</a:t>
            </a:r>
            <a:r>
              <a:rPr dirty="0" sz="1600" spc="-2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managing</a:t>
            </a:r>
            <a:r>
              <a:rPr dirty="0" sz="1600" spc="3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375F92"/>
                </a:solidFill>
                <a:latin typeface="Arial"/>
                <a:cs typeface="Arial"/>
              </a:rPr>
              <a:t>your</a:t>
            </a:r>
            <a:r>
              <a:rPr dirty="0" sz="1600" spc="4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375F92"/>
                </a:solidFill>
                <a:latin typeface="Arial"/>
                <a:cs typeface="Arial"/>
              </a:rPr>
              <a:t>QI</a:t>
            </a:r>
            <a:r>
              <a:rPr dirty="0" sz="1600" spc="1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375F92"/>
                </a:solidFill>
                <a:latin typeface="Arial"/>
                <a:cs typeface="Arial"/>
              </a:rPr>
              <a:t>intervention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505700" y="0"/>
            <a:ext cx="1638300" cy="398145"/>
            <a:chOff x="7505700" y="0"/>
            <a:chExt cx="1638300" cy="398145"/>
          </a:xfrm>
        </p:grpSpPr>
        <p:sp>
          <p:nvSpPr>
            <p:cNvPr id="5" name="object 5"/>
            <p:cNvSpPr/>
            <p:nvPr/>
          </p:nvSpPr>
          <p:spPr>
            <a:xfrm>
              <a:off x="7505700" y="0"/>
              <a:ext cx="815340" cy="396240"/>
            </a:xfrm>
            <a:custGeom>
              <a:avLst/>
              <a:gdLst/>
              <a:ahLst/>
              <a:cxnLst/>
              <a:rect l="l" t="t" r="r" b="b"/>
              <a:pathLst>
                <a:path w="815340" h="396240">
                  <a:moveTo>
                    <a:pt x="815340" y="0"/>
                  </a:moveTo>
                  <a:lnTo>
                    <a:pt x="0" y="0"/>
                  </a:lnTo>
                  <a:lnTo>
                    <a:pt x="0" y="396239"/>
                  </a:lnTo>
                  <a:lnTo>
                    <a:pt x="815340" y="396239"/>
                  </a:lnTo>
                  <a:lnTo>
                    <a:pt x="815340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8328660" y="0"/>
              <a:ext cx="815340" cy="396240"/>
            </a:xfrm>
            <a:custGeom>
              <a:avLst/>
              <a:gdLst/>
              <a:ahLst/>
              <a:cxnLst/>
              <a:rect l="l" t="t" r="r" b="b"/>
              <a:pathLst>
                <a:path w="815340" h="396240">
                  <a:moveTo>
                    <a:pt x="815340" y="0"/>
                  </a:moveTo>
                  <a:lnTo>
                    <a:pt x="0" y="0"/>
                  </a:lnTo>
                  <a:lnTo>
                    <a:pt x="0" y="396239"/>
                  </a:lnTo>
                  <a:lnTo>
                    <a:pt x="815340" y="396239"/>
                  </a:lnTo>
                  <a:lnTo>
                    <a:pt x="815340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660385" y="42113"/>
            <a:ext cx="1241425" cy="3003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3925" algn="l"/>
              </a:tabLst>
            </a:pPr>
            <a:r>
              <a:rPr dirty="0" sz="1800" b="1" i="1">
                <a:solidFill>
                  <a:srgbClr val="FFFFFF"/>
                </a:solidFill>
                <a:latin typeface="Arial"/>
                <a:cs typeface="Arial"/>
              </a:rPr>
              <a:t>Plan</a:t>
            </a:r>
            <a:r>
              <a:rPr dirty="0" sz="1800" b="1" i="1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800" spc="-5" b="1" i="1">
                <a:solidFill>
                  <a:srgbClr val="FFFFFF"/>
                </a:solidFill>
                <a:latin typeface="Arial"/>
                <a:cs typeface="Arial"/>
              </a:rPr>
              <a:t>Do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19088" y="5318759"/>
            <a:ext cx="2173605" cy="338455"/>
          </a:xfrm>
          <a:prstGeom prst="rect">
            <a:avLst/>
          </a:prstGeom>
          <a:solidFill>
            <a:srgbClr val="C0504D"/>
          </a:solidFill>
        </p:spPr>
        <p:txBody>
          <a:bodyPr wrap="square" lIns="0" tIns="35560" rIns="0" bIns="0" rtlCol="0" vert="horz">
            <a:spAutoFit/>
          </a:bodyPr>
          <a:lstStyle/>
          <a:p>
            <a:pPr marL="444500">
              <a:lnSpc>
                <a:spcPct val="100000"/>
              </a:lnSpc>
              <a:spcBef>
                <a:spcPts val="280"/>
              </a:spcBef>
            </a:pP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“Do”</a:t>
            </a:r>
            <a:r>
              <a:rPr dirty="0" sz="1600" spc="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Resources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63880" y="3956811"/>
            <a:ext cx="1812289" cy="1315085"/>
          </a:xfrm>
          <a:custGeom>
            <a:avLst/>
            <a:gdLst/>
            <a:ahLst/>
            <a:cxnLst/>
            <a:rect l="l" t="t" r="r" b="b"/>
            <a:pathLst>
              <a:path w="1812289" h="1315085">
                <a:moveTo>
                  <a:pt x="0" y="1314704"/>
                </a:moveTo>
                <a:lnTo>
                  <a:pt x="1812036" y="1314704"/>
                </a:lnTo>
                <a:lnTo>
                  <a:pt x="1812036" y="0"/>
                </a:lnTo>
                <a:lnTo>
                  <a:pt x="0" y="0"/>
                </a:lnTo>
                <a:lnTo>
                  <a:pt x="0" y="1314704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309871" y="2505455"/>
            <a:ext cx="1812289" cy="1323340"/>
          </a:xfrm>
          <a:custGeom>
            <a:avLst/>
            <a:gdLst/>
            <a:ahLst/>
            <a:cxnLst/>
            <a:rect l="l" t="t" r="r" b="b"/>
            <a:pathLst>
              <a:path w="1812289" h="1323339">
                <a:moveTo>
                  <a:pt x="0" y="1322832"/>
                </a:moveTo>
                <a:lnTo>
                  <a:pt x="1812036" y="1322832"/>
                </a:lnTo>
                <a:lnTo>
                  <a:pt x="1812036" y="0"/>
                </a:lnTo>
                <a:lnTo>
                  <a:pt x="0" y="0"/>
                </a:lnTo>
                <a:lnTo>
                  <a:pt x="0" y="1322832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54736" y="2497835"/>
            <a:ext cx="1812289" cy="1320165"/>
          </a:xfrm>
          <a:custGeom>
            <a:avLst/>
            <a:gdLst/>
            <a:ahLst/>
            <a:cxnLst/>
            <a:rect l="l" t="t" r="r" b="b"/>
            <a:pathLst>
              <a:path w="1812289" h="1320164">
                <a:moveTo>
                  <a:pt x="0" y="1319784"/>
                </a:moveTo>
                <a:lnTo>
                  <a:pt x="1812036" y="1319784"/>
                </a:lnTo>
                <a:lnTo>
                  <a:pt x="1812036" y="0"/>
                </a:lnTo>
                <a:lnTo>
                  <a:pt x="0" y="0"/>
                </a:lnTo>
                <a:lnTo>
                  <a:pt x="0" y="1319784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38400" y="3956811"/>
            <a:ext cx="1811020" cy="1315085"/>
          </a:xfrm>
          <a:custGeom>
            <a:avLst/>
            <a:gdLst/>
            <a:ahLst/>
            <a:cxnLst/>
            <a:rect l="l" t="t" r="r" b="b"/>
            <a:pathLst>
              <a:path w="1811020" h="1315085">
                <a:moveTo>
                  <a:pt x="0" y="1314704"/>
                </a:moveTo>
                <a:lnTo>
                  <a:pt x="1810512" y="1314704"/>
                </a:lnTo>
                <a:lnTo>
                  <a:pt x="1810512" y="0"/>
                </a:lnTo>
                <a:lnTo>
                  <a:pt x="0" y="0"/>
                </a:lnTo>
                <a:lnTo>
                  <a:pt x="0" y="1314704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438400" y="2505455"/>
            <a:ext cx="1811020" cy="1323340"/>
          </a:xfrm>
          <a:custGeom>
            <a:avLst/>
            <a:gdLst/>
            <a:ahLst/>
            <a:cxnLst/>
            <a:rect l="l" t="t" r="r" b="b"/>
            <a:pathLst>
              <a:path w="1811020" h="1323339">
                <a:moveTo>
                  <a:pt x="0" y="1322832"/>
                </a:moveTo>
                <a:lnTo>
                  <a:pt x="1810512" y="1322832"/>
                </a:lnTo>
                <a:lnTo>
                  <a:pt x="1810512" y="0"/>
                </a:lnTo>
                <a:lnTo>
                  <a:pt x="0" y="0"/>
                </a:lnTo>
                <a:lnTo>
                  <a:pt x="0" y="1322832"/>
                </a:lnTo>
                <a:close/>
              </a:path>
            </a:pathLst>
          </a:custGeom>
          <a:solidFill>
            <a:srgbClr val="FCEADA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533400" y="2443733"/>
          <a:ext cx="5637530" cy="3242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0230"/>
                <a:gridCol w="1877060"/>
                <a:gridCol w="1833879"/>
              </a:tblGrid>
              <a:tr h="1451102">
                <a:tc>
                  <a:txBody>
                    <a:bodyPr/>
                    <a:lstStyle/>
                    <a:p>
                      <a:pPr algn="just" marL="80645" marR="622935">
                        <a:lnSpc>
                          <a:spcPts val="1510"/>
                        </a:lnSpc>
                        <a:spcBef>
                          <a:spcPts val="545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ting</a:t>
                      </a:r>
                      <a:r>
                        <a:rPr dirty="0" sz="14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400" spc="5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ed 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Checklist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just" marL="80645" marR="219075">
                        <a:lnSpc>
                          <a:spcPts val="1300"/>
                        </a:lnSpc>
                        <a:spcBef>
                          <a:spcPts val="60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Outlines</a:t>
                      </a:r>
                      <a:r>
                        <a:rPr dirty="0" sz="12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critical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steps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for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beginning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malnutrition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QI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project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9215"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1F487C"/>
                      </a:solidFill>
                      <a:prstDash val="solid"/>
                    </a:lnT>
                    <a:lnB w="76200">
                      <a:solidFill>
                        <a:srgbClr val="1F487C"/>
                      </a:solidFill>
                      <a:prstDash val="solid"/>
                    </a:lnB>
                    <a:solidFill>
                      <a:srgbClr val="FCEADA"/>
                    </a:solidFill>
                  </a:tcPr>
                </a:tc>
                <a:tc>
                  <a:txBody>
                    <a:bodyPr/>
                    <a:lstStyle/>
                    <a:p>
                      <a:pPr marL="135255" marR="222250">
                        <a:lnSpc>
                          <a:spcPts val="1510"/>
                        </a:lnSpc>
                        <a:spcBef>
                          <a:spcPts val="570"/>
                        </a:spcBef>
                      </a:pPr>
                      <a:r>
                        <a:rPr dirty="0" sz="1400" b="1">
                          <a:latin typeface="Calibri"/>
                          <a:cs typeface="Calibri"/>
                        </a:rPr>
                        <a:t>Malnutrition</a:t>
                      </a:r>
                      <a:r>
                        <a:rPr dirty="0" sz="1400" spc="-7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Clinical </a:t>
                      </a:r>
                      <a:r>
                        <a:rPr dirty="0" sz="1400" spc="-30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Workflow</a:t>
                      </a:r>
                      <a:r>
                        <a:rPr dirty="0" sz="14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 b="1">
                          <a:latin typeface="Calibri"/>
                          <a:cs typeface="Calibri"/>
                        </a:rPr>
                        <a:t>Template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35255" marR="272415">
                        <a:lnSpc>
                          <a:spcPts val="1300"/>
                        </a:lnSpc>
                        <a:spcBef>
                          <a:spcPts val="60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Allows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you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map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your </a:t>
                      </a:r>
                      <a:r>
                        <a:rPr dirty="0" sz="1200" spc="-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current workflow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compare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it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recommended best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practice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workflow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239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1F487C"/>
                      </a:solidFill>
                      <a:prstDash val="solid"/>
                    </a:lnT>
                    <a:lnB w="76200">
                      <a:solidFill>
                        <a:srgbClr val="1F487C"/>
                      </a:solidFill>
                      <a:prstDash val="solid"/>
                    </a:lnB>
                    <a:solidFill>
                      <a:srgbClr val="FCEA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11760" marR="307340">
                        <a:lnSpc>
                          <a:spcPts val="1510"/>
                        </a:lnSpc>
                        <a:spcBef>
                          <a:spcPts val="665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Car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4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Asses</a:t>
                      </a:r>
                      <a:r>
                        <a:rPr dirty="0" sz="1400" spc="5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me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4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&amp; 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Decision</a:t>
                      </a:r>
                      <a:r>
                        <a:rPr dirty="0" sz="14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30" b="1">
                          <a:latin typeface="Calibri"/>
                          <a:cs typeface="Calibri"/>
                        </a:rPr>
                        <a:t>Tool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11760" marR="419734">
                        <a:lnSpc>
                          <a:spcPts val="1300"/>
                        </a:lnSpc>
                        <a:spcBef>
                          <a:spcPts val="60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Guides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your 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team’s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unde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ng</a:t>
                      </a:r>
                      <a:r>
                        <a:rPr dirty="0" sz="12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the 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current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state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malnutrition</a:t>
                      </a:r>
                      <a:r>
                        <a:rPr dirty="0" sz="12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care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84455">
                    <a:lnL w="76200">
                      <a:solidFill>
                        <a:srgbClr val="FFFFFF"/>
                      </a:solidFill>
                      <a:prstDash val="solid"/>
                    </a:lnL>
                    <a:lnT w="76200">
                      <a:solidFill>
                        <a:srgbClr val="1F487C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371346">
                <a:tc>
                  <a:txBody>
                    <a:bodyPr/>
                    <a:lstStyle/>
                    <a:p>
                      <a:pPr marL="80645" marR="280670">
                        <a:lnSpc>
                          <a:spcPts val="1510"/>
                        </a:lnSpc>
                        <a:spcBef>
                          <a:spcPts val="605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Root</a:t>
                      </a:r>
                      <a:r>
                        <a:rPr dirty="0" sz="14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Cause</a:t>
                      </a:r>
                      <a:r>
                        <a:rPr dirty="0" sz="1400" spc="-7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Analysis </a:t>
                      </a:r>
                      <a:r>
                        <a:rPr dirty="0" sz="1400" spc="-3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latin typeface="Calibri"/>
                          <a:cs typeface="Calibri"/>
                        </a:rPr>
                        <a:t>Guide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80645" marR="220979">
                        <a:lnSpc>
                          <a:spcPts val="1300"/>
                        </a:lnSpc>
                        <a:spcBef>
                          <a:spcPts val="57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This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will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facilitate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allow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you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your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team </a:t>
                      </a:r>
                      <a:r>
                        <a:rPr dirty="0" sz="1200" spc="-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to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drill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down to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root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cause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and find optimal 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solutions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6835"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1F487C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ADA"/>
                    </a:solidFill>
                  </a:tcPr>
                </a:tc>
                <a:tc>
                  <a:txBody>
                    <a:bodyPr/>
                    <a:lstStyle/>
                    <a:p>
                      <a:pPr marL="123189" marR="923290">
                        <a:lnSpc>
                          <a:spcPts val="1510"/>
                        </a:lnSpc>
                        <a:spcBef>
                          <a:spcPts val="610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PDSA</a:t>
                      </a:r>
                      <a:r>
                        <a:rPr dirty="0" sz="1400" spc="-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Cycle </a:t>
                      </a:r>
                      <a:r>
                        <a:rPr dirty="0" sz="1400" spc="-3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20" b="1">
                          <a:latin typeface="Calibri"/>
                          <a:cs typeface="Calibri"/>
                        </a:rPr>
                        <a:t>Templates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23189" marR="176530">
                        <a:lnSpc>
                          <a:spcPct val="901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After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you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assess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your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progress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PDSA cycle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will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help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you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prepare</a:t>
                      </a:r>
                      <a:r>
                        <a:rPr dirty="0" sz="12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200" spc="-2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take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any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next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steps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77470">
                    <a:lnL w="76200">
                      <a:solidFill>
                        <a:srgbClr val="FFFFFF"/>
                      </a:solidFill>
                      <a:prstDash val="solid"/>
                    </a:lnL>
                    <a:lnR w="762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1F487C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FCEADA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4455">
                    <a:lnL w="76200">
                      <a:solidFill>
                        <a:srgbClr val="FFFFFF"/>
                      </a:solidFill>
                      <a:prstDash val="solid"/>
                    </a:lnL>
                    <a:lnT w="76200">
                      <a:solidFill>
                        <a:srgbClr val="1F487C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361950">
                <a:tc gridSpan="3"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“Plan”</a:t>
                      </a:r>
                      <a:r>
                        <a:rPr dirty="0" sz="1600" spc="-3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Resources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9690">
                    <a:lnT w="53975">
                      <a:solidFill>
                        <a:srgbClr val="FFFFFF"/>
                      </a:solidFill>
                      <a:prstDash val="solid"/>
                    </a:lnT>
                    <a:solidFill>
                      <a:srgbClr val="1F487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5" name="object 15"/>
          <p:cNvSpPr/>
          <p:nvPr/>
        </p:nvSpPr>
        <p:spPr>
          <a:xfrm>
            <a:off x="6420611" y="3919728"/>
            <a:ext cx="2170430" cy="8890"/>
          </a:xfrm>
          <a:custGeom>
            <a:avLst/>
            <a:gdLst/>
            <a:ahLst/>
            <a:cxnLst/>
            <a:rect l="l" t="t" r="r" b="b"/>
            <a:pathLst>
              <a:path w="2170429" h="8889">
                <a:moveTo>
                  <a:pt x="2170048" y="8382"/>
                </a:moveTo>
                <a:lnTo>
                  <a:pt x="0" y="0"/>
                </a:lnTo>
              </a:path>
            </a:pathLst>
          </a:custGeom>
          <a:ln w="57912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419088" y="3957065"/>
            <a:ext cx="2173605" cy="1314450"/>
          </a:xfrm>
          <a:prstGeom prst="rect">
            <a:avLst/>
          </a:prstGeom>
          <a:solidFill>
            <a:srgbClr val="FCEADA"/>
          </a:solidFill>
        </p:spPr>
        <p:txBody>
          <a:bodyPr wrap="square" lIns="0" tIns="65404" rIns="0" bIns="0" rtlCol="0" vert="horz">
            <a:spAutoFit/>
          </a:bodyPr>
          <a:lstStyle/>
          <a:p>
            <a:pPr marL="104775">
              <a:lnSpc>
                <a:spcPct val="100000"/>
              </a:lnSpc>
              <a:spcBef>
                <a:spcPts val="515"/>
              </a:spcBef>
            </a:pPr>
            <a:r>
              <a:rPr dirty="0" sz="1400" spc="-5" b="1">
                <a:latin typeface="Calibri"/>
                <a:cs typeface="Calibri"/>
              </a:rPr>
              <a:t>MQii</a:t>
            </a:r>
            <a:r>
              <a:rPr dirty="0" sz="14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Project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Charter*</a:t>
            </a:r>
            <a:endParaRPr sz="1400">
              <a:latin typeface="Calibri"/>
              <a:cs typeface="Calibri"/>
            </a:endParaRPr>
          </a:p>
          <a:p>
            <a:pPr marL="104775" marR="195580">
              <a:lnSpc>
                <a:spcPct val="90000"/>
              </a:lnSpc>
              <a:spcBef>
                <a:spcPts val="605"/>
              </a:spcBef>
            </a:pPr>
            <a:r>
              <a:rPr dirty="0" sz="1200">
                <a:latin typeface="Calibri"/>
                <a:cs typeface="Calibri"/>
              </a:rPr>
              <a:t>Planning</a:t>
            </a:r>
            <a:r>
              <a:rPr dirty="0" sz="1200" spc="-5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tool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be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completed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with your team </a:t>
            </a:r>
            <a:r>
              <a:rPr dirty="0" sz="1200">
                <a:latin typeface="Calibri"/>
                <a:cs typeface="Calibri"/>
              </a:rPr>
              <a:t>as </a:t>
            </a:r>
            <a:r>
              <a:rPr dirty="0" sz="1200" spc="-10">
                <a:latin typeface="Calibri"/>
                <a:cs typeface="Calibri"/>
              </a:rPr>
              <a:t>you work </a:t>
            </a:r>
            <a:r>
              <a:rPr dirty="0" sz="1200" spc="-5">
                <a:latin typeface="Calibri"/>
                <a:cs typeface="Calibri"/>
              </a:rPr>
              <a:t> through </a:t>
            </a:r>
            <a:r>
              <a:rPr dirty="0" sz="1200">
                <a:latin typeface="Calibri"/>
                <a:cs typeface="Calibri"/>
              </a:rPr>
              <a:t>the </a:t>
            </a:r>
            <a:r>
              <a:rPr dirty="0" sz="1200" spc="-5">
                <a:latin typeface="Calibri"/>
                <a:cs typeface="Calibri"/>
              </a:rPr>
              <a:t>Implementation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Roadmap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6420611" y="2447544"/>
            <a:ext cx="2170430" cy="1381125"/>
            <a:chOff x="6420611" y="2447544"/>
            <a:chExt cx="2170430" cy="1381125"/>
          </a:xfrm>
        </p:grpSpPr>
        <p:sp>
          <p:nvSpPr>
            <p:cNvPr id="18" name="object 18"/>
            <p:cNvSpPr/>
            <p:nvPr/>
          </p:nvSpPr>
          <p:spPr>
            <a:xfrm>
              <a:off x="6420611" y="2505456"/>
              <a:ext cx="2170430" cy="1323340"/>
            </a:xfrm>
            <a:custGeom>
              <a:avLst/>
              <a:gdLst/>
              <a:ahLst/>
              <a:cxnLst/>
              <a:rect l="l" t="t" r="r" b="b"/>
              <a:pathLst>
                <a:path w="2170429" h="1323339">
                  <a:moveTo>
                    <a:pt x="0" y="1322832"/>
                  </a:moveTo>
                  <a:lnTo>
                    <a:pt x="2170176" y="1322832"/>
                  </a:lnTo>
                  <a:lnTo>
                    <a:pt x="2170176" y="0"/>
                  </a:lnTo>
                  <a:lnTo>
                    <a:pt x="0" y="0"/>
                  </a:lnTo>
                  <a:lnTo>
                    <a:pt x="0" y="1322832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420611" y="2447544"/>
              <a:ext cx="2170430" cy="58419"/>
            </a:xfrm>
            <a:custGeom>
              <a:avLst/>
              <a:gdLst/>
              <a:ahLst/>
              <a:cxnLst/>
              <a:rect l="l" t="t" r="r" b="b"/>
              <a:pathLst>
                <a:path w="2170429" h="58419">
                  <a:moveTo>
                    <a:pt x="0" y="57911"/>
                  </a:moveTo>
                  <a:lnTo>
                    <a:pt x="2170048" y="57911"/>
                  </a:lnTo>
                  <a:lnTo>
                    <a:pt x="2170048" y="0"/>
                  </a:lnTo>
                  <a:lnTo>
                    <a:pt x="0" y="0"/>
                  </a:lnTo>
                  <a:lnTo>
                    <a:pt x="0" y="57911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6420611" y="2496446"/>
            <a:ext cx="2170430" cy="1044575"/>
          </a:xfrm>
          <a:prstGeom prst="rect">
            <a:avLst/>
          </a:prstGeom>
        </p:spPr>
        <p:txBody>
          <a:bodyPr wrap="square" lIns="0" tIns="81915" rIns="0" bIns="0" rtlCol="0" vert="horz">
            <a:spAutoFit/>
          </a:bodyPr>
          <a:lstStyle/>
          <a:p>
            <a:pPr marL="102870">
              <a:lnSpc>
                <a:spcPct val="100000"/>
              </a:lnSpc>
              <a:spcBef>
                <a:spcPts val="645"/>
              </a:spcBef>
            </a:pPr>
            <a:r>
              <a:rPr dirty="0" sz="1400" spc="-5" b="1">
                <a:latin typeface="Calibri"/>
                <a:cs typeface="Calibri"/>
              </a:rPr>
              <a:t>Implementation</a:t>
            </a:r>
            <a:r>
              <a:rPr dirty="0" sz="1400" spc="-6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Roadmap</a:t>
            </a:r>
            <a:endParaRPr sz="1400">
              <a:latin typeface="Calibri"/>
              <a:cs typeface="Calibri"/>
            </a:endParaRPr>
          </a:p>
          <a:p>
            <a:pPr marL="102870" marR="211454">
              <a:lnSpc>
                <a:spcPct val="90100"/>
              </a:lnSpc>
              <a:spcBef>
                <a:spcPts val="605"/>
              </a:spcBef>
            </a:pPr>
            <a:r>
              <a:rPr dirty="0" sz="1200" spc="-5">
                <a:latin typeface="Calibri"/>
                <a:cs typeface="Calibri"/>
              </a:rPr>
              <a:t>Recommends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actions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for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implementation </a:t>
            </a:r>
            <a:r>
              <a:rPr dirty="0" sz="1200">
                <a:latin typeface="Calibri"/>
                <a:cs typeface="Calibri"/>
              </a:rPr>
              <a:t>period,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including </a:t>
            </a:r>
            <a:r>
              <a:rPr dirty="0" sz="1200" spc="-5">
                <a:latin typeface="Calibri"/>
                <a:cs typeface="Calibri"/>
              </a:rPr>
              <a:t>expected outcomes </a:t>
            </a:r>
            <a:r>
              <a:rPr dirty="0" sz="1200">
                <a:latin typeface="Calibri"/>
                <a:cs typeface="Calibri"/>
              </a:rPr>
              <a:t> and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suggested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timing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37842" y="6207528"/>
            <a:ext cx="5205095" cy="4641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Arial"/>
                <a:cs typeface="Arial"/>
              </a:rPr>
              <a:t>QI:</a:t>
            </a:r>
            <a:r>
              <a:rPr dirty="0" sz="1100" spc="-5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Quality</a:t>
            </a:r>
            <a:r>
              <a:rPr dirty="0" sz="1100" spc="-5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Improvement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100" spc="-5" b="1">
                <a:latin typeface="Arial"/>
                <a:cs typeface="Arial"/>
              </a:rPr>
              <a:t>*Tools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referenced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can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be found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on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MQii</a:t>
            </a:r>
            <a:r>
              <a:rPr dirty="0" sz="1100" spc="-5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website</a:t>
            </a:r>
            <a:r>
              <a:rPr dirty="0" sz="1100" spc="-4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at: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u="sng" sz="11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http://www.MQii.Today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 spc="-5"/>
              <a:t>12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443" y="150862"/>
            <a:ext cx="7888605" cy="1225550"/>
          </a:xfrm>
          <a:prstGeom prst="rect">
            <a:avLst/>
          </a:prstGeom>
        </p:spPr>
        <p:txBody>
          <a:bodyPr wrap="square" lIns="0" tIns="22097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739"/>
              </a:spcBef>
            </a:pPr>
            <a:r>
              <a:rPr dirty="0" sz="2400" spc="65">
                <a:solidFill>
                  <a:srgbClr val="7E7E7E"/>
                </a:solidFill>
                <a:latin typeface="Arial"/>
                <a:cs typeface="Arial"/>
              </a:rPr>
              <a:t>MQii</a:t>
            </a:r>
            <a:r>
              <a:rPr dirty="0" sz="2400" spc="15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15">
                <a:solidFill>
                  <a:srgbClr val="7E7E7E"/>
                </a:solidFill>
                <a:latin typeface="Arial"/>
                <a:cs typeface="Arial"/>
              </a:rPr>
              <a:t>Tools</a:t>
            </a:r>
            <a:r>
              <a:rPr dirty="0" sz="2400" spc="18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7E7E7E"/>
                </a:solidFill>
                <a:latin typeface="Arial"/>
                <a:cs typeface="Arial"/>
              </a:rPr>
              <a:t>To</a:t>
            </a:r>
            <a:r>
              <a:rPr dirty="0" sz="2400" spc="19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75">
                <a:solidFill>
                  <a:srgbClr val="7E7E7E"/>
                </a:solidFill>
                <a:latin typeface="Arial"/>
                <a:cs typeface="Arial"/>
              </a:rPr>
              <a:t>Support</a:t>
            </a:r>
            <a:r>
              <a:rPr dirty="0" sz="2400" spc="2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80">
                <a:solidFill>
                  <a:srgbClr val="7E7E7E"/>
                </a:solidFill>
                <a:latin typeface="Arial"/>
                <a:cs typeface="Arial"/>
              </a:rPr>
              <a:t>Participants’</a:t>
            </a:r>
            <a:r>
              <a:rPr dirty="0" sz="2400" spc="15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45">
                <a:solidFill>
                  <a:srgbClr val="7E7E7E"/>
                </a:solidFill>
                <a:latin typeface="Arial"/>
                <a:cs typeface="Arial"/>
              </a:rPr>
              <a:t>QI</a:t>
            </a:r>
            <a:r>
              <a:rPr dirty="0" sz="2400" spc="17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2400" spc="80">
                <a:solidFill>
                  <a:srgbClr val="7E7E7E"/>
                </a:solidFill>
                <a:latin typeface="Arial"/>
                <a:cs typeface="Arial"/>
              </a:rPr>
              <a:t>Initiatives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90"/>
              </a:spcBef>
            </a:pPr>
            <a:r>
              <a:rPr dirty="0" sz="1600" spc="35" b="1">
                <a:solidFill>
                  <a:srgbClr val="375F92"/>
                </a:solidFill>
                <a:latin typeface="Arial"/>
                <a:cs typeface="Arial"/>
              </a:rPr>
              <a:t>PROJECT</a:t>
            </a:r>
            <a:r>
              <a:rPr dirty="0" sz="1600" spc="7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30" b="1">
                <a:solidFill>
                  <a:srgbClr val="375F92"/>
                </a:solidFill>
                <a:latin typeface="Arial"/>
                <a:cs typeface="Arial"/>
              </a:rPr>
              <a:t>MANAGEMENT</a:t>
            </a:r>
            <a:r>
              <a:rPr dirty="0" sz="1600" spc="12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20" b="1">
                <a:solidFill>
                  <a:srgbClr val="375F92"/>
                </a:solidFill>
                <a:latin typeface="Arial"/>
                <a:cs typeface="Arial"/>
              </a:rPr>
              <a:t>TOOLS</a:t>
            </a:r>
            <a:r>
              <a:rPr dirty="0" sz="1600" spc="10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20" b="1">
                <a:solidFill>
                  <a:srgbClr val="375F92"/>
                </a:solidFill>
                <a:latin typeface="Arial"/>
                <a:cs typeface="Arial"/>
              </a:rPr>
              <a:t>IN</a:t>
            </a:r>
            <a:r>
              <a:rPr dirty="0" sz="1600" spc="9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25" b="1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dirty="0" sz="1600" spc="8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30" b="1">
                <a:solidFill>
                  <a:srgbClr val="375F92"/>
                </a:solidFill>
                <a:latin typeface="Arial"/>
                <a:cs typeface="Arial"/>
              </a:rPr>
              <a:t>STUDY</a:t>
            </a:r>
            <a:r>
              <a:rPr dirty="0" sz="1600" spc="4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&amp;</a:t>
            </a:r>
            <a:r>
              <a:rPr dirty="0" sz="1600" spc="3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10" b="1">
                <a:solidFill>
                  <a:srgbClr val="375F92"/>
                </a:solidFill>
                <a:latin typeface="Arial"/>
                <a:cs typeface="Arial"/>
              </a:rPr>
              <a:t>ACT</a:t>
            </a:r>
            <a:r>
              <a:rPr dirty="0" sz="1600" spc="12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30" b="1">
                <a:solidFill>
                  <a:srgbClr val="375F92"/>
                </a:solidFill>
                <a:latin typeface="Arial"/>
                <a:cs typeface="Arial"/>
              </a:rPr>
              <a:t>STEPS</a:t>
            </a:r>
            <a:r>
              <a:rPr dirty="0" sz="1600" spc="6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15" b="1">
                <a:solidFill>
                  <a:srgbClr val="375F92"/>
                </a:solidFill>
                <a:latin typeface="Arial"/>
                <a:cs typeface="Arial"/>
              </a:rPr>
              <a:t>OF</a:t>
            </a:r>
            <a:r>
              <a:rPr dirty="0" sz="1600" spc="10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25" b="1">
                <a:solidFill>
                  <a:srgbClr val="375F92"/>
                </a:solidFill>
                <a:latin typeface="Arial"/>
                <a:cs typeface="Arial"/>
              </a:rPr>
              <a:t>THE</a:t>
            </a:r>
            <a:r>
              <a:rPr dirty="0" sz="1600" spc="17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30" b="1">
                <a:solidFill>
                  <a:srgbClr val="375F92"/>
                </a:solidFill>
                <a:latin typeface="Arial"/>
                <a:cs typeface="Arial"/>
              </a:rPr>
              <a:t>PDSA </a:t>
            </a:r>
            <a:r>
              <a:rPr dirty="0" sz="1600" spc="-43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30" b="1">
                <a:solidFill>
                  <a:srgbClr val="375F92"/>
                </a:solidFill>
                <a:latin typeface="Arial"/>
                <a:cs typeface="Arial"/>
              </a:rPr>
              <a:t>CYCLE</a:t>
            </a:r>
            <a:r>
              <a:rPr dirty="0" sz="1600" spc="7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30" b="1">
                <a:solidFill>
                  <a:srgbClr val="375F92"/>
                </a:solidFill>
                <a:latin typeface="Arial"/>
                <a:cs typeface="Arial"/>
              </a:rPr>
              <a:t>FOCUS</a:t>
            </a:r>
            <a:r>
              <a:rPr dirty="0" sz="1600" spc="9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15" b="1">
                <a:solidFill>
                  <a:srgbClr val="375F92"/>
                </a:solidFill>
                <a:latin typeface="Arial"/>
                <a:cs typeface="Arial"/>
              </a:rPr>
              <a:t>ON</a:t>
            </a:r>
            <a:r>
              <a:rPr dirty="0" sz="1600" spc="9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15" b="1">
                <a:solidFill>
                  <a:srgbClr val="375F92"/>
                </a:solidFill>
                <a:latin typeface="Arial"/>
                <a:cs typeface="Arial"/>
              </a:rPr>
              <a:t>IMPLEMENTATION,</a:t>
            </a:r>
            <a:r>
              <a:rPr dirty="0" sz="1600" spc="14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35" b="1">
                <a:solidFill>
                  <a:srgbClr val="375F92"/>
                </a:solidFill>
                <a:latin typeface="Arial"/>
                <a:cs typeface="Arial"/>
              </a:rPr>
              <a:t>COLLECTING</a:t>
            </a:r>
            <a:r>
              <a:rPr dirty="0" sz="1600" spc="2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10" b="1">
                <a:solidFill>
                  <a:srgbClr val="375F92"/>
                </a:solidFill>
                <a:latin typeface="Arial"/>
                <a:cs typeface="Arial"/>
              </a:rPr>
              <a:t>AND</a:t>
            </a:r>
            <a:r>
              <a:rPr dirty="0" sz="1600" spc="7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10" b="1">
                <a:solidFill>
                  <a:srgbClr val="375F92"/>
                </a:solidFill>
                <a:latin typeface="Arial"/>
                <a:cs typeface="Arial"/>
              </a:rPr>
              <a:t>ANALYZING</a:t>
            </a:r>
            <a:r>
              <a:rPr dirty="0" sz="1600" spc="15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40" b="1">
                <a:solidFill>
                  <a:srgbClr val="375F92"/>
                </a:solidFill>
                <a:latin typeface="Arial"/>
                <a:cs typeface="Arial"/>
              </a:rPr>
              <a:t>DATA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3023" y="1562100"/>
            <a:ext cx="8007350" cy="585470"/>
          </a:xfrm>
          <a:prstGeom prst="rect">
            <a:avLst/>
          </a:prstGeom>
          <a:solidFill>
            <a:srgbClr val="F1F1F1"/>
          </a:solidFill>
          <a:ln w="9144">
            <a:solidFill>
              <a:srgbClr val="375F92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Each </a:t>
            </a:r>
            <a:r>
              <a:rPr dirty="0" sz="1600" spc="-10" b="1">
                <a:solidFill>
                  <a:srgbClr val="375F92"/>
                </a:solidFill>
                <a:latin typeface="Arial"/>
                <a:cs typeface="Arial"/>
              </a:rPr>
              <a:t>tool</a:t>
            </a:r>
            <a:r>
              <a:rPr dirty="0" sz="1600" spc="2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includes</a:t>
            </a:r>
            <a:r>
              <a:rPr dirty="0" sz="1600" spc="3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guidance</a:t>
            </a:r>
            <a:r>
              <a:rPr dirty="0" sz="1600" spc="2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on how</a:t>
            </a:r>
            <a:r>
              <a:rPr dirty="0" sz="1600" spc="1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and</a:t>
            </a:r>
            <a:r>
              <a:rPr dirty="0" sz="160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5" b="1">
                <a:solidFill>
                  <a:srgbClr val="375F92"/>
                </a:solidFill>
                <a:latin typeface="Arial"/>
                <a:cs typeface="Arial"/>
              </a:rPr>
              <a:t>when</a:t>
            </a:r>
            <a:r>
              <a:rPr dirty="0" sz="1600" spc="-2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it</a:t>
            </a:r>
            <a:r>
              <a:rPr dirty="0" sz="1600" spc="1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can be</a:t>
            </a:r>
            <a:r>
              <a:rPr dirty="0" sz="1600" spc="1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used</a:t>
            </a:r>
            <a:r>
              <a:rPr dirty="0" sz="160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to</a:t>
            </a:r>
            <a:r>
              <a:rPr dirty="0" sz="160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support</a:t>
            </a:r>
            <a:r>
              <a:rPr dirty="0" sz="1600" spc="2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375F92"/>
                </a:solidFill>
                <a:latin typeface="Arial"/>
                <a:cs typeface="Arial"/>
              </a:rPr>
              <a:t>you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600" spc="5" b="1">
                <a:solidFill>
                  <a:srgbClr val="375F92"/>
                </a:solidFill>
                <a:latin typeface="Arial"/>
                <a:cs typeface="Arial"/>
              </a:rPr>
              <a:t>with</a:t>
            </a:r>
            <a:r>
              <a:rPr dirty="0" sz="1600" spc="-2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375F92"/>
                </a:solidFill>
                <a:latin typeface="Arial"/>
                <a:cs typeface="Arial"/>
              </a:rPr>
              <a:t>managing</a:t>
            </a:r>
            <a:r>
              <a:rPr dirty="0" sz="1600" spc="30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375F92"/>
                </a:solidFill>
                <a:latin typeface="Arial"/>
                <a:cs typeface="Arial"/>
              </a:rPr>
              <a:t>your</a:t>
            </a:r>
            <a:r>
              <a:rPr dirty="0" sz="1600" spc="4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375F92"/>
                </a:solidFill>
                <a:latin typeface="Arial"/>
                <a:cs typeface="Arial"/>
              </a:rPr>
              <a:t>QI</a:t>
            </a:r>
            <a:r>
              <a:rPr dirty="0" sz="1600" spc="15" b="1">
                <a:solidFill>
                  <a:srgbClr val="375F92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375F92"/>
                </a:solidFill>
                <a:latin typeface="Arial"/>
                <a:cs typeface="Arial"/>
              </a:rPr>
              <a:t>intervention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25880" y="5341620"/>
            <a:ext cx="3686810" cy="340360"/>
          </a:xfrm>
          <a:prstGeom prst="rect">
            <a:avLst/>
          </a:prstGeom>
          <a:solidFill>
            <a:srgbClr val="9BBA58"/>
          </a:solidFill>
        </p:spPr>
        <p:txBody>
          <a:bodyPr wrap="square" lIns="0" tIns="36195" rIns="0" bIns="0" rtlCol="0" vert="horz">
            <a:spAutoFit/>
          </a:bodyPr>
          <a:lstStyle/>
          <a:p>
            <a:pPr marL="1081405">
              <a:lnSpc>
                <a:spcPct val="100000"/>
              </a:lnSpc>
              <a:spcBef>
                <a:spcPts val="285"/>
              </a:spcBef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“Study”</a:t>
            </a:r>
            <a:r>
              <a:rPr dirty="0" sz="160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Resources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00400" y="2508504"/>
            <a:ext cx="1811655" cy="8255"/>
          </a:xfrm>
          <a:custGeom>
            <a:avLst/>
            <a:gdLst/>
            <a:ahLst/>
            <a:cxnLst/>
            <a:rect l="l" t="t" r="r" b="b"/>
            <a:pathLst>
              <a:path w="1811654" h="8255">
                <a:moveTo>
                  <a:pt x="1811147" y="8128"/>
                </a:moveTo>
                <a:lnTo>
                  <a:pt x="0" y="0"/>
                </a:lnTo>
              </a:path>
            </a:pathLst>
          </a:custGeom>
          <a:ln w="57912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200400" y="2545588"/>
            <a:ext cx="1812289" cy="1315085"/>
          </a:xfrm>
          <a:prstGeom prst="rect">
            <a:avLst/>
          </a:prstGeom>
          <a:solidFill>
            <a:srgbClr val="FCEADA"/>
          </a:solidFill>
        </p:spPr>
        <p:txBody>
          <a:bodyPr wrap="square" lIns="0" tIns="63500" rIns="0" bIns="0" rtlCol="0" vert="horz">
            <a:spAutoFit/>
          </a:bodyPr>
          <a:lstStyle/>
          <a:p>
            <a:pPr marL="100330">
              <a:lnSpc>
                <a:spcPct val="100000"/>
              </a:lnSpc>
              <a:spcBef>
                <a:spcPts val="500"/>
              </a:spcBef>
            </a:pPr>
            <a:r>
              <a:rPr dirty="0" sz="1400" spc="-5" b="1">
                <a:latin typeface="Calibri"/>
                <a:cs typeface="Calibri"/>
              </a:rPr>
              <a:t>Lessons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Learned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Log*</a:t>
            </a:r>
            <a:endParaRPr sz="1400">
              <a:latin typeface="Calibri"/>
              <a:cs typeface="Calibri"/>
            </a:endParaRPr>
          </a:p>
          <a:p>
            <a:pPr marL="100330" marR="73025">
              <a:lnSpc>
                <a:spcPts val="1300"/>
              </a:lnSpc>
              <a:spcBef>
                <a:spcPts val="625"/>
              </a:spcBef>
            </a:pPr>
            <a:r>
              <a:rPr dirty="0" sz="1200" spc="-5">
                <a:latin typeface="Calibri"/>
                <a:cs typeface="Calibri"/>
              </a:rPr>
              <a:t>Provides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template </a:t>
            </a:r>
            <a:r>
              <a:rPr dirty="0" sz="1200" spc="-10">
                <a:latin typeface="Calibri"/>
                <a:cs typeface="Calibri"/>
              </a:rPr>
              <a:t>for </a:t>
            </a:r>
            <a:r>
              <a:rPr dirty="0" sz="1200" spc="-5">
                <a:latin typeface="Calibri"/>
                <a:cs typeface="Calibri"/>
              </a:rPr>
              <a:t> documenting </a:t>
            </a:r>
            <a:r>
              <a:rPr dirty="0" sz="1200">
                <a:latin typeface="Calibri"/>
                <a:cs typeface="Calibri"/>
              </a:rPr>
              <a:t>the lessons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learned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over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the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course</a:t>
            </a:r>
            <a:r>
              <a:rPr dirty="0" sz="1200" spc="-5">
                <a:latin typeface="Calibri"/>
                <a:cs typeface="Calibri"/>
              </a:rPr>
              <a:t> of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QI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implementation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27403" y="2471927"/>
            <a:ext cx="1811655" cy="58419"/>
          </a:xfrm>
          <a:custGeom>
            <a:avLst/>
            <a:gdLst/>
            <a:ahLst/>
            <a:cxnLst/>
            <a:rect l="l" t="t" r="r" b="b"/>
            <a:pathLst>
              <a:path w="1811655" h="58419">
                <a:moveTo>
                  <a:pt x="0" y="57911"/>
                </a:moveTo>
                <a:lnTo>
                  <a:pt x="1811147" y="57911"/>
                </a:lnTo>
                <a:lnTo>
                  <a:pt x="1811147" y="0"/>
                </a:lnTo>
                <a:lnTo>
                  <a:pt x="0" y="0"/>
                </a:lnTo>
                <a:lnTo>
                  <a:pt x="0" y="57911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27403" y="2529839"/>
            <a:ext cx="1812289" cy="1321435"/>
          </a:xfrm>
          <a:prstGeom prst="rect">
            <a:avLst/>
          </a:prstGeom>
          <a:solidFill>
            <a:srgbClr val="FCEADA"/>
          </a:solidFill>
        </p:spPr>
        <p:txBody>
          <a:bodyPr wrap="square" lIns="0" tIns="96520" rIns="0" bIns="0" rtlCol="0" vert="horz">
            <a:spAutoFit/>
          </a:bodyPr>
          <a:lstStyle/>
          <a:p>
            <a:pPr marL="100330" marR="186055">
              <a:lnSpc>
                <a:spcPts val="1510"/>
              </a:lnSpc>
              <a:spcBef>
                <a:spcPts val="760"/>
              </a:spcBef>
            </a:pPr>
            <a:r>
              <a:rPr dirty="0" sz="1400" spc="-5" b="1">
                <a:latin typeface="Calibri"/>
                <a:cs typeface="Calibri"/>
              </a:rPr>
              <a:t>e</a:t>
            </a:r>
            <a:r>
              <a:rPr dirty="0" sz="1400" spc="-10" b="1">
                <a:latin typeface="Calibri"/>
                <a:cs typeface="Calibri"/>
              </a:rPr>
              <a:t>C</a:t>
            </a:r>
            <a:r>
              <a:rPr dirty="0" sz="1400" b="1">
                <a:latin typeface="Calibri"/>
                <a:cs typeface="Calibri"/>
              </a:rPr>
              <a:t>QM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Specif</a:t>
            </a:r>
            <a:r>
              <a:rPr dirty="0" sz="1400" spc="5" b="1">
                <a:latin typeface="Calibri"/>
                <a:cs typeface="Calibri"/>
              </a:rPr>
              <a:t>i</a:t>
            </a:r>
            <a:r>
              <a:rPr dirty="0" sz="1400" spc="-15" b="1">
                <a:latin typeface="Calibri"/>
                <a:cs typeface="Calibri"/>
              </a:rPr>
              <a:t>c</a:t>
            </a:r>
            <a:r>
              <a:rPr dirty="0" sz="1400" spc="-10" b="1">
                <a:latin typeface="Calibri"/>
                <a:cs typeface="Calibri"/>
              </a:rPr>
              <a:t>a</a:t>
            </a:r>
            <a:r>
              <a:rPr dirty="0" sz="1400" b="1">
                <a:latin typeface="Calibri"/>
                <a:cs typeface="Calibri"/>
              </a:rPr>
              <a:t>tions  </a:t>
            </a:r>
            <a:r>
              <a:rPr dirty="0" sz="1400" b="1">
                <a:latin typeface="Calibri"/>
                <a:cs typeface="Calibri"/>
              </a:rPr>
              <a:t>Manual</a:t>
            </a:r>
            <a:endParaRPr sz="1400">
              <a:latin typeface="Calibri"/>
              <a:cs typeface="Calibri"/>
            </a:endParaRPr>
          </a:p>
          <a:p>
            <a:pPr marL="100330" marR="447675">
              <a:lnSpc>
                <a:spcPts val="1300"/>
              </a:lnSpc>
              <a:spcBef>
                <a:spcPts val="605"/>
              </a:spcBef>
            </a:pPr>
            <a:r>
              <a:rPr dirty="0" sz="1200" spc="-5">
                <a:latin typeface="Calibri"/>
                <a:cs typeface="Calibri"/>
              </a:rPr>
              <a:t>Provides </a:t>
            </a:r>
            <a:r>
              <a:rPr dirty="0" sz="1200" spc="-10">
                <a:latin typeface="Calibri"/>
                <a:cs typeface="Calibri"/>
              </a:rPr>
              <a:t>you </a:t>
            </a:r>
            <a:r>
              <a:rPr dirty="0" sz="1200" spc="-5">
                <a:latin typeface="Calibri"/>
                <a:cs typeface="Calibri"/>
              </a:rPr>
              <a:t>with </a:t>
            </a:r>
            <a:r>
              <a:rPr dirty="0" sz="1200">
                <a:latin typeface="Calibri"/>
                <a:cs typeface="Calibri"/>
              </a:rPr>
              <a:t> guidance </a:t>
            </a:r>
            <a:r>
              <a:rPr dirty="0" sz="1200" spc="-10">
                <a:latin typeface="Calibri"/>
                <a:cs typeface="Calibri"/>
              </a:rPr>
              <a:t>for </a:t>
            </a:r>
            <a:r>
              <a:rPr dirty="0" sz="1200" spc="-5">
                <a:latin typeface="Calibri"/>
                <a:cs typeface="Calibri"/>
              </a:rPr>
              <a:t>how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implement the </a:t>
            </a:r>
            <a:r>
              <a:rPr dirty="0" sz="1200" spc="-5">
                <a:latin typeface="Calibri"/>
                <a:cs typeface="Calibri"/>
              </a:rPr>
              <a:t>four </a:t>
            </a:r>
            <a:r>
              <a:rPr dirty="0" sz="1200">
                <a:latin typeface="Calibri"/>
                <a:cs typeface="Calibri"/>
              </a:rPr>
              <a:t> mal</a:t>
            </a:r>
            <a:r>
              <a:rPr dirty="0" sz="1200" spc="5">
                <a:latin typeface="Calibri"/>
                <a:cs typeface="Calibri"/>
              </a:rPr>
              <a:t>n</a:t>
            </a:r>
            <a:r>
              <a:rPr dirty="0" sz="1200">
                <a:latin typeface="Calibri"/>
                <a:cs typeface="Calibri"/>
              </a:rPr>
              <a:t>utri</a:t>
            </a:r>
            <a:r>
              <a:rPr dirty="0" sz="1200" spc="-5">
                <a:latin typeface="Calibri"/>
                <a:cs typeface="Calibri"/>
              </a:rPr>
              <a:t>t</a:t>
            </a:r>
            <a:r>
              <a:rPr dirty="0" sz="1200">
                <a:latin typeface="Calibri"/>
                <a:cs typeface="Calibri"/>
              </a:rPr>
              <a:t>ion</a:t>
            </a:r>
            <a:r>
              <a:rPr dirty="0" sz="1200" spc="-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-15">
                <a:latin typeface="Calibri"/>
                <a:cs typeface="Calibri"/>
              </a:rPr>
              <a:t>C</a:t>
            </a:r>
            <a:r>
              <a:rPr dirty="0" sz="1200">
                <a:latin typeface="Calibri"/>
                <a:cs typeface="Calibri"/>
              </a:rPr>
              <a:t>QMs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44667" y="5341620"/>
            <a:ext cx="2173605" cy="340360"/>
          </a:xfrm>
          <a:prstGeom prst="rect">
            <a:avLst/>
          </a:prstGeom>
          <a:solidFill>
            <a:srgbClr val="4AACC5"/>
          </a:solidFill>
        </p:spPr>
        <p:txBody>
          <a:bodyPr wrap="square" lIns="0" tIns="36195" rIns="0" bIns="0" rtlCol="0" vert="horz">
            <a:spAutoFit/>
          </a:bodyPr>
          <a:lstStyle/>
          <a:p>
            <a:pPr marL="431800">
              <a:lnSpc>
                <a:spcPct val="100000"/>
              </a:lnSpc>
              <a:spcBef>
                <a:spcPts val="285"/>
              </a:spcBef>
            </a:pP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“Act”</a:t>
            </a:r>
            <a:r>
              <a:rPr dirty="0" sz="16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Resources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47715" y="3944111"/>
            <a:ext cx="2170430" cy="8890"/>
          </a:xfrm>
          <a:custGeom>
            <a:avLst/>
            <a:gdLst/>
            <a:ahLst/>
            <a:cxnLst/>
            <a:rect l="l" t="t" r="r" b="b"/>
            <a:pathLst>
              <a:path w="2170429" h="8889">
                <a:moveTo>
                  <a:pt x="2170049" y="8381"/>
                </a:moveTo>
                <a:lnTo>
                  <a:pt x="0" y="0"/>
                </a:lnTo>
              </a:path>
            </a:pathLst>
          </a:custGeom>
          <a:ln w="57912">
            <a:solidFill>
              <a:srgbClr val="4AACC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344667" y="3981450"/>
            <a:ext cx="2173605" cy="1314450"/>
          </a:xfrm>
          <a:prstGeom prst="rect">
            <a:avLst/>
          </a:prstGeom>
          <a:solidFill>
            <a:srgbClr val="FCEADA"/>
          </a:solidFill>
        </p:spPr>
        <p:txBody>
          <a:bodyPr wrap="square" lIns="0" tIns="64135" rIns="0" bIns="0" rtlCol="0" vert="horz">
            <a:spAutoFit/>
          </a:bodyPr>
          <a:lstStyle/>
          <a:p>
            <a:pPr marL="105410">
              <a:lnSpc>
                <a:spcPct val="100000"/>
              </a:lnSpc>
              <a:spcBef>
                <a:spcPts val="505"/>
              </a:spcBef>
            </a:pPr>
            <a:r>
              <a:rPr dirty="0" sz="1400" spc="-5" b="1">
                <a:latin typeface="Calibri"/>
                <a:cs typeface="Calibri"/>
              </a:rPr>
              <a:t>Lessons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Learned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Log*</a:t>
            </a:r>
            <a:endParaRPr sz="1400">
              <a:latin typeface="Calibri"/>
              <a:cs typeface="Calibri"/>
            </a:endParaRPr>
          </a:p>
          <a:p>
            <a:pPr marL="105410" marR="107314">
              <a:lnSpc>
                <a:spcPts val="1300"/>
              </a:lnSpc>
              <a:spcBef>
                <a:spcPts val="625"/>
              </a:spcBef>
            </a:pPr>
            <a:r>
              <a:rPr dirty="0" sz="1200" spc="-5">
                <a:latin typeface="Calibri"/>
                <a:cs typeface="Calibri"/>
              </a:rPr>
              <a:t>Allows </a:t>
            </a:r>
            <a:r>
              <a:rPr dirty="0" sz="1200" spc="-10">
                <a:latin typeface="Calibri"/>
                <a:cs typeface="Calibri"/>
              </a:rPr>
              <a:t>you </a:t>
            </a:r>
            <a:r>
              <a:rPr dirty="0" sz="1200" spc="-5">
                <a:latin typeface="Calibri"/>
                <a:cs typeface="Calibri"/>
              </a:rPr>
              <a:t>to use those </a:t>
            </a:r>
            <a:r>
              <a:rPr dirty="0" sz="1200">
                <a:latin typeface="Calibri"/>
                <a:cs typeface="Calibri"/>
              </a:rPr>
              <a:t>lessons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logged during implementation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 </a:t>
            </a:r>
            <a:r>
              <a:rPr dirty="0" sz="1200" spc="-10">
                <a:latin typeface="Calibri"/>
                <a:cs typeface="Calibri"/>
              </a:rPr>
              <a:t>extract </a:t>
            </a:r>
            <a:r>
              <a:rPr dirty="0" sz="1200" spc="-5">
                <a:latin typeface="Calibri"/>
                <a:cs typeface="Calibri"/>
              </a:rPr>
              <a:t>insights </a:t>
            </a:r>
            <a:r>
              <a:rPr dirty="0" sz="1200">
                <a:latin typeface="Calibri"/>
                <a:cs typeface="Calibri"/>
              </a:rPr>
              <a:t>and identify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potential modifications that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may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made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to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project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347715" y="2471927"/>
            <a:ext cx="2170430" cy="1379220"/>
            <a:chOff x="5347715" y="2471927"/>
            <a:chExt cx="2170430" cy="1379220"/>
          </a:xfrm>
        </p:grpSpPr>
        <p:sp>
          <p:nvSpPr>
            <p:cNvPr id="13" name="object 13"/>
            <p:cNvSpPr/>
            <p:nvPr/>
          </p:nvSpPr>
          <p:spPr>
            <a:xfrm>
              <a:off x="5347715" y="2529839"/>
              <a:ext cx="2170430" cy="1321435"/>
            </a:xfrm>
            <a:custGeom>
              <a:avLst/>
              <a:gdLst/>
              <a:ahLst/>
              <a:cxnLst/>
              <a:rect l="l" t="t" r="r" b="b"/>
              <a:pathLst>
                <a:path w="2170429" h="1321435">
                  <a:moveTo>
                    <a:pt x="0" y="1321308"/>
                  </a:moveTo>
                  <a:lnTo>
                    <a:pt x="2170176" y="1321308"/>
                  </a:lnTo>
                  <a:lnTo>
                    <a:pt x="2170176" y="0"/>
                  </a:lnTo>
                  <a:lnTo>
                    <a:pt x="0" y="0"/>
                  </a:lnTo>
                  <a:lnTo>
                    <a:pt x="0" y="1321308"/>
                  </a:lnTo>
                  <a:close/>
                </a:path>
              </a:pathLst>
            </a:custGeom>
            <a:solidFill>
              <a:srgbClr val="FCEAD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5347715" y="2471927"/>
              <a:ext cx="2170430" cy="58419"/>
            </a:xfrm>
            <a:custGeom>
              <a:avLst/>
              <a:gdLst/>
              <a:ahLst/>
              <a:cxnLst/>
              <a:rect l="l" t="t" r="r" b="b"/>
              <a:pathLst>
                <a:path w="2170429" h="58419">
                  <a:moveTo>
                    <a:pt x="0" y="57911"/>
                  </a:moveTo>
                  <a:lnTo>
                    <a:pt x="2170049" y="57911"/>
                  </a:lnTo>
                  <a:lnTo>
                    <a:pt x="2170049" y="0"/>
                  </a:lnTo>
                  <a:lnTo>
                    <a:pt x="0" y="0"/>
                  </a:lnTo>
                  <a:lnTo>
                    <a:pt x="0" y="57911"/>
                  </a:lnTo>
                  <a:close/>
                </a:path>
              </a:pathLst>
            </a:custGeom>
            <a:solidFill>
              <a:srgbClr val="4AACC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5347715" y="2589022"/>
            <a:ext cx="2170430" cy="116713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02235" marR="701040">
              <a:lnSpc>
                <a:spcPts val="1510"/>
              </a:lnSpc>
              <a:spcBef>
                <a:spcPts val="295"/>
              </a:spcBef>
            </a:pPr>
            <a:r>
              <a:rPr dirty="0" sz="1400" b="1">
                <a:latin typeface="Calibri"/>
                <a:cs typeface="Calibri"/>
              </a:rPr>
              <a:t>Su</a:t>
            </a:r>
            <a:r>
              <a:rPr dirty="0" sz="1400" spc="-10" b="1">
                <a:latin typeface="Calibri"/>
                <a:cs typeface="Calibri"/>
              </a:rPr>
              <a:t>st</a:t>
            </a:r>
            <a:r>
              <a:rPr dirty="0" sz="1400" b="1">
                <a:latin typeface="Calibri"/>
                <a:cs typeface="Calibri"/>
              </a:rPr>
              <a:t>ainability</a:t>
            </a:r>
            <a:r>
              <a:rPr dirty="0" sz="1400" spc="-4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Plan  </a:t>
            </a:r>
            <a:r>
              <a:rPr dirty="0" sz="1400" spc="-20" b="1">
                <a:latin typeface="Calibri"/>
                <a:cs typeface="Calibri"/>
              </a:rPr>
              <a:t>Template</a:t>
            </a:r>
            <a:r>
              <a:rPr dirty="0" sz="1400" spc="-5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*</a:t>
            </a:r>
            <a:endParaRPr sz="1400">
              <a:latin typeface="Calibri"/>
              <a:cs typeface="Calibri"/>
            </a:endParaRPr>
          </a:p>
          <a:p>
            <a:pPr marL="102235" marR="201295">
              <a:lnSpc>
                <a:spcPts val="1300"/>
              </a:lnSpc>
              <a:spcBef>
                <a:spcPts val="605"/>
              </a:spcBef>
            </a:pPr>
            <a:r>
              <a:rPr dirty="0" sz="1200">
                <a:latin typeface="Calibri"/>
                <a:cs typeface="Calibri"/>
              </a:rPr>
              <a:t>Guides </a:t>
            </a:r>
            <a:r>
              <a:rPr dirty="0" sz="1200" spc="-10">
                <a:latin typeface="Calibri"/>
                <a:cs typeface="Calibri"/>
              </a:rPr>
              <a:t>you </a:t>
            </a:r>
            <a:r>
              <a:rPr dirty="0" sz="1200" spc="-5">
                <a:latin typeface="Calibri"/>
                <a:cs typeface="Calibri"/>
              </a:rPr>
              <a:t>with development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of </a:t>
            </a:r>
            <a:r>
              <a:rPr dirty="0" sz="1200">
                <a:latin typeface="Calibri"/>
                <a:cs typeface="Calibri"/>
              </a:rPr>
              <a:t>a plan </a:t>
            </a:r>
            <a:r>
              <a:rPr dirty="0" sz="1200" spc="-10">
                <a:latin typeface="Calibri"/>
                <a:cs typeface="Calibri"/>
              </a:rPr>
              <a:t>for </a:t>
            </a:r>
            <a:r>
              <a:rPr dirty="0" sz="1200">
                <a:latin typeface="Calibri"/>
                <a:cs typeface="Calibri"/>
              </a:rPr>
              <a:t>short- and long-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term </a:t>
            </a:r>
            <a:r>
              <a:rPr dirty="0" sz="1200" spc="-10">
                <a:latin typeface="Calibri"/>
                <a:cs typeface="Calibri"/>
              </a:rPr>
              <a:t>strategies for </a:t>
            </a:r>
            <a:r>
              <a:rPr dirty="0" sz="1200" spc="-5">
                <a:latin typeface="Calibri"/>
                <a:cs typeface="Calibri"/>
              </a:rPr>
              <a:t>sustaining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improvements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7426452" y="0"/>
            <a:ext cx="1717675" cy="398145"/>
            <a:chOff x="7426452" y="0"/>
            <a:chExt cx="1717675" cy="398145"/>
          </a:xfrm>
        </p:grpSpPr>
        <p:sp>
          <p:nvSpPr>
            <p:cNvPr id="17" name="object 17"/>
            <p:cNvSpPr/>
            <p:nvPr/>
          </p:nvSpPr>
          <p:spPr>
            <a:xfrm>
              <a:off x="7426452" y="0"/>
              <a:ext cx="894715" cy="396240"/>
            </a:xfrm>
            <a:custGeom>
              <a:avLst/>
              <a:gdLst/>
              <a:ahLst/>
              <a:cxnLst/>
              <a:rect l="l" t="t" r="r" b="b"/>
              <a:pathLst>
                <a:path w="894715" h="396240">
                  <a:moveTo>
                    <a:pt x="894588" y="0"/>
                  </a:moveTo>
                  <a:lnTo>
                    <a:pt x="0" y="0"/>
                  </a:lnTo>
                  <a:lnTo>
                    <a:pt x="0" y="396239"/>
                  </a:lnTo>
                  <a:lnTo>
                    <a:pt x="894588" y="396239"/>
                  </a:lnTo>
                  <a:lnTo>
                    <a:pt x="894588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8328660" y="0"/>
              <a:ext cx="815340" cy="396240"/>
            </a:xfrm>
            <a:custGeom>
              <a:avLst/>
              <a:gdLst/>
              <a:ahLst/>
              <a:cxnLst/>
              <a:rect l="l" t="t" r="r" b="b"/>
              <a:pathLst>
                <a:path w="815340" h="396240">
                  <a:moveTo>
                    <a:pt x="815340" y="0"/>
                  </a:moveTo>
                  <a:lnTo>
                    <a:pt x="0" y="0"/>
                  </a:lnTo>
                  <a:lnTo>
                    <a:pt x="0" y="396239"/>
                  </a:lnTo>
                  <a:lnTo>
                    <a:pt x="815340" y="396239"/>
                  </a:lnTo>
                  <a:lnTo>
                    <a:pt x="815340" y="0"/>
                  </a:lnTo>
                  <a:close/>
                </a:path>
              </a:pathLst>
            </a:custGeom>
            <a:solidFill>
              <a:srgbClr val="4AACC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7544181" y="42113"/>
            <a:ext cx="1390015" cy="30035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9650" algn="l"/>
              </a:tabLst>
            </a:pPr>
            <a:r>
              <a:rPr dirty="0" sz="1800" b="1" i="1">
                <a:solidFill>
                  <a:srgbClr val="FFFFFF"/>
                </a:solidFill>
                <a:latin typeface="Arial"/>
                <a:cs typeface="Arial"/>
              </a:rPr>
              <a:t>Stu</a:t>
            </a:r>
            <a:r>
              <a:rPr dirty="0" sz="1800" spc="5" b="1" i="1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800" b="1" i="1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800" b="1" i="1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1800" spc="-5" b="1" i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-15" b="1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800" b="1" i="1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336547" y="3938015"/>
            <a:ext cx="1811655" cy="8255"/>
          </a:xfrm>
          <a:custGeom>
            <a:avLst/>
            <a:gdLst/>
            <a:ahLst/>
            <a:cxnLst/>
            <a:rect l="l" t="t" r="r" b="b"/>
            <a:pathLst>
              <a:path w="1811655" h="8254">
                <a:moveTo>
                  <a:pt x="1811147" y="8127"/>
                </a:moveTo>
                <a:lnTo>
                  <a:pt x="0" y="0"/>
                </a:lnTo>
              </a:path>
            </a:pathLst>
          </a:custGeom>
          <a:ln w="57912">
            <a:solidFill>
              <a:srgbClr val="9BBA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325880" y="3975100"/>
            <a:ext cx="1821180" cy="1315085"/>
          </a:xfrm>
          <a:prstGeom prst="rect">
            <a:avLst/>
          </a:prstGeom>
          <a:solidFill>
            <a:srgbClr val="FCEADA"/>
          </a:solidFill>
        </p:spPr>
        <p:txBody>
          <a:bodyPr wrap="square" lIns="0" tIns="87630" rIns="0" bIns="0" rtlCol="0" vert="horz">
            <a:spAutoFit/>
          </a:bodyPr>
          <a:lstStyle/>
          <a:p>
            <a:pPr marL="111125" marR="252729">
              <a:lnSpc>
                <a:spcPts val="1510"/>
              </a:lnSpc>
              <a:spcBef>
                <a:spcPts val="690"/>
              </a:spcBef>
            </a:pPr>
            <a:r>
              <a:rPr dirty="0" sz="1400" spc="-5" b="1">
                <a:latin typeface="Calibri"/>
                <a:cs typeface="Calibri"/>
              </a:rPr>
              <a:t>eCQM</a:t>
            </a:r>
            <a:r>
              <a:rPr dirty="0" sz="1400" spc="-5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Performance </a:t>
            </a:r>
            <a:r>
              <a:rPr dirty="0" sz="1400" spc="-30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Calculator*</a:t>
            </a:r>
            <a:endParaRPr sz="1400">
              <a:latin typeface="Calibri"/>
              <a:cs typeface="Calibri"/>
            </a:endParaRPr>
          </a:p>
          <a:p>
            <a:pPr marL="111125" marR="220979">
              <a:lnSpc>
                <a:spcPts val="1300"/>
              </a:lnSpc>
              <a:spcBef>
                <a:spcPts val="605"/>
              </a:spcBef>
            </a:pPr>
            <a:r>
              <a:rPr dirty="0" sz="1200" spc="-5">
                <a:latin typeface="Calibri"/>
                <a:cs typeface="Calibri"/>
              </a:rPr>
              <a:t>Allows </a:t>
            </a:r>
            <a:r>
              <a:rPr dirty="0" sz="1200" spc="-10">
                <a:latin typeface="Calibri"/>
                <a:cs typeface="Calibri"/>
              </a:rPr>
              <a:t>you </a:t>
            </a:r>
            <a:r>
              <a:rPr dirty="0" sz="1200" spc="-5">
                <a:latin typeface="Calibri"/>
                <a:cs typeface="Calibri"/>
              </a:rPr>
              <a:t>to use your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extracted </a:t>
            </a:r>
            <a:r>
              <a:rPr dirty="0" sz="1200" spc="-5">
                <a:latin typeface="Calibri"/>
                <a:cs typeface="Calibri"/>
              </a:rPr>
              <a:t>EHR </a:t>
            </a:r>
            <a:r>
              <a:rPr dirty="0" sz="1200" spc="-10">
                <a:latin typeface="Calibri"/>
                <a:cs typeface="Calibri"/>
              </a:rPr>
              <a:t>data </a:t>
            </a:r>
            <a:r>
              <a:rPr dirty="0" sz="1200" spc="-5">
                <a:latin typeface="Calibri"/>
                <a:cs typeface="Calibri"/>
              </a:rPr>
              <a:t>to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calculate</a:t>
            </a:r>
            <a:r>
              <a:rPr dirty="0" sz="1200" spc="-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your</a:t>
            </a:r>
            <a:r>
              <a:rPr dirty="0" sz="1200" spc="-5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hospital’s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eCQM performance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537842" y="6207528"/>
            <a:ext cx="5205095" cy="4641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Arial"/>
                <a:cs typeface="Arial"/>
              </a:rPr>
              <a:t>QI:</a:t>
            </a:r>
            <a:r>
              <a:rPr dirty="0" sz="1100" spc="-50" b="1">
                <a:latin typeface="Arial"/>
                <a:cs typeface="Arial"/>
              </a:rPr>
              <a:t> </a:t>
            </a:r>
            <a:r>
              <a:rPr dirty="0" sz="1100" spc="-5" b="1">
                <a:latin typeface="Arial"/>
                <a:cs typeface="Arial"/>
              </a:rPr>
              <a:t>Quality</a:t>
            </a:r>
            <a:r>
              <a:rPr dirty="0" sz="1100" spc="-5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Improvement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100" spc="-5" b="1">
                <a:latin typeface="Arial"/>
                <a:cs typeface="Arial"/>
              </a:rPr>
              <a:t>*Tools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referenced</a:t>
            </a:r>
            <a:r>
              <a:rPr dirty="0" sz="1100" spc="-2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can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be found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on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the</a:t>
            </a:r>
            <a:r>
              <a:rPr dirty="0" sz="1100" spc="-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MQii</a:t>
            </a:r>
            <a:r>
              <a:rPr dirty="0" sz="1100" spc="-5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website</a:t>
            </a:r>
            <a:r>
              <a:rPr dirty="0" sz="1100" spc="-4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at: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u="sng" sz="1100" spc="-5" b="1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http://www.MQii.Today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 spc="-5"/>
              <a:t>12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57364" y="966152"/>
            <a:ext cx="7943215" cy="4999355"/>
            <a:chOff x="757364" y="966152"/>
            <a:chExt cx="7943215" cy="4999355"/>
          </a:xfrm>
        </p:grpSpPr>
        <p:sp>
          <p:nvSpPr>
            <p:cNvPr id="3" name="object 3"/>
            <p:cNvSpPr/>
            <p:nvPr/>
          </p:nvSpPr>
          <p:spPr>
            <a:xfrm>
              <a:off x="770381" y="979169"/>
              <a:ext cx="6096000" cy="894715"/>
            </a:xfrm>
            <a:custGeom>
              <a:avLst/>
              <a:gdLst/>
              <a:ahLst/>
              <a:cxnLst/>
              <a:rect l="l" t="t" r="r" b="b"/>
              <a:pathLst>
                <a:path w="6096000" h="894714">
                  <a:moveTo>
                    <a:pt x="6006592" y="0"/>
                  </a:moveTo>
                  <a:lnTo>
                    <a:pt x="89458" y="0"/>
                  </a:lnTo>
                  <a:lnTo>
                    <a:pt x="54638" y="7022"/>
                  </a:lnTo>
                  <a:lnTo>
                    <a:pt x="26203" y="26177"/>
                  </a:lnTo>
                  <a:lnTo>
                    <a:pt x="7030" y="54596"/>
                  </a:lnTo>
                  <a:lnTo>
                    <a:pt x="0" y="89407"/>
                  </a:lnTo>
                  <a:lnTo>
                    <a:pt x="0" y="805179"/>
                  </a:lnTo>
                  <a:lnTo>
                    <a:pt x="7030" y="839991"/>
                  </a:lnTo>
                  <a:lnTo>
                    <a:pt x="26203" y="868410"/>
                  </a:lnTo>
                  <a:lnTo>
                    <a:pt x="54638" y="887565"/>
                  </a:lnTo>
                  <a:lnTo>
                    <a:pt x="89458" y="894588"/>
                  </a:lnTo>
                  <a:lnTo>
                    <a:pt x="6006592" y="894588"/>
                  </a:lnTo>
                  <a:lnTo>
                    <a:pt x="6041403" y="887565"/>
                  </a:lnTo>
                  <a:lnTo>
                    <a:pt x="6069822" y="868410"/>
                  </a:lnTo>
                  <a:lnTo>
                    <a:pt x="6088977" y="839991"/>
                  </a:lnTo>
                  <a:lnTo>
                    <a:pt x="6096000" y="805179"/>
                  </a:lnTo>
                  <a:lnTo>
                    <a:pt x="6096000" y="89407"/>
                  </a:lnTo>
                  <a:lnTo>
                    <a:pt x="6088977" y="54596"/>
                  </a:lnTo>
                  <a:lnTo>
                    <a:pt x="6069822" y="26177"/>
                  </a:lnTo>
                  <a:lnTo>
                    <a:pt x="6041403" y="7022"/>
                  </a:lnTo>
                  <a:lnTo>
                    <a:pt x="6006592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770381" y="979169"/>
              <a:ext cx="6096000" cy="894715"/>
            </a:xfrm>
            <a:custGeom>
              <a:avLst/>
              <a:gdLst/>
              <a:ahLst/>
              <a:cxnLst/>
              <a:rect l="l" t="t" r="r" b="b"/>
              <a:pathLst>
                <a:path w="6096000" h="894714">
                  <a:moveTo>
                    <a:pt x="0" y="89407"/>
                  </a:moveTo>
                  <a:lnTo>
                    <a:pt x="7030" y="54596"/>
                  </a:lnTo>
                  <a:lnTo>
                    <a:pt x="26203" y="26177"/>
                  </a:lnTo>
                  <a:lnTo>
                    <a:pt x="54638" y="7022"/>
                  </a:lnTo>
                  <a:lnTo>
                    <a:pt x="89458" y="0"/>
                  </a:lnTo>
                  <a:lnTo>
                    <a:pt x="6006592" y="0"/>
                  </a:lnTo>
                  <a:lnTo>
                    <a:pt x="6041403" y="7022"/>
                  </a:lnTo>
                  <a:lnTo>
                    <a:pt x="6069822" y="26177"/>
                  </a:lnTo>
                  <a:lnTo>
                    <a:pt x="6088977" y="54596"/>
                  </a:lnTo>
                  <a:lnTo>
                    <a:pt x="6096000" y="89407"/>
                  </a:lnTo>
                  <a:lnTo>
                    <a:pt x="6096000" y="805179"/>
                  </a:lnTo>
                  <a:lnTo>
                    <a:pt x="6088977" y="839991"/>
                  </a:lnTo>
                  <a:lnTo>
                    <a:pt x="6069822" y="868410"/>
                  </a:lnTo>
                  <a:lnTo>
                    <a:pt x="6041403" y="887565"/>
                  </a:lnTo>
                  <a:lnTo>
                    <a:pt x="6006592" y="894588"/>
                  </a:lnTo>
                  <a:lnTo>
                    <a:pt x="89458" y="894588"/>
                  </a:lnTo>
                  <a:lnTo>
                    <a:pt x="54638" y="887565"/>
                  </a:lnTo>
                  <a:lnTo>
                    <a:pt x="26203" y="868410"/>
                  </a:lnTo>
                  <a:lnTo>
                    <a:pt x="7030" y="839991"/>
                  </a:lnTo>
                  <a:lnTo>
                    <a:pt x="0" y="805179"/>
                  </a:lnTo>
                  <a:lnTo>
                    <a:pt x="0" y="89407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226057" y="1998725"/>
              <a:ext cx="6096000" cy="894715"/>
            </a:xfrm>
            <a:custGeom>
              <a:avLst/>
              <a:gdLst/>
              <a:ahLst/>
              <a:cxnLst/>
              <a:rect l="l" t="t" r="r" b="b"/>
              <a:pathLst>
                <a:path w="6096000" h="894714">
                  <a:moveTo>
                    <a:pt x="6006592" y="0"/>
                  </a:moveTo>
                  <a:lnTo>
                    <a:pt x="89407" y="0"/>
                  </a:lnTo>
                  <a:lnTo>
                    <a:pt x="54617" y="7022"/>
                  </a:lnTo>
                  <a:lnTo>
                    <a:pt x="26196" y="26177"/>
                  </a:lnTo>
                  <a:lnTo>
                    <a:pt x="7029" y="54596"/>
                  </a:lnTo>
                  <a:lnTo>
                    <a:pt x="0" y="89408"/>
                  </a:lnTo>
                  <a:lnTo>
                    <a:pt x="0" y="805179"/>
                  </a:lnTo>
                  <a:lnTo>
                    <a:pt x="7029" y="839991"/>
                  </a:lnTo>
                  <a:lnTo>
                    <a:pt x="26196" y="868410"/>
                  </a:lnTo>
                  <a:lnTo>
                    <a:pt x="54617" y="887565"/>
                  </a:lnTo>
                  <a:lnTo>
                    <a:pt x="89407" y="894588"/>
                  </a:lnTo>
                  <a:lnTo>
                    <a:pt x="6006592" y="894588"/>
                  </a:lnTo>
                  <a:lnTo>
                    <a:pt x="6041403" y="887565"/>
                  </a:lnTo>
                  <a:lnTo>
                    <a:pt x="6069822" y="868410"/>
                  </a:lnTo>
                  <a:lnTo>
                    <a:pt x="6088977" y="839991"/>
                  </a:lnTo>
                  <a:lnTo>
                    <a:pt x="6095999" y="805179"/>
                  </a:lnTo>
                  <a:lnTo>
                    <a:pt x="6095999" y="89408"/>
                  </a:lnTo>
                  <a:lnTo>
                    <a:pt x="6088977" y="54596"/>
                  </a:lnTo>
                  <a:lnTo>
                    <a:pt x="6069822" y="26177"/>
                  </a:lnTo>
                  <a:lnTo>
                    <a:pt x="6041403" y="7022"/>
                  </a:lnTo>
                  <a:lnTo>
                    <a:pt x="6006592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226057" y="1998725"/>
              <a:ext cx="6096000" cy="894715"/>
            </a:xfrm>
            <a:custGeom>
              <a:avLst/>
              <a:gdLst/>
              <a:ahLst/>
              <a:cxnLst/>
              <a:rect l="l" t="t" r="r" b="b"/>
              <a:pathLst>
                <a:path w="6096000" h="894714">
                  <a:moveTo>
                    <a:pt x="0" y="89408"/>
                  </a:moveTo>
                  <a:lnTo>
                    <a:pt x="7029" y="54596"/>
                  </a:lnTo>
                  <a:lnTo>
                    <a:pt x="26196" y="26177"/>
                  </a:lnTo>
                  <a:lnTo>
                    <a:pt x="54617" y="7022"/>
                  </a:lnTo>
                  <a:lnTo>
                    <a:pt x="89407" y="0"/>
                  </a:lnTo>
                  <a:lnTo>
                    <a:pt x="6006592" y="0"/>
                  </a:lnTo>
                  <a:lnTo>
                    <a:pt x="6041403" y="7022"/>
                  </a:lnTo>
                  <a:lnTo>
                    <a:pt x="6069822" y="26177"/>
                  </a:lnTo>
                  <a:lnTo>
                    <a:pt x="6088977" y="54596"/>
                  </a:lnTo>
                  <a:lnTo>
                    <a:pt x="6095999" y="89408"/>
                  </a:lnTo>
                  <a:lnTo>
                    <a:pt x="6095999" y="805179"/>
                  </a:lnTo>
                  <a:lnTo>
                    <a:pt x="6088977" y="839991"/>
                  </a:lnTo>
                  <a:lnTo>
                    <a:pt x="6069822" y="868410"/>
                  </a:lnTo>
                  <a:lnTo>
                    <a:pt x="6041403" y="887565"/>
                  </a:lnTo>
                  <a:lnTo>
                    <a:pt x="6006592" y="894588"/>
                  </a:lnTo>
                  <a:lnTo>
                    <a:pt x="89407" y="894588"/>
                  </a:lnTo>
                  <a:lnTo>
                    <a:pt x="54617" y="887565"/>
                  </a:lnTo>
                  <a:lnTo>
                    <a:pt x="26196" y="868410"/>
                  </a:lnTo>
                  <a:lnTo>
                    <a:pt x="7029" y="839991"/>
                  </a:lnTo>
                  <a:lnTo>
                    <a:pt x="0" y="805179"/>
                  </a:lnTo>
                  <a:lnTo>
                    <a:pt x="0" y="89408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681734" y="3018282"/>
              <a:ext cx="6096000" cy="894715"/>
            </a:xfrm>
            <a:custGeom>
              <a:avLst/>
              <a:gdLst/>
              <a:ahLst/>
              <a:cxnLst/>
              <a:rect l="l" t="t" r="r" b="b"/>
              <a:pathLst>
                <a:path w="6096000" h="894714">
                  <a:moveTo>
                    <a:pt x="6006592" y="0"/>
                  </a:moveTo>
                  <a:lnTo>
                    <a:pt x="89408" y="0"/>
                  </a:lnTo>
                  <a:lnTo>
                    <a:pt x="54596" y="7022"/>
                  </a:lnTo>
                  <a:lnTo>
                    <a:pt x="26177" y="26177"/>
                  </a:lnTo>
                  <a:lnTo>
                    <a:pt x="7022" y="54596"/>
                  </a:lnTo>
                  <a:lnTo>
                    <a:pt x="0" y="89407"/>
                  </a:lnTo>
                  <a:lnTo>
                    <a:pt x="0" y="805179"/>
                  </a:lnTo>
                  <a:lnTo>
                    <a:pt x="7022" y="839991"/>
                  </a:lnTo>
                  <a:lnTo>
                    <a:pt x="26177" y="868410"/>
                  </a:lnTo>
                  <a:lnTo>
                    <a:pt x="54596" y="887565"/>
                  </a:lnTo>
                  <a:lnTo>
                    <a:pt x="89408" y="894587"/>
                  </a:lnTo>
                  <a:lnTo>
                    <a:pt x="6006592" y="894587"/>
                  </a:lnTo>
                  <a:lnTo>
                    <a:pt x="6041403" y="887565"/>
                  </a:lnTo>
                  <a:lnTo>
                    <a:pt x="6069822" y="868410"/>
                  </a:lnTo>
                  <a:lnTo>
                    <a:pt x="6088977" y="839991"/>
                  </a:lnTo>
                  <a:lnTo>
                    <a:pt x="6096000" y="805179"/>
                  </a:lnTo>
                  <a:lnTo>
                    <a:pt x="6096000" y="89407"/>
                  </a:lnTo>
                  <a:lnTo>
                    <a:pt x="6088977" y="54596"/>
                  </a:lnTo>
                  <a:lnTo>
                    <a:pt x="6069822" y="26177"/>
                  </a:lnTo>
                  <a:lnTo>
                    <a:pt x="6041403" y="7022"/>
                  </a:lnTo>
                  <a:lnTo>
                    <a:pt x="6006592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681734" y="3018282"/>
              <a:ext cx="6096000" cy="894715"/>
            </a:xfrm>
            <a:custGeom>
              <a:avLst/>
              <a:gdLst/>
              <a:ahLst/>
              <a:cxnLst/>
              <a:rect l="l" t="t" r="r" b="b"/>
              <a:pathLst>
                <a:path w="6096000" h="894714">
                  <a:moveTo>
                    <a:pt x="0" y="89407"/>
                  </a:moveTo>
                  <a:lnTo>
                    <a:pt x="7022" y="54596"/>
                  </a:lnTo>
                  <a:lnTo>
                    <a:pt x="26177" y="26177"/>
                  </a:lnTo>
                  <a:lnTo>
                    <a:pt x="54596" y="7022"/>
                  </a:lnTo>
                  <a:lnTo>
                    <a:pt x="89408" y="0"/>
                  </a:lnTo>
                  <a:lnTo>
                    <a:pt x="6006592" y="0"/>
                  </a:lnTo>
                  <a:lnTo>
                    <a:pt x="6041403" y="7022"/>
                  </a:lnTo>
                  <a:lnTo>
                    <a:pt x="6069822" y="26177"/>
                  </a:lnTo>
                  <a:lnTo>
                    <a:pt x="6088977" y="54596"/>
                  </a:lnTo>
                  <a:lnTo>
                    <a:pt x="6096000" y="89407"/>
                  </a:lnTo>
                  <a:lnTo>
                    <a:pt x="6096000" y="805179"/>
                  </a:lnTo>
                  <a:lnTo>
                    <a:pt x="6088977" y="839991"/>
                  </a:lnTo>
                  <a:lnTo>
                    <a:pt x="6069822" y="868410"/>
                  </a:lnTo>
                  <a:lnTo>
                    <a:pt x="6041403" y="887565"/>
                  </a:lnTo>
                  <a:lnTo>
                    <a:pt x="6006592" y="894587"/>
                  </a:lnTo>
                  <a:lnTo>
                    <a:pt x="89408" y="894587"/>
                  </a:lnTo>
                  <a:lnTo>
                    <a:pt x="54596" y="887565"/>
                  </a:lnTo>
                  <a:lnTo>
                    <a:pt x="26177" y="868410"/>
                  </a:lnTo>
                  <a:lnTo>
                    <a:pt x="7022" y="839991"/>
                  </a:lnTo>
                  <a:lnTo>
                    <a:pt x="0" y="805179"/>
                  </a:lnTo>
                  <a:lnTo>
                    <a:pt x="0" y="89407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135885" y="4037838"/>
              <a:ext cx="6096000" cy="894715"/>
            </a:xfrm>
            <a:custGeom>
              <a:avLst/>
              <a:gdLst/>
              <a:ahLst/>
              <a:cxnLst/>
              <a:rect l="l" t="t" r="r" b="b"/>
              <a:pathLst>
                <a:path w="6096000" h="894714">
                  <a:moveTo>
                    <a:pt x="6006592" y="0"/>
                  </a:moveTo>
                  <a:lnTo>
                    <a:pt x="89407" y="0"/>
                  </a:lnTo>
                  <a:lnTo>
                    <a:pt x="54596" y="7022"/>
                  </a:lnTo>
                  <a:lnTo>
                    <a:pt x="26177" y="26177"/>
                  </a:lnTo>
                  <a:lnTo>
                    <a:pt x="7022" y="54596"/>
                  </a:lnTo>
                  <a:lnTo>
                    <a:pt x="0" y="89407"/>
                  </a:lnTo>
                  <a:lnTo>
                    <a:pt x="0" y="805180"/>
                  </a:lnTo>
                  <a:lnTo>
                    <a:pt x="7022" y="839991"/>
                  </a:lnTo>
                  <a:lnTo>
                    <a:pt x="26177" y="868410"/>
                  </a:lnTo>
                  <a:lnTo>
                    <a:pt x="54596" y="887565"/>
                  </a:lnTo>
                  <a:lnTo>
                    <a:pt x="89407" y="894588"/>
                  </a:lnTo>
                  <a:lnTo>
                    <a:pt x="6006592" y="894588"/>
                  </a:lnTo>
                  <a:lnTo>
                    <a:pt x="6041403" y="887565"/>
                  </a:lnTo>
                  <a:lnTo>
                    <a:pt x="6069822" y="868410"/>
                  </a:lnTo>
                  <a:lnTo>
                    <a:pt x="6088977" y="839991"/>
                  </a:lnTo>
                  <a:lnTo>
                    <a:pt x="6095999" y="805180"/>
                  </a:lnTo>
                  <a:lnTo>
                    <a:pt x="6095999" y="89407"/>
                  </a:lnTo>
                  <a:lnTo>
                    <a:pt x="6088977" y="54596"/>
                  </a:lnTo>
                  <a:lnTo>
                    <a:pt x="6069822" y="26177"/>
                  </a:lnTo>
                  <a:lnTo>
                    <a:pt x="6041403" y="7022"/>
                  </a:lnTo>
                  <a:lnTo>
                    <a:pt x="6006592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135885" y="4037838"/>
              <a:ext cx="6096000" cy="894715"/>
            </a:xfrm>
            <a:custGeom>
              <a:avLst/>
              <a:gdLst/>
              <a:ahLst/>
              <a:cxnLst/>
              <a:rect l="l" t="t" r="r" b="b"/>
              <a:pathLst>
                <a:path w="6096000" h="894714">
                  <a:moveTo>
                    <a:pt x="0" y="89407"/>
                  </a:moveTo>
                  <a:lnTo>
                    <a:pt x="7022" y="54596"/>
                  </a:lnTo>
                  <a:lnTo>
                    <a:pt x="26177" y="26177"/>
                  </a:lnTo>
                  <a:lnTo>
                    <a:pt x="54596" y="7022"/>
                  </a:lnTo>
                  <a:lnTo>
                    <a:pt x="89407" y="0"/>
                  </a:lnTo>
                  <a:lnTo>
                    <a:pt x="6006592" y="0"/>
                  </a:lnTo>
                  <a:lnTo>
                    <a:pt x="6041403" y="7022"/>
                  </a:lnTo>
                  <a:lnTo>
                    <a:pt x="6069822" y="26177"/>
                  </a:lnTo>
                  <a:lnTo>
                    <a:pt x="6088977" y="54596"/>
                  </a:lnTo>
                  <a:lnTo>
                    <a:pt x="6095999" y="89407"/>
                  </a:lnTo>
                  <a:lnTo>
                    <a:pt x="6095999" y="805180"/>
                  </a:lnTo>
                  <a:lnTo>
                    <a:pt x="6088977" y="839991"/>
                  </a:lnTo>
                  <a:lnTo>
                    <a:pt x="6069822" y="868410"/>
                  </a:lnTo>
                  <a:lnTo>
                    <a:pt x="6041403" y="887565"/>
                  </a:lnTo>
                  <a:lnTo>
                    <a:pt x="6006592" y="894588"/>
                  </a:lnTo>
                  <a:lnTo>
                    <a:pt x="89407" y="894588"/>
                  </a:lnTo>
                  <a:lnTo>
                    <a:pt x="54596" y="887565"/>
                  </a:lnTo>
                  <a:lnTo>
                    <a:pt x="26177" y="868410"/>
                  </a:lnTo>
                  <a:lnTo>
                    <a:pt x="7022" y="839991"/>
                  </a:lnTo>
                  <a:lnTo>
                    <a:pt x="0" y="805180"/>
                  </a:lnTo>
                  <a:lnTo>
                    <a:pt x="0" y="89407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591562" y="5057393"/>
              <a:ext cx="6096000" cy="894715"/>
            </a:xfrm>
            <a:custGeom>
              <a:avLst/>
              <a:gdLst/>
              <a:ahLst/>
              <a:cxnLst/>
              <a:rect l="l" t="t" r="r" b="b"/>
              <a:pathLst>
                <a:path w="6096000" h="894714">
                  <a:moveTo>
                    <a:pt x="6006592" y="0"/>
                  </a:moveTo>
                  <a:lnTo>
                    <a:pt x="89407" y="0"/>
                  </a:lnTo>
                  <a:lnTo>
                    <a:pt x="54596" y="7022"/>
                  </a:lnTo>
                  <a:lnTo>
                    <a:pt x="26177" y="26177"/>
                  </a:lnTo>
                  <a:lnTo>
                    <a:pt x="7022" y="54596"/>
                  </a:lnTo>
                  <a:lnTo>
                    <a:pt x="0" y="89407"/>
                  </a:lnTo>
                  <a:lnTo>
                    <a:pt x="0" y="805129"/>
                  </a:lnTo>
                  <a:lnTo>
                    <a:pt x="7022" y="839949"/>
                  </a:lnTo>
                  <a:lnTo>
                    <a:pt x="26177" y="868384"/>
                  </a:lnTo>
                  <a:lnTo>
                    <a:pt x="54596" y="887557"/>
                  </a:lnTo>
                  <a:lnTo>
                    <a:pt x="89407" y="894587"/>
                  </a:lnTo>
                  <a:lnTo>
                    <a:pt x="6006592" y="894587"/>
                  </a:lnTo>
                  <a:lnTo>
                    <a:pt x="6041403" y="887557"/>
                  </a:lnTo>
                  <a:lnTo>
                    <a:pt x="6069822" y="868384"/>
                  </a:lnTo>
                  <a:lnTo>
                    <a:pt x="6088977" y="839949"/>
                  </a:lnTo>
                  <a:lnTo>
                    <a:pt x="6095999" y="805129"/>
                  </a:lnTo>
                  <a:lnTo>
                    <a:pt x="6095999" y="89407"/>
                  </a:lnTo>
                  <a:lnTo>
                    <a:pt x="6088977" y="54596"/>
                  </a:lnTo>
                  <a:lnTo>
                    <a:pt x="6069822" y="26177"/>
                  </a:lnTo>
                  <a:lnTo>
                    <a:pt x="6041403" y="7022"/>
                  </a:lnTo>
                  <a:lnTo>
                    <a:pt x="6006592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591562" y="5057393"/>
              <a:ext cx="6096000" cy="894715"/>
            </a:xfrm>
            <a:custGeom>
              <a:avLst/>
              <a:gdLst/>
              <a:ahLst/>
              <a:cxnLst/>
              <a:rect l="l" t="t" r="r" b="b"/>
              <a:pathLst>
                <a:path w="6096000" h="894714">
                  <a:moveTo>
                    <a:pt x="0" y="89407"/>
                  </a:moveTo>
                  <a:lnTo>
                    <a:pt x="7022" y="54596"/>
                  </a:lnTo>
                  <a:lnTo>
                    <a:pt x="26177" y="26177"/>
                  </a:lnTo>
                  <a:lnTo>
                    <a:pt x="54596" y="7022"/>
                  </a:lnTo>
                  <a:lnTo>
                    <a:pt x="89407" y="0"/>
                  </a:lnTo>
                  <a:lnTo>
                    <a:pt x="6006592" y="0"/>
                  </a:lnTo>
                  <a:lnTo>
                    <a:pt x="6041403" y="7022"/>
                  </a:lnTo>
                  <a:lnTo>
                    <a:pt x="6069822" y="26177"/>
                  </a:lnTo>
                  <a:lnTo>
                    <a:pt x="6088977" y="54596"/>
                  </a:lnTo>
                  <a:lnTo>
                    <a:pt x="6095999" y="89407"/>
                  </a:lnTo>
                  <a:lnTo>
                    <a:pt x="6095999" y="805129"/>
                  </a:lnTo>
                  <a:lnTo>
                    <a:pt x="6088977" y="839949"/>
                  </a:lnTo>
                  <a:lnTo>
                    <a:pt x="6069822" y="868384"/>
                  </a:lnTo>
                  <a:lnTo>
                    <a:pt x="6041403" y="887557"/>
                  </a:lnTo>
                  <a:lnTo>
                    <a:pt x="6006592" y="894587"/>
                  </a:lnTo>
                  <a:lnTo>
                    <a:pt x="89407" y="894587"/>
                  </a:lnTo>
                  <a:lnTo>
                    <a:pt x="54596" y="887557"/>
                  </a:lnTo>
                  <a:lnTo>
                    <a:pt x="26177" y="868384"/>
                  </a:lnTo>
                  <a:lnTo>
                    <a:pt x="7022" y="839949"/>
                  </a:lnTo>
                  <a:lnTo>
                    <a:pt x="0" y="805129"/>
                  </a:lnTo>
                  <a:lnTo>
                    <a:pt x="0" y="89407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859942" y="1104722"/>
            <a:ext cx="6562090" cy="46736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2240"/>
              </a:lnSpc>
              <a:spcBef>
                <a:spcPts val="10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Engage</a:t>
            </a:r>
            <a:r>
              <a:rPr dirty="0" sz="20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45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dirty="0" sz="20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5">
                <a:solidFill>
                  <a:srgbClr val="FFFFFF"/>
                </a:solidFill>
                <a:latin typeface="Arial"/>
                <a:cs typeface="Arial"/>
              </a:rPr>
              <a:t>Team</a:t>
            </a:r>
            <a:r>
              <a:rPr dirty="0" sz="2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and Secure</a:t>
            </a:r>
            <a:r>
              <a:rPr dirty="0" sz="20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40"/>
              </a:lnSpc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Commitment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Arial"/>
              <a:cs typeface="Arial"/>
            </a:endParaRPr>
          </a:p>
          <a:p>
            <a:pPr marL="467359" marR="1595120">
              <a:lnSpc>
                <a:spcPts val="2080"/>
              </a:lnSpc>
              <a:spcBef>
                <a:spcPts val="1360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Identify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Map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Elements</a:t>
            </a:r>
            <a:r>
              <a:rPr dirty="0" sz="2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&amp;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Build </a:t>
            </a:r>
            <a:r>
              <a:rPr dirty="0" sz="2000" spc="-5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eCQM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report</a:t>
            </a:r>
            <a:endParaRPr sz="2000">
              <a:latin typeface="Arial"/>
              <a:cs typeface="Arial"/>
            </a:endParaRPr>
          </a:p>
          <a:p>
            <a:pPr marL="1377950" marR="1036955" indent="-455930">
              <a:lnSpc>
                <a:spcPts val="8030"/>
              </a:lnSpc>
              <a:spcBef>
                <a:spcPts val="145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Run Report and Evaluate Performance </a:t>
            </a:r>
            <a:r>
              <a:rPr dirty="0" sz="2000" spc="5">
                <a:solidFill>
                  <a:srgbClr val="FFFFFF"/>
                </a:solidFill>
                <a:latin typeface="Arial"/>
                <a:cs typeface="Arial"/>
              </a:rPr>
              <a:t> Use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Report</a:t>
            </a:r>
            <a:r>
              <a:rPr dirty="0" sz="20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Measure</a:t>
            </a:r>
            <a:r>
              <a:rPr dirty="0" sz="20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Progress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00">
              <a:latin typeface="Arial"/>
              <a:cs typeface="Arial"/>
            </a:endParaRPr>
          </a:p>
          <a:p>
            <a:pPr marL="1833245" marR="5080">
              <a:lnSpc>
                <a:spcPts val="2080"/>
              </a:lnSpc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Refine</a:t>
            </a:r>
            <a:r>
              <a:rPr dirty="0" sz="2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Report</a:t>
            </a:r>
            <a:r>
              <a:rPr dirty="0" sz="2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Needed</a:t>
            </a:r>
            <a:r>
              <a:rPr dirty="0" sz="20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0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FFFF"/>
                </a:solidFill>
                <a:latin typeface="Arial"/>
                <a:cs typeface="Arial"/>
              </a:rPr>
              <a:t>Align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with </a:t>
            </a:r>
            <a:r>
              <a:rPr dirty="0" sz="2000" spc="-5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45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dirty="0" sz="20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MQii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Goals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271259" y="1620011"/>
            <a:ext cx="1973580" cy="3660775"/>
            <a:chOff x="6271259" y="1620011"/>
            <a:chExt cx="1973580" cy="3660775"/>
          </a:xfrm>
        </p:grpSpPr>
        <p:sp>
          <p:nvSpPr>
            <p:cNvPr id="15" name="object 15"/>
            <p:cNvSpPr/>
            <p:nvPr/>
          </p:nvSpPr>
          <p:spPr>
            <a:xfrm>
              <a:off x="6284213" y="1632965"/>
              <a:ext cx="582295" cy="582295"/>
            </a:xfrm>
            <a:custGeom>
              <a:avLst/>
              <a:gdLst/>
              <a:ahLst/>
              <a:cxnLst/>
              <a:rect l="l" t="t" r="r" b="b"/>
              <a:pathLst>
                <a:path w="582295" h="582294">
                  <a:moveTo>
                    <a:pt x="451231" y="0"/>
                  </a:moveTo>
                  <a:lnTo>
                    <a:pt x="130937" y="0"/>
                  </a:lnTo>
                  <a:lnTo>
                    <a:pt x="130937" y="320167"/>
                  </a:lnTo>
                  <a:lnTo>
                    <a:pt x="0" y="320167"/>
                  </a:lnTo>
                  <a:lnTo>
                    <a:pt x="291084" y="582168"/>
                  </a:lnTo>
                  <a:lnTo>
                    <a:pt x="582167" y="320167"/>
                  </a:lnTo>
                  <a:lnTo>
                    <a:pt x="451231" y="320167"/>
                  </a:lnTo>
                  <a:lnTo>
                    <a:pt x="451231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284213" y="1632965"/>
              <a:ext cx="582295" cy="582295"/>
            </a:xfrm>
            <a:custGeom>
              <a:avLst/>
              <a:gdLst/>
              <a:ahLst/>
              <a:cxnLst/>
              <a:rect l="l" t="t" r="r" b="b"/>
              <a:pathLst>
                <a:path w="582295" h="582294">
                  <a:moveTo>
                    <a:pt x="0" y="320167"/>
                  </a:moveTo>
                  <a:lnTo>
                    <a:pt x="130937" y="320167"/>
                  </a:lnTo>
                  <a:lnTo>
                    <a:pt x="130937" y="0"/>
                  </a:lnTo>
                  <a:lnTo>
                    <a:pt x="451231" y="0"/>
                  </a:lnTo>
                  <a:lnTo>
                    <a:pt x="451231" y="320167"/>
                  </a:lnTo>
                  <a:lnTo>
                    <a:pt x="582167" y="320167"/>
                  </a:lnTo>
                  <a:lnTo>
                    <a:pt x="291084" y="582168"/>
                  </a:lnTo>
                  <a:lnTo>
                    <a:pt x="0" y="320167"/>
                  </a:lnTo>
                  <a:close/>
                </a:path>
              </a:pathLst>
            </a:custGeom>
            <a:ln w="25907">
              <a:solidFill>
                <a:srgbClr val="D0D7E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739889" y="2652522"/>
              <a:ext cx="582295" cy="582295"/>
            </a:xfrm>
            <a:custGeom>
              <a:avLst/>
              <a:gdLst/>
              <a:ahLst/>
              <a:cxnLst/>
              <a:rect l="l" t="t" r="r" b="b"/>
              <a:pathLst>
                <a:path w="582295" h="582294">
                  <a:moveTo>
                    <a:pt x="451230" y="0"/>
                  </a:moveTo>
                  <a:lnTo>
                    <a:pt x="130936" y="0"/>
                  </a:lnTo>
                  <a:lnTo>
                    <a:pt x="130936" y="320166"/>
                  </a:lnTo>
                  <a:lnTo>
                    <a:pt x="0" y="320166"/>
                  </a:lnTo>
                  <a:lnTo>
                    <a:pt x="291083" y="582167"/>
                  </a:lnTo>
                  <a:lnTo>
                    <a:pt x="582167" y="320166"/>
                  </a:lnTo>
                  <a:lnTo>
                    <a:pt x="451230" y="320166"/>
                  </a:lnTo>
                  <a:lnTo>
                    <a:pt x="451230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739889" y="2652522"/>
              <a:ext cx="582295" cy="582295"/>
            </a:xfrm>
            <a:custGeom>
              <a:avLst/>
              <a:gdLst/>
              <a:ahLst/>
              <a:cxnLst/>
              <a:rect l="l" t="t" r="r" b="b"/>
              <a:pathLst>
                <a:path w="582295" h="582294">
                  <a:moveTo>
                    <a:pt x="0" y="320166"/>
                  </a:moveTo>
                  <a:lnTo>
                    <a:pt x="130936" y="320166"/>
                  </a:lnTo>
                  <a:lnTo>
                    <a:pt x="130936" y="0"/>
                  </a:lnTo>
                  <a:lnTo>
                    <a:pt x="451230" y="0"/>
                  </a:lnTo>
                  <a:lnTo>
                    <a:pt x="451230" y="320166"/>
                  </a:lnTo>
                  <a:lnTo>
                    <a:pt x="582167" y="320166"/>
                  </a:lnTo>
                  <a:lnTo>
                    <a:pt x="291083" y="582167"/>
                  </a:lnTo>
                  <a:lnTo>
                    <a:pt x="0" y="320166"/>
                  </a:lnTo>
                  <a:close/>
                </a:path>
              </a:pathLst>
            </a:custGeom>
            <a:ln w="25908">
              <a:solidFill>
                <a:srgbClr val="D0D7E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7195565" y="3656838"/>
              <a:ext cx="582295" cy="582295"/>
            </a:xfrm>
            <a:custGeom>
              <a:avLst/>
              <a:gdLst/>
              <a:ahLst/>
              <a:cxnLst/>
              <a:rect l="l" t="t" r="r" b="b"/>
              <a:pathLst>
                <a:path w="582295" h="582295">
                  <a:moveTo>
                    <a:pt x="451230" y="0"/>
                  </a:moveTo>
                  <a:lnTo>
                    <a:pt x="130936" y="0"/>
                  </a:lnTo>
                  <a:lnTo>
                    <a:pt x="130936" y="320167"/>
                  </a:lnTo>
                  <a:lnTo>
                    <a:pt x="0" y="320167"/>
                  </a:lnTo>
                  <a:lnTo>
                    <a:pt x="291083" y="582168"/>
                  </a:lnTo>
                  <a:lnTo>
                    <a:pt x="582167" y="320167"/>
                  </a:lnTo>
                  <a:lnTo>
                    <a:pt x="451230" y="320167"/>
                  </a:lnTo>
                  <a:lnTo>
                    <a:pt x="451230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7195565" y="3656838"/>
              <a:ext cx="582295" cy="582295"/>
            </a:xfrm>
            <a:custGeom>
              <a:avLst/>
              <a:gdLst/>
              <a:ahLst/>
              <a:cxnLst/>
              <a:rect l="l" t="t" r="r" b="b"/>
              <a:pathLst>
                <a:path w="582295" h="582295">
                  <a:moveTo>
                    <a:pt x="0" y="320167"/>
                  </a:moveTo>
                  <a:lnTo>
                    <a:pt x="130936" y="320167"/>
                  </a:lnTo>
                  <a:lnTo>
                    <a:pt x="130936" y="0"/>
                  </a:lnTo>
                  <a:lnTo>
                    <a:pt x="451230" y="0"/>
                  </a:lnTo>
                  <a:lnTo>
                    <a:pt x="451230" y="320167"/>
                  </a:lnTo>
                  <a:lnTo>
                    <a:pt x="582167" y="320167"/>
                  </a:lnTo>
                  <a:lnTo>
                    <a:pt x="291083" y="582168"/>
                  </a:lnTo>
                  <a:lnTo>
                    <a:pt x="0" y="320167"/>
                  </a:lnTo>
                  <a:close/>
                </a:path>
              </a:pathLst>
            </a:custGeom>
            <a:ln w="25908">
              <a:solidFill>
                <a:srgbClr val="D0D7E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7651241" y="4687061"/>
              <a:ext cx="581025" cy="581025"/>
            </a:xfrm>
            <a:custGeom>
              <a:avLst/>
              <a:gdLst/>
              <a:ahLst/>
              <a:cxnLst/>
              <a:rect l="l" t="t" r="r" b="b"/>
              <a:pathLst>
                <a:path w="581025" h="581025">
                  <a:moveTo>
                    <a:pt x="449960" y="0"/>
                  </a:moveTo>
                  <a:lnTo>
                    <a:pt x="130682" y="0"/>
                  </a:lnTo>
                  <a:lnTo>
                    <a:pt x="130682" y="319405"/>
                  </a:lnTo>
                  <a:lnTo>
                    <a:pt x="0" y="319405"/>
                  </a:lnTo>
                  <a:lnTo>
                    <a:pt x="290322" y="580644"/>
                  </a:lnTo>
                  <a:lnTo>
                    <a:pt x="580643" y="319405"/>
                  </a:lnTo>
                  <a:lnTo>
                    <a:pt x="449960" y="319405"/>
                  </a:lnTo>
                  <a:lnTo>
                    <a:pt x="449960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7651241" y="4687061"/>
              <a:ext cx="581025" cy="581025"/>
            </a:xfrm>
            <a:custGeom>
              <a:avLst/>
              <a:gdLst/>
              <a:ahLst/>
              <a:cxnLst/>
              <a:rect l="l" t="t" r="r" b="b"/>
              <a:pathLst>
                <a:path w="581025" h="581025">
                  <a:moveTo>
                    <a:pt x="0" y="319405"/>
                  </a:moveTo>
                  <a:lnTo>
                    <a:pt x="130682" y="319405"/>
                  </a:lnTo>
                  <a:lnTo>
                    <a:pt x="130682" y="0"/>
                  </a:lnTo>
                  <a:lnTo>
                    <a:pt x="449960" y="0"/>
                  </a:lnTo>
                  <a:lnTo>
                    <a:pt x="449960" y="319405"/>
                  </a:lnTo>
                  <a:lnTo>
                    <a:pt x="580643" y="319405"/>
                  </a:lnTo>
                  <a:lnTo>
                    <a:pt x="290322" y="580644"/>
                  </a:lnTo>
                  <a:lnTo>
                    <a:pt x="0" y="319405"/>
                  </a:lnTo>
                  <a:close/>
                </a:path>
              </a:pathLst>
            </a:custGeom>
            <a:ln w="25908">
              <a:solidFill>
                <a:srgbClr val="D0D7E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526491" y="417703"/>
            <a:ext cx="7223759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65">
                <a:solidFill>
                  <a:srgbClr val="858689"/>
                </a:solidFill>
              </a:rPr>
              <a:t>Data</a:t>
            </a:r>
            <a:r>
              <a:rPr dirty="0" spc="200">
                <a:solidFill>
                  <a:srgbClr val="858689"/>
                </a:solidFill>
              </a:rPr>
              <a:t> </a:t>
            </a:r>
            <a:r>
              <a:rPr dirty="0" spc="80">
                <a:solidFill>
                  <a:srgbClr val="858689"/>
                </a:solidFill>
              </a:rPr>
              <a:t>Collection</a:t>
            </a:r>
            <a:r>
              <a:rPr dirty="0" spc="254">
                <a:solidFill>
                  <a:srgbClr val="858689"/>
                </a:solidFill>
              </a:rPr>
              <a:t> </a:t>
            </a:r>
            <a:r>
              <a:rPr dirty="0" spc="65">
                <a:solidFill>
                  <a:srgbClr val="858689"/>
                </a:solidFill>
              </a:rPr>
              <a:t>Will</a:t>
            </a:r>
            <a:r>
              <a:rPr dirty="0" spc="210">
                <a:solidFill>
                  <a:srgbClr val="858689"/>
                </a:solidFill>
              </a:rPr>
              <a:t> </a:t>
            </a:r>
            <a:r>
              <a:rPr dirty="0" spc="40">
                <a:solidFill>
                  <a:srgbClr val="858689"/>
                </a:solidFill>
              </a:rPr>
              <a:t>be</a:t>
            </a:r>
            <a:r>
              <a:rPr dirty="0" spc="204">
                <a:solidFill>
                  <a:srgbClr val="858689"/>
                </a:solidFill>
              </a:rPr>
              <a:t> </a:t>
            </a:r>
            <a:r>
              <a:rPr dirty="0" spc="75">
                <a:solidFill>
                  <a:srgbClr val="858689"/>
                </a:solidFill>
              </a:rPr>
              <a:t>Critical</a:t>
            </a:r>
            <a:r>
              <a:rPr dirty="0" spc="235">
                <a:solidFill>
                  <a:srgbClr val="858689"/>
                </a:solidFill>
              </a:rPr>
              <a:t> </a:t>
            </a:r>
            <a:r>
              <a:rPr dirty="0" spc="45">
                <a:solidFill>
                  <a:srgbClr val="858689"/>
                </a:solidFill>
              </a:rPr>
              <a:t>to</a:t>
            </a:r>
            <a:r>
              <a:rPr dirty="0" spc="185">
                <a:solidFill>
                  <a:srgbClr val="858689"/>
                </a:solidFill>
              </a:rPr>
              <a:t> </a:t>
            </a:r>
            <a:r>
              <a:rPr dirty="0" spc="85">
                <a:solidFill>
                  <a:srgbClr val="858689"/>
                </a:solidFill>
              </a:rPr>
              <a:t>Implementation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0991" y="1020292"/>
            <a:ext cx="7205980" cy="3074035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3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2000">
                <a:latin typeface="Arial"/>
                <a:cs typeface="Arial"/>
              </a:rPr>
              <a:t>Assess</a:t>
            </a:r>
            <a:r>
              <a:rPr dirty="0" sz="2000" spc="-80">
                <a:latin typeface="Arial"/>
                <a:cs typeface="Arial"/>
              </a:rPr>
              <a:t> </a:t>
            </a:r>
            <a:r>
              <a:rPr dirty="0" sz="2000" spc="-45">
                <a:latin typeface="Arial"/>
                <a:cs typeface="Arial"/>
              </a:rPr>
              <a:t>Your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Facility’s </a:t>
            </a:r>
            <a:r>
              <a:rPr dirty="0" sz="2000">
                <a:latin typeface="Arial"/>
                <a:cs typeface="Arial"/>
              </a:rPr>
              <a:t>Readiness</a:t>
            </a:r>
            <a:endParaRPr sz="20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2000">
                <a:latin typeface="Arial"/>
                <a:cs typeface="Arial"/>
              </a:rPr>
              <a:t>Assemble</a:t>
            </a:r>
            <a:r>
              <a:rPr dirty="0" sz="2000" spc="-80">
                <a:latin typeface="Arial"/>
                <a:cs typeface="Arial"/>
              </a:rPr>
              <a:t> </a:t>
            </a:r>
            <a:r>
              <a:rPr dirty="0" sz="2000" spc="-45">
                <a:latin typeface="Arial"/>
                <a:cs typeface="Arial"/>
              </a:rPr>
              <a:t>Your</a:t>
            </a:r>
            <a:r>
              <a:rPr dirty="0" sz="2000" spc="-65">
                <a:latin typeface="Arial"/>
                <a:cs typeface="Arial"/>
              </a:rPr>
              <a:t> </a:t>
            </a:r>
            <a:r>
              <a:rPr dirty="0" sz="2000" spc="-55">
                <a:latin typeface="Arial"/>
                <a:cs typeface="Arial"/>
              </a:rPr>
              <a:t>Team</a:t>
            </a:r>
            <a:endParaRPr sz="20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2000">
                <a:latin typeface="Arial"/>
                <a:cs typeface="Arial"/>
              </a:rPr>
              <a:t>Understand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the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Process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for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Malnutrition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Quality Improvement</a:t>
            </a:r>
            <a:endParaRPr sz="20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(QI)</a:t>
            </a:r>
            <a:endParaRPr sz="20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2000">
                <a:latin typeface="Arial"/>
                <a:cs typeface="Arial"/>
              </a:rPr>
              <a:t>Map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 spc="-45">
                <a:latin typeface="Arial"/>
                <a:cs typeface="Arial"/>
              </a:rPr>
              <a:t>Your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Clinical </a:t>
            </a:r>
            <a:r>
              <a:rPr dirty="0" sz="2000" spc="-5">
                <a:latin typeface="Arial"/>
                <a:cs typeface="Arial"/>
              </a:rPr>
              <a:t>Workflow</a:t>
            </a:r>
            <a:endParaRPr sz="20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200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2000">
                <a:latin typeface="Arial"/>
                <a:cs typeface="Arial"/>
              </a:rPr>
              <a:t>Select</a:t>
            </a:r>
            <a:r>
              <a:rPr dirty="0" sz="2000" spc="-65">
                <a:latin typeface="Arial"/>
                <a:cs typeface="Arial"/>
              </a:rPr>
              <a:t> </a:t>
            </a:r>
            <a:r>
              <a:rPr dirty="0" sz="2000" spc="-45">
                <a:latin typeface="Arial"/>
                <a:cs typeface="Arial"/>
              </a:rPr>
              <a:t>Your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Quality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Improvement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Focus</a:t>
            </a:r>
            <a:endParaRPr sz="20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205"/>
              </a:spcBef>
              <a:buChar char="•"/>
              <a:tabLst>
                <a:tab pos="299085" algn="l"/>
                <a:tab pos="299720" algn="l"/>
              </a:tabLst>
            </a:pPr>
            <a:r>
              <a:rPr dirty="0" sz="2000" spc="5">
                <a:latin typeface="Arial"/>
                <a:cs typeface="Arial"/>
              </a:rPr>
              <a:t>U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ing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Pla</a:t>
            </a:r>
            <a:r>
              <a:rPr dirty="0" sz="2000" spc="-5">
                <a:latin typeface="Arial"/>
                <a:cs typeface="Arial"/>
              </a:rPr>
              <a:t>n</a:t>
            </a:r>
            <a:r>
              <a:rPr dirty="0" sz="2000">
                <a:latin typeface="Arial"/>
                <a:cs typeface="Arial"/>
              </a:rPr>
              <a:t>-</a:t>
            </a:r>
            <a:r>
              <a:rPr dirty="0" sz="2000" spc="5">
                <a:latin typeface="Arial"/>
                <a:cs typeface="Arial"/>
              </a:rPr>
              <a:t>D</a:t>
            </a:r>
            <a:r>
              <a:rPr dirty="0" sz="2000">
                <a:latin typeface="Arial"/>
                <a:cs typeface="Arial"/>
              </a:rPr>
              <a:t>o</a:t>
            </a:r>
            <a:r>
              <a:rPr dirty="0" sz="2000" spc="5">
                <a:latin typeface="Arial"/>
                <a:cs typeface="Arial"/>
              </a:rPr>
              <a:t>-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ud</a:t>
            </a:r>
            <a:r>
              <a:rPr dirty="0" sz="2000" spc="-5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-</a:t>
            </a:r>
            <a:r>
              <a:rPr dirty="0" sz="2000">
                <a:latin typeface="Arial"/>
                <a:cs typeface="Arial"/>
              </a:rPr>
              <a:t>Act</a:t>
            </a:r>
            <a:r>
              <a:rPr dirty="0" sz="2000" spc="-1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Appro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ch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QI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33358" y="6465214"/>
            <a:ext cx="1028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195" y="440563"/>
            <a:ext cx="333502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80">
                <a:solidFill>
                  <a:srgbClr val="858689"/>
                </a:solidFill>
              </a:rPr>
              <a:t>Presentation</a:t>
            </a:r>
            <a:r>
              <a:rPr dirty="0" spc="204">
                <a:solidFill>
                  <a:srgbClr val="858689"/>
                </a:solidFill>
              </a:rPr>
              <a:t> </a:t>
            </a:r>
            <a:r>
              <a:rPr dirty="0" spc="75">
                <a:solidFill>
                  <a:srgbClr val="858689"/>
                </a:solidFill>
              </a:rPr>
              <a:t>Overview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6259" y="1235963"/>
            <a:ext cx="8042148" cy="402793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314020"/>
            <a:ext cx="7259320" cy="75819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solidFill>
                  <a:srgbClr val="858689"/>
                </a:solidFill>
              </a:rPr>
              <a:t>Assess</a:t>
            </a:r>
            <a:r>
              <a:rPr dirty="0" spc="-55">
                <a:solidFill>
                  <a:srgbClr val="858689"/>
                </a:solidFill>
              </a:rPr>
              <a:t> </a:t>
            </a:r>
            <a:r>
              <a:rPr dirty="0" spc="-60">
                <a:solidFill>
                  <a:srgbClr val="858689"/>
                </a:solidFill>
              </a:rPr>
              <a:t>Your</a:t>
            </a:r>
            <a:r>
              <a:rPr dirty="0" spc="10">
                <a:solidFill>
                  <a:srgbClr val="858689"/>
                </a:solidFill>
              </a:rPr>
              <a:t> </a:t>
            </a:r>
            <a:r>
              <a:rPr dirty="0" spc="-10">
                <a:solidFill>
                  <a:srgbClr val="858689"/>
                </a:solidFill>
              </a:rPr>
              <a:t>Facility’s</a:t>
            </a:r>
            <a:r>
              <a:rPr dirty="0" spc="20">
                <a:solidFill>
                  <a:srgbClr val="858689"/>
                </a:solidFill>
              </a:rPr>
              <a:t> </a:t>
            </a:r>
            <a:r>
              <a:rPr dirty="0" spc="-5">
                <a:solidFill>
                  <a:srgbClr val="858689"/>
                </a:solidFill>
              </a:rPr>
              <a:t>Readiness:</a:t>
            </a:r>
            <a:r>
              <a:rPr dirty="0" spc="35">
                <a:solidFill>
                  <a:srgbClr val="858689"/>
                </a:solidFill>
              </a:rPr>
              <a:t> </a:t>
            </a:r>
            <a:r>
              <a:rPr dirty="0" spc="-5">
                <a:solidFill>
                  <a:srgbClr val="858689"/>
                </a:solidFill>
              </a:rPr>
              <a:t>Understand</a:t>
            </a:r>
            <a:r>
              <a:rPr dirty="0" spc="10">
                <a:solidFill>
                  <a:srgbClr val="858689"/>
                </a:solidFill>
              </a:rPr>
              <a:t> </a:t>
            </a:r>
            <a:r>
              <a:rPr dirty="0" spc="-5">
                <a:solidFill>
                  <a:srgbClr val="858689"/>
                </a:solidFill>
              </a:rPr>
              <a:t>How</a:t>
            </a:r>
            <a:r>
              <a:rPr dirty="0" spc="10">
                <a:solidFill>
                  <a:srgbClr val="858689"/>
                </a:solidFill>
              </a:rPr>
              <a:t> </a:t>
            </a:r>
            <a:r>
              <a:rPr dirty="0">
                <a:solidFill>
                  <a:srgbClr val="858689"/>
                </a:solidFill>
              </a:rPr>
              <a:t>to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5">
                <a:solidFill>
                  <a:srgbClr val="858689"/>
                </a:solidFill>
              </a:rPr>
              <a:t>Support</a:t>
            </a:r>
            <a:r>
              <a:rPr dirty="0" spc="-25">
                <a:solidFill>
                  <a:srgbClr val="858689"/>
                </a:solidFill>
              </a:rPr>
              <a:t> </a:t>
            </a:r>
            <a:r>
              <a:rPr dirty="0" spc="-60">
                <a:solidFill>
                  <a:srgbClr val="858689"/>
                </a:solidFill>
              </a:rPr>
              <a:t>Your</a:t>
            </a:r>
            <a:r>
              <a:rPr dirty="0" spc="-135">
                <a:solidFill>
                  <a:srgbClr val="858689"/>
                </a:solidFill>
              </a:rPr>
              <a:t> </a:t>
            </a:r>
            <a:r>
              <a:rPr dirty="0" spc="-5">
                <a:solidFill>
                  <a:srgbClr val="858689"/>
                </a:solidFill>
              </a:rPr>
              <a:t>Ability</a:t>
            </a:r>
            <a:r>
              <a:rPr dirty="0" spc="25">
                <a:solidFill>
                  <a:srgbClr val="858689"/>
                </a:solidFill>
              </a:rPr>
              <a:t> </a:t>
            </a:r>
            <a:r>
              <a:rPr dirty="0">
                <a:solidFill>
                  <a:srgbClr val="858689"/>
                </a:solidFill>
              </a:rPr>
              <a:t>to</a:t>
            </a:r>
            <a:r>
              <a:rPr dirty="0" spc="5">
                <a:solidFill>
                  <a:srgbClr val="858689"/>
                </a:solidFill>
              </a:rPr>
              <a:t> </a:t>
            </a:r>
            <a:r>
              <a:rPr dirty="0" spc="-5">
                <a:solidFill>
                  <a:srgbClr val="858689"/>
                </a:solidFill>
              </a:rPr>
              <a:t>Undertake</a:t>
            </a:r>
            <a:r>
              <a:rPr dirty="0" spc="10">
                <a:solidFill>
                  <a:srgbClr val="858689"/>
                </a:solidFill>
              </a:rPr>
              <a:t> </a:t>
            </a:r>
            <a:r>
              <a:rPr dirty="0" spc="-5">
                <a:solidFill>
                  <a:srgbClr val="858689"/>
                </a:solidFill>
              </a:rPr>
              <a:t>Malnutrition</a:t>
            </a:r>
            <a:r>
              <a:rPr dirty="0" spc="20">
                <a:solidFill>
                  <a:srgbClr val="858689"/>
                </a:solidFill>
              </a:rPr>
              <a:t> </a:t>
            </a:r>
            <a:r>
              <a:rPr dirty="0">
                <a:solidFill>
                  <a:srgbClr val="858689"/>
                </a:solidFill>
              </a:rPr>
              <a:t>QI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33358" y="6465214"/>
            <a:ext cx="1028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88888"/>
                </a:solidFill>
                <a:latin typeface="Calibri"/>
                <a:cs typeface="Calibri"/>
              </a:rPr>
              <a:t>3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6401" y="5577027"/>
            <a:ext cx="7474584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39520" marR="5080" indent="-1227455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Use </a:t>
            </a:r>
            <a:r>
              <a:rPr dirty="0" sz="1400">
                <a:latin typeface="Arial"/>
                <a:cs typeface="Arial"/>
              </a:rPr>
              <a:t>the </a:t>
            </a:r>
            <a:r>
              <a:rPr dirty="0" u="heavy" sz="14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Readiness </a:t>
            </a:r>
            <a:r>
              <a:rPr dirty="0" u="heavy" sz="14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Questionnaire</a:t>
            </a:r>
            <a:r>
              <a:rPr dirty="0" sz="1400" spc="-5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1400">
                <a:latin typeface="Arial"/>
                <a:cs typeface="Arial"/>
              </a:rPr>
              <a:t>to </a:t>
            </a:r>
            <a:r>
              <a:rPr dirty="0" sz="1400" spc="-5">
                <a:latin typeface="Arial"/>
                <a:cs typeface="Arial"/>
              </a:rPr>
              <a:t>evaluate </a:t>
            </a:r>
            <a:r>
              <a:rPr dirty="0" sz="1400" spc="-10">
                <a:latin typeface="Arial"/>
                <a:cs typeface="Arial"/>
              </a:rPr>
              <a:t>your </a:t>
            </a:r>
            <a:r>
              <a:rPr dirty="0" sz="1400" spc="-5">
                <a:latin typeface="Arial"/>
                <a:cs typeface="Arial"/>
              </a:rPr>
              <a:t>facility’s </a:t>
            </a:r>
            <a:r>
              <a:rPr dirty="0" sz="1400">
                <a:latin typeface="Arial"/>
                <a:cs typeface="Arial"/>
              </a:rPr>
              <a:t>readiness to </a:t>
            </a:r>
            <a:r>
              <a:rPr dirty="0" sz="1400" spc="-5">
                <a:latin typeface="Arial"/>
                <a:cs typeface="Arial"/>
              </a:rPr>
              <a:t>undertake malnutrition </a:t>
            </a:r>
            <a:r>
              <a:rPr dirty="0" sz="1400" spc="-37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quality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improvement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and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initial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steps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prepare</a:t>
            </a:r>
            <a:r>
              <a:rPr dirty="0" sz="1400" spc="-3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for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your</a:t>
            </a:r>
            <a:r>
              <a:rPr dirty="0" sz="1400">
                <a:latin typeface="Arial"/>
                <a:cs typeface="Arial"/>
              </a:rPr>
              <a:t> project.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41312" y="1011300"/>
          <a:ext cx="8468360" cy="5636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4785"/>
                <a:gridCol w="3130550"/>
                <a:gridCol w="2421255"/>
                <a:gridCol w="1442084"/>
              </a:tblGrid>
              <a:tr h="35458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Member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Role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Suggestions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6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</a:t>
                      </a:r>
                      <a:r>
                        <a:rPr dirty="0" sz="16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11591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Executive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Sponsor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044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Hospital Leader to champion the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effort</a:t>
                      </a:r>
                      <a:r>
                        <a:rPr dirty="0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from</a:t>
                      </a:r>
                      <a:r>
                        <a:rPr dirty="0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leadership</a:t>
                      </a:r>
                      <a:r>
                        <a:rPr dirty="0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perspective, </a:t>
                      </a:r>
                      <a:r>
                        <a:rPr dirty="0" sz="1400" spc="-3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works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to maintain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executive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 leadership</a:t>
                      </a:r>
                      <a:r>
                        <a:rPr dirty="0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buy-in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606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Recommend Executive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 Sponsor and Project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Champion</a:t>
                      </a:r>
                      <a:r>
                        <a:rPr dirty="0" sz="14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establish</a:t>
                      </a:r>
                      <a:r>
                        <a:rPr dirty="0" sz="14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regular </a:t>
                      </a:r>
                      <a:r>
                        <a:rPr dirty="0" sz="1400" spc="-3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meetings (i.e.,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monthly)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receive</a:t>
                      </a:r>
                      <a:r>
                        <a:rPr dirty="0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progress</a:t>
                      </a:r>
                      <a:r>
                        <a:rPr dirty="0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updates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18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30 </a:t>
                      </a:r>
                      <a:r>
                        <a:rPr dirty="0" sz="14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mins. </a:t>
                      </a:r>
                      <a:r>
                        <a:rPr dirty="0" sz="1400" spc="-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 </a:t>
                      </a:r>
                      <a:r>
                        <a:rPr dirty="0" sz="14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month to </a:t>
                      </a:r>
                      <a:r>
                        <a:rPr dirty="0" sz="1400" spc="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review </a:t>
                      </a:r>
                      <a:r>
                        <a:rPr dirty="0" sz="14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progress</a:t>
                      </a:r>
                      <a:r>
                        <a:rPr dirty="0" sz="1400" spc="-9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400" spc="-37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approach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2679827">
                <a:tc>
                  <a:txBody>
                    <a:bodyPr/>
                    <a:lstStyle/>
                    <a:p>
                      <a:pPr marL="91440" marR="4857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Project </a:t>
                      </a:r>
                      <a:r>
                        <a:rPr dirty="0" sz="14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am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04139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i="1">
                          <a:latin typeface="Arial"/>
                          <a:cs typeface="Arial"/>
                        </a:rPr>
                        <a:t>Dietitian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who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generates support and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buy-in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for project by all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relevant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 parties. Leads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day-to-day efforts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this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initiative. Develops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processes for </a:t>
                      </a:r>
                      <a:r>
                        <a:rPr dirty="0" sz="1400" spc="-3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this project at site and spreads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enthusiasm</a:t>
                      </a:r>
                      <a:r>
                        <a:rPr dirty="0" sz="14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across</a:t>
                      </a:r>
                      <a:r>
                        <a:rPr dirty="0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hospital</a:t>
                      </a:r>
                      <a:r>
                        <a:rPr dirty="0" sz="14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about</a:t>
                      </a:r>
                      <a:r>
                        <a:rPr dirty="0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400" spc="-3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4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At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ends</a:t>
                      </a:r>
                      <a:r>
                        <a:rPr dirty="0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educa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l 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webinars,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participates in discussion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boards and leads 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Toolkit 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implementation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(e.g., leads clinician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raining).</a:t>
                      </a:r>
                      <a:r>
                        <a:rPr dirty="0" sz="1400" spc="-1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nurs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and/or</a:t>
                      </a:r>
                      <a:r>
                        <a:rPr dirty="0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ph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ic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ian 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serve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Co-champion.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763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Recommend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Project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Champion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establish a team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of champions (see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next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 slide) and lead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weekly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 “huddles”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throughout this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effort</a:t>
                      </a:r>
                      <a:r>
                        <a:rPr dirty="0" sz="14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discuss</a:t>
                      </a:r>
                      <a:r>
                        <a:rPr dirty="0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barriers</a:t>
                      </a:r>
                      <a:r>
                        <a:rPr dirty="0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400" spc="-3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next</a:t>
                      </a:r>
                      <a:r>
                        <a:rPr dirty="0" sz="1400" spc="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steps.</a:t>
                      </a:r>
                      <a:r>
                        <a:rPr dirty="0" sz="14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It</a:t>
                      </a:r>
                      <a:r>
                        <a:rPr dirty="0" sz="14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might</a:t>
                      </a:r>
                      <a:r>
                        <a:rPr dirty="0" sz="140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be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useful to</a:t>
                      </a:r>
                      <a:r>
                        <a:rPr dirty="0" sz="14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hold</a:t>
                      </a:r>
                      <a:r>
                        <a:rPr dirty="0" sz="14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meetings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twice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week.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4765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dirty="0" sz="1400" spc="-4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400" spc="-3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15</a:t>
                      </a:r>
                      <a:r>
                        <a:rPr dirty="0" sz="1400" spc="-3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hours </a:t>
                      </a:r>
                      <a:r>
                        <a:rPr dirty="0" sz="1400" spc="-37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per month </a:t>
                      </a:r>
                      <a:r>
                        <a:rPr dirty="0" sz="14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(depends on </a:t>
                      </a:r>
                      <a:r>
                        <a:rPr dirty="0" sz="1400" spc="-375" b="1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QI </a:t>
                      </a:r>
                      <a:r>
                        <a:rPr dirty="0" sz="1400" spc="-5" b="1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focus and </a:t>
                      </a:r>
                      <a:r>
                        <a:rPr dirty="0" sz="1400" spc="-375" b="1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 i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resources)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1158443">
                <a:tc>
                  <a:txBody>
                    <a:bodyPr/>
                    <a:lstStyle/>
                    <a:p>
                      <a:pPr marL="91440" marR="825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IT/Informatics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ese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tat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77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Assist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collecting and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analyzing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 data elements required for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eCQMs,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length-of-stay,</a:t>
                      </a:r>
                      <a:r>
                        <a:rPr dirty="0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readmissions,</a:t>
                      </a:r>
                      <a:r>
                        <a:rPr dirty="0" sz="14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any </a:t>
                      </a:r>
                      <a:r>
                        <a:rPr dirty="0" sz="1400" spc="-3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other</a:t>
                      </a:r>
                      <a:r>
                        <a:rPr dirty="0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necessary</a:t>
                      </a:r>
                      <a:r>
                        <a:rPr dirty="0" sz="14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data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489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Recommend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maintaining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regular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communications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4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Project</a:t>
                      </a:r>
                      <a:r>
                        <a:rPr dirty="0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Champion </a:t>
                      </a:r>
                      <a:r>
                        <a:rPr dirty="0" sz="1400" spc="-3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to ensure timely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transmission</a:t>
                      </a:r>
                      <a:r>
                        <a:rPr dirty="0" sz="14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data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6479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~40 </a:t>
                      </a:r>
                      <a:r>
                        <a:rPr dirty="0" sz="1400" spc="-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hours </a:t>
                      </a:r>
                      <a:r>
                        <a:rPr dirty="0" sz="14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total </a:t>
                      </a:r>
                      <a:r>
                        <a:rPr dirty="0" sz="14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400" spc="-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build </a:t>
                      </a:r>
                      <a:r>
                        <a:rPr dirty="0" sz="1400" spc="-37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eCQM</a:t>
                      </a:r>
                      <a:r>
                        <a:rPr dirty="0" sz="1400" spc="-90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report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277786">
                <a:tc gridSpan="4">
                  <a:txBody>
                    <a:bodyPr/>
                    <a:lstStyle/>
                    <a:p>
                      <a:pPr algn="r" marR="19367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1200" spc="-5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4295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6491" y="178384"/>
            <a:ext cx="7071995" cy="75819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75">
                <a:solidFill>
                  <a:srgbClr val="858689"/>
                </a:solidFill>
              </a:rPr>
              <a:t>Assemble</a:t>
            </a:r>
            <a:r>
              <a:rPr dirty="0" spc="200">
                <a:solidFill>
                  <a:srgbClr val="858689"/>
                </a:solidFill>
              </a:rPr>
              <a:t> </a:t>
            </a:r>
            <a:r>
              <a:rPr dirty="0" spc="10">
                <a:solidFill>
                  <a:srgbClr val="858689"/>
                </a:solidFill>
              </a:rPr>
              <a:t>Your</a:t>
            </a:r>
            <a:r>
              <a:rPr dirty="0" spc="160">
                <a:solidFill>
                  <a:srgbClr val="858689"/>
                </a:solidFill>
              </a:rPr>
              <a:t> </a:t>
            </a:r>
            <a:r>
              <a:rPr dirty="0" spc="15">
                <a:solidFill>
                  <a:srgbClr val="858689"/>
                </a:solidFill>
              </a:rPr>
              <a:t>Team:</a:t>
            </a:r>
            <a:r>
              <a:rPr dirty="0" spc="215">
                <a:solidFill>
                  <a:srgbClr val="858689"/>
                </a:solidFill>
              </a:rPr>
              <a:t> </a:t>
            </a:r>
            <a:r>
              <a:rPr dirty="0" spc="80">
                <a:solidFill>
                  <a:srgbClr val="858689"/>
                </a:solidFill>
              </a:rPr>
              <a:t>Recommended</a:t>
            </a:r>
            <a:r>
              <a:rPr dirty="0" spc="235">
                <a:solidFill>
                  <a:srgbClr val="858689"/>
                </a:solidFill>
              </a:rPr>
              <a:t> </a:t>
            </a:r>
            <a:r>
              <a:rPr dirty="0" spc="65">
                <a:solidFill>
                  <a:srgbClr val="858689"/>
                </a:solidFill>
              </a:rPr>
              <a:t>Roles</a:t>
            </a:r>
            <a:r>
              <a:rPr dirty="0" spc="229">
                <a:solidFill>
                  <a:srgbClr val="858689"/>
                </a:solidFill>
              </a:rPr>
              <a:t> </a:t>
            </a:r>
            <a:r>
              <a:rPr dirty="0" spc="55">
                <a:solidFill>
                  <a:srgbClr val="858689"/>
                </a:solidFill>
              </a:rPr>
              <a:t>and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85">
                <a:solidFill>
                  <a:srgbClr val="858689"/>
                </a:solidFill>
              </a:rPr>
              <a:t>Responsibilities</a:t>
            </a:r>
            <a:r>
              <a:rPr dirty="0" spc="240">
                <a:solidFill>
                  <a:srgbClr val="858689"/>
                </a:solidFill>
              </a:rPr>
              <a:t> </a:t>
            </a:r>
            <a:r>
              <a:rPr dirty="0" spc="60">
                <a:solidFill>
                  <a:srgbClr val="858689"/>
                </a:solidFill>
              </a:rPr>
              <a:t>for</a:t>
            </a:r>
            <a:r>
              <a:rPr dirty="0" spc="145">
                <a:solidFill>
                  <a:srgbClr val="858689"/>
                </a:solidFill>
              </a:rPr>
              <a:t> </a:t>
            </a:r>
            <a:r>
              <a:rPr dirty="0" spc="10">
                <a:solidFill>
                  <a:srgbClr val="858689"/>
                </a:solidFill>
              </a:rPr>
              <a:t>Your</a:t>
            </a:r>
            <a:r>
              <a:rPr dirty="0" spc="204">
                <a:solidFill>
                  <a:srgbClr val="858689"/>
                </a:solidFill>
              </a:rPr>
              <a:t> </a:t>
            </a:r>
            <a:r>
              <a:rPr dirty="0" spc="65">
                <a:solidFill>
                  <a:srgbClr val="858689"/>
                </a:solidFill>
              </a:rPr>
              <a:t>Core</a:t>
            </a:r>
            <a:r>
              <a:rPr dirty="0" spc="170">
                <a:solidFill>
                  <a:srgbClr val="858689"/>
                </a:solidFill>
              </a:rPr>
              <a:t> </a:t>
            </a:r>
            <a:r>
              <a:rPr dirty="0">
                <a:solidFill>
                  <a:srgbClr val="858689"/>
                </a:solidFill>
              </a:rPr>
              <a:t>Team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0850" y="1040257"/>
          <a:ext cx="8169275" cy="5072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4805"/>
                <a:gridCol w="4368165"/>
                <a:gridCol w="2166620"/>
              </a:tblGrid>
              <a:tr h="3048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Recommended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Value-Add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</a:tr>
              <a:tr h="1584959">
                <a:tc>
                  <a:txBody>
                    <a:bodyPr/>
                    <a:lstStyle/>
                    <a:p>
                      <a:pPr marL="91440" marR="64643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Dietitian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am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816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If the Project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Champion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is not a dietitian,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we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recommend engaging a dietitian leader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who will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 champion</a:t>
                      </a:r>
                      <a:r>
                        <a:rPr dirty="0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effort</a:t>
                      </a:r>
                      <a:r>
                        <a:rPr dirty="0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across</a:t>
                      </a:r>
                      <a:r>
                        <a:rPr dirty="0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dietitians</a:t>
                      </a:r>
                      <a:r>
                        <a:rPr dirty="0" sz="14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make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sure </a:t>
                      </a:r>
                      <a:r>
                        <a:rPr dirty="0" sz="1400" spc="-3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targeted</a:t>
                      </a:r>
                      <a:r>
                        <a:rPr dirty="0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QI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changes</a:t>
                      </a:r>
                      <a:r>
                        <a:rPr dirty="0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adopted.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91440" marR="16954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It is also ideal to include a dietitian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staff member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on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team</a:t>
                      </a:r>
                      <a:r>
                        <a:rPr dirty="0" sz="14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addition</a:t>
                      </a:r>
                      <a:r>
                        <a:rPr dirty="0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dietitian</a:t>
                      </a:r>
                      <a:r>
                        <a:rPr dirty="0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project</a:t>
                      </a:r>
                      <a:r>
                        <a:rPr dirty="0" sz="14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champion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1746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4 – 8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hours per month </a:t>
                      </a:r>
                      <a:r>
                        <a:rPr dirty="0" sz="1400" spc="-3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(Depends</a:t>
                      </a:r>
                      <a:r>
                        <a:rPr dirty="0" sz="14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QI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focus)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</a:tr>
              <a:tr h="15849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Nurse</a:t>
                      </a:r>
                      <a:r>
                        <a:rPr dirty="0" sz="14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Champion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682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Nurses are the first line of defense to identify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malnourished patients. They also play a critical role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in implementing interventions and discharge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planning.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It can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be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useful to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have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nurse champion </a:t>
                      </a:r>
                      <a:r>
                        <a:rPr dirty="0" sz="1400" spc="-3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value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this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effort</a:t>
                      </a:r>
                      <a:r>
                        <a:rPr dirty="0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across</a:t>
                      </a:r>
                      <a:r>
                        <a:rPr dirty="0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4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staff</a:t>
                      </a:r>
                      <a:r>
                        <a:rPr dirty="0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make </a:t>
                      </a:r>
                      <a:r>
                        <a:rPr dirty="0" sz="1400" spc="-3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sure their nutrition care responsibilities are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implemented</a:t>
                      </a:r>
                      <a:r>
                        <a:rPr dirty="0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effectively.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hours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month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(Depends</a:t>
                      </a:r>
                      <a:r>
                        <a:rPr dirty="0" sz="14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QI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 focus)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</a:tr>
              <a:tr h="158493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Physician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Champion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23189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Physicians play a critical role in implementing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interventions,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particularly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when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establishing a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diagnosis and support optimal care coordination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amongst</a:t>
                      </a:r>
                      <a:r>
                        <a:rPr dirty="0" sz="14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members</a:t>
                      </a:r>
                      <a:r>
                        <a:rPr dirty="0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care</a:t>
                      </a:r>
                      <a:r>
                        <a:rPr dirty="0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team.</a:t>
                      </a:r>
                      <a:r>
                        <a:rPr dirty="0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recommend </a:t>
                      </a:r>
                      <a:r>
                        <a:rPr dirty="0" sz="1400" spc="-3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securing support from a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physician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leader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who will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 champion this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effort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make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sure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targeted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QI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changes</a:t>
                      </a:r>
                      <a:r>
                        <a:rPr dirty="0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adopted.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hours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month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(Depends</a:t>
                      </a:r>
                      <a:r>
                        <a:rPr dirty="0" sz="140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QI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focus)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r>
              <a:rPr dirty="0" spc="-5"/>
              <a:t>26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6491" y="178384"/>
            <a:ext cx="7656830" cy="75819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75">
                <a:solidFill>
                  <a:srgbClr val="858689"/>
                </a:solidFill>
              </a:rPr>
              <a:t>Assemble</a:t>
            </a:r>
            <a:r>
              <a:rPr dirty="0" spc="204">
                <a:solidFill>
                  <a:srgbClr val="858689"/>
                </a:solidFill>
              </a:rPr>
              <a:t> </a:t>
            </a:r>
            <a:r>
              <a:rPr dirty="0" spc="10">
                <a:solidFill>
                  <a:srgbClr val="858689"/>
                </a:solidFill>
              </a:rPr>
              <a:t>Your</a:t>
            </a:r>
            <a:r>
              <a:rPr dirty="0" spc="170">
                <a:solidFill>
                  <a:srgbClr val="858689"/>
                </a:solidFill>
              </a:rPr>
              <a:t> </a:t>
            </a:r>
            <a:r>
              <a:rPr dirty="0" spc="15">
                <a:solidFill>
                  <a:srgbClr val="858689"/>
                </a:solidFill>
              </a:rPr>
              <a:t>Team:</a:t>
            </a:r>
            <a:r>
              <a:rPr dirty="0" spc="215">
                <a:solidFill>
                  <a:srgbClr val="858689"/>
                </a:solidFill>
              </a:rPr>
              <a:t> </a:t>
            </a:r>
            <a:r>
              <a:rPr dirty="0" spc="30">
                <a:solidFill>
                  <a:srgbClr val="858689"/>
                </a:solidFill>
              </a:rPr>
              <a:t>Value</a:t>
            </a:r>
            <a:r>
              <a:rPr dirty="0" spc="229">
                <a:solidFill>
                  <a:srgbClr val="858689"/>
                </a:solidFill>
              </a:rPr>
              <a:t> </a:t>
            </a:r>
            <a:r>
              <a:rPr dirty="0" spc="40">
                <a:solidFill>
                  <a:srgbClr val="858689"/>
                </a:solidFill>
              </a:rPr>
              <a:t>of</a:t>
            </a:r>
            <a:r>
              <a:rPr dirty="0" spc="200">
                <a:solidFill>
                  <a:srgbClr val="858689"/>
                </a:solidFill>
              </a:rPr>
              <a:t> </a:t>
            </a:r>
            <a:r>
              <a:rPr dirty="0" spc="75">
                <a:solidFill>
                  <a:srgbClr val="858689"/>
                </a:solidFill>
              </a:rPr>
              <a:t>Including</a:t>
            </a:r>
            <a:r>
              <a:rPr dirty="0" spc="245">
                <a:solidFill>
                  <a:srgbClr val="858689"/>
                </a:solidFill>
              </a:rPr>
              <a:t> </a:t>
            </a:r>
            <a:r>
              <a:rPr dirty="0" spc="75">
                <a:solidFill>
                  <a:srgbClr val="858689"/>
                </a:solidFill>
              </a:rPr>
              <a:t>Champions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60">
                <a:solidFill>
                  <a:srgbClr val="858689"/>
                </a:solidFill>
              </a:rPr>
              <a:t>for</a:t>
            </a:r>
            <a:r>
              <a:rPr dirty="0" spc="185">
                <a:solidFill>
                  <a:srgbClr val="858689"/>
                </a:solidFill>
              </a:rPr>
              <a:t> </a:t>
            </a:r>
            <a:r>
              <a:rPr dirty="0" spc="65">
                <a:solidFill>
                  <a:srgbClr val="858689"/>
                </a:solidFill>
              </a:rPr>
              <a:t>Each</a:t>
            </a:r>
            <a:r>
              <a:rPr dirty="0" spc="195">
                <a:solidFill>
                  <a:srgbClr val="858689"/>
                </a:solidFill>
              </a:rPr>
              <a:t> </a:t>
            </a:r>
            <a:r>
              <a:rPr dirty="0" spc="65">
                <a:solidFill>
                  <a:srgbClr val="858689"/>
                </a:solidFill>
              </a:rPr>
              <a:t>Role</a:t>
            </a:r>
            <a:r>
              <a:rPr dirty="0" spc="220">
                <a:solidFill>
                  <a:srgbClr val="858689"/>
                </a:solidFill>
              </a:rPr>
              <a:t> </a:t>
            </a:r>
            <a:r>
              <a:rPr dirty="0" spc="40">
                <a:solidFill>
                  <a:srgbClr val="858689"/>
                </a:solidFill>
              </a:rPr>
              <a:t>in</a:t>
            </a:r>
            <a:r>
              <a:rPr dirty="0" spc="195">
                <a:solidFill>
                  <a:srgbClr val="858689"/>
                </a:solidFill>
              </a:rPr>
              <a:t> </a:t>
            </a:r>
            <a:r>
              <a:rPr dirty="0" spc="60">
                <a:solidFill>
                  <a:srgbClr val="858689"/>
                </a:solidFill>
              </a:rPr>
              <a:t>the</a:t>
            </a:r>
            <a:r>
              <a:rPr dirty="0" spc="195">
                <a:solidFill>
                  <a:srgbClr val="858689"/>
                </a:solidFill>
              </a:rPr>
              <a:t> </a:t>
            </a:r>
            <a:r>
              <a:rPr dirty="0" spc="65">
                <a:solidFill>
                  <a:srgbClr val="858689"/>
                </a:solidFill>
              </a:rPr>
              <a:t>Care</a:t>
            </a:r>
            <a:r>
              <a:rPr dirty="0" spc="160">
                <a:solidFill>
                  <a:srgbClr val="858689"/>
                </a:solidFill>
              </a:rPr>
              <a:t> </a:t>
            </a:r>
            <a:r>
              <a:rPr dirty="0">
                <a:solidFill>
                  <a:srgbClr val="858689"/>
                </a:solidFill>
              </a:rPr>
              <a:t>Team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0850" y="1012063"/>
          <a:ext cx="8169275" cy="1776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4805"/>
                <a:gridCol w="4368165"/>
                <a:gridCol w="2166620"/>
              </a:tblGrid>
              <a:tr h="30492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Recommended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Value-Add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</a:t>
                      </a:r>
                      <a:r>
                        <a:rPr dirty="0" sz="14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AF50"/>
                    </a:solidFill>
                  </a:tcPr>
                </a:tc>
              </a:tr>
              <a:tr h="1458722">
                <a:tc>
                  <a:txBody>
                    <a:bodyPr/>
                    <a:lstStyle/>
                    <a:p>
                      <a:pPr marL="91440" marR="24193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Quality </a:t>
                      </a:r>
                      <a:r>
                        <a:rPr dirty="0" sz="14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Improvement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Team 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ese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tat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759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representative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from 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your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institution’s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Quality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Improvement Department/Committee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should be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identified to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serve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as a liaison responsible for the </a:t>
                      </a:r>
                      <a:r>
                        <a:rPr dirty="0" sz="1400" spc="-3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identification</a:t>
                      </a:r>
                      <a:r>
                        <a:rPr dirty="0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 existing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quality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improvement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tools </a:t>
                      </a:r>
                      <a:r>
                        <a:rPr dirty="0" sz="1400" spc="-3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and resources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within your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institution to support 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implementation.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5689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latin typeface="Arial"/>
                          <a:cs typeface="Arial"/>
                        </a:rPr>
                        <a:t>hour</a:t>
                      </a:r>
                      <a:r>
                        <a:rPr dirty="0" sz="14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month</a:t>
                      </a:r>
                      <a:r>
                        <a:rPr dirty="0" sz="14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400" spc="-3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attend</a:t>
                      </a:r>
                      <a:r>
                        <a:rPr dirty="0" sz="14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huddles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BF0DE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r>
              <a:rPr dirty="0" spc="-5"/>
              <a:t>27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6491" y="178384"/>
            <a:ext cx="7285355" cy="75819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75">
                <a:solidFill>
                  <a:srgbClr val="858689"/>
                </a:solidFill>
              </a:rPr>
              <a:t>Assemble</a:t>
            </a:r>
            <a:r>
              <a:rPr dirty="0" spc="204">
                <a:solidFill>
                  <a:srgbClr val="858689"/>
                </a:solidFill>
              </a:rPr>
              <a:t> </a:t>
            </a:r>
            <a:r>
              <a:rPr dirty="0" spc="10">
                <a:solidFill>
                  <a:srgbClr val="858689"/>
                </a:solidFill>
              </a:rPr>
              <a:t>Your</a:t>
            </a:r>
            <a:r>
              <a:rPr dirty="0" spc="165">
                <a:solidFill>
                  <a:srgbClr val="858689"/>
                </a:solidFill>
              </a:rPr>
              <a:t> </a:t>
            </a:r>
            <a:r>
              <a:rPr dirty="0" spc="15">
                <a:solidFill>
                  <a:srgbClr val="858689"/>
                </a:solidFill>
              </a:rPr>
              <a:t>Team:</a:t>
            </a:r>
            <a:r>
              <a:rPr dirty="0" spc="220">
                <a:solidFill>
                  <a:srgbClr val="858689"/>
                </a:solidFill>
              </a:rPr>
              <a:t> </a:t>
            </a:r>
            <a:r>
              <a:rPr dirty="0" spc="75">
                <a:solidFill>
                  <a:srgbClr val="858689"/>
                </a:solidFill>
              </a:rPr>
              <a:t>Suggested</a:t>
            </a:r>
            <a:r>
              <a:rPr dirty="0" spc="105">
                <a:solidFill>
                  <a:srgbClr val="858689"/>
                </a:solidFill>
              </a:rPr>
              <a:t> </a:t>
            </a:r>
            <a:r>
              <a:rPr dirty="0" spc="75">
                <a:solidFill>
                  <a:srgbClr val="858689"/>
                </a:solidFill>
              </a:rPr>
              <a:t>Additional</a:t>
            </a:r>
            <a:r>
              <a:rPr dirty="0" spc="210">
                <a:solidFill>
                  <a:srgbClr val="858689"/>
                </a:solidFill>
              </a:rPr>
              <a:t> </a:t>
            </a:r>
            <a:r>
              <a:rPr dirty="0">
                <a:solidFill>
                  <a:srgbClr val="858689"/>
                </a:solidFill>
              </a:rPr>
              <a:t>Team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5">
                <a:solidFill>
                  <a:srgbClr val="858689"/>
                </a:solidFill>
              </a:rPr>
              <a:t>Member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80">
                <a:solidFill>
                  <a:srgbClr val="858689"/>
                </a:solidFill>
              </a:rPr>
              <a:t>Understand</a:t>
            </a:r>
            <a:r>
              <a:rPr dirty="0" spc="229">
                <a:solidFill>
                  <a:srgbClr val="858689"/>
                </a:solidFill>
              </a:rPr>
              <a:t> </a:t>
            </a:r>
            <a:r>
              <a:rPr dirty="0" spc="60">
                <a:solidFill>
                  <a:srgbClr val="858689"/>
                </a:solidFill>
              </a:rPr>
              <a:t>the</a:t>
            </a:r>
            <a:r>
              <a:rPr dirty="0" spc="200">
                <a:solidFill>
                  <a:srgbClr val="858689"/>
                </a:solidFill>
              </a:rPr>
              <a:t> </a:t>
            </a:r>
            <a:r>
              <a:rPr dirty="0" spc="75">
                <a:solidFill>
                  <a:srgbClr val="858689"/>
                </a:solidFill>
              </a:rPr>
              <a:t>Process</a:t>
            </a:r>
            <a:r>
              <a:rPr dirty="0" spc="215">
                <a:solidFill>
                  <a:srgbClr val="858689"/>
                </a:solidFill>
              </a:rPr>
              <a:t> </a:t>
            </a:r>
            <a:r>
              <a:rPr dirty="0" spc="60">
                <a:solidFill>
                  <a:srgbClr val="858689"/>
                </a:solidFill>
              </a:rPr>
              <a:t>for</a:t>
            </a:r>
            <a:r>
              <a:rPr dirty="0" spc="185">
                <a:solidFill>
                  <a:srgbClr val="858689"/>
                </a:solidFill>
              </a:rPr>
              <a:t> </a:t>
            </a:r>
            <a:r>
              <a:rPr dirty="0" spc="80">
                <a:solidFill>
                  <a:srgbClr val="858689"/>
                </a:solidFill>
              </a:rPr>
              <a:t>Malnutrition</a:t>
            </a:r>
            <a:r>
              <a:rPr dirty="0" spc="229">
                <a:solidFill>
                  <a:srgbClr val="858689"/>
                </a:solidFill>
              </a:rPr>
              <a:t> </a:t>
            </a:r>
            <a:r>
              <a:rPr dirty="0" spc="75">
                <a:solidFill>
                  <a:srgbClr val="858689"/>
                </a:solidFill>
              </a:rPr>
              <a:t>Quality </a:t>
            </a:r>
            <a:r>
              <a:rPr dirty="0" spc="-650">
                <a:solidFill>
                  <a:srgbClr val="858689"/>
                </a:solidFill>
              </a:rPr>
              <a:t> </a:t>
            </a:r>
            <a:r>
              <a:rPr dirty="0" spc="80">
                <a:solidFill>
                  <a:srgbClr val="858689"/>
                </a:solidFill>
              </a:rPr>
              <a:t>Improvement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44944" y="1171892"/>
            <a:ext cx="8292465" cy="4581525"/>
            <a:chOff x="444944" y="1171892"/>
            <a:chExt cx="8292465" cy="4581525"/>
          </a:xfrm>
        </p:grpSpPr>
        <p:sp>
          <p:nvSpPr>
            <p:cNvPr id="4" name="object 4"/>
            <p:cNvSpPr/>
            <p:nvPr/>
          </p:nvSpPr>
          <p:spPr>
            <a:xfrm>
              <a:off x="457961" y="1184910"/>
              <a:ext cx="6475730" cy="861060"/>
            </a:xfrm>
            <a:custGeom>
              <a:avLst/>
              <a:gdLst/>
              <a:ahLst/>
              <a:cxnLst/>
              <a:rect l="l" t="t" r="r" b="b"/>
              <a:pathLst>
                <a:path w="6475730" h="861060">
                  <a:moveTo>
                    <a:pt x="6389370" y="0"/>
                  </a:moveTo>
                  <a:lnTo>
                    <a:pt x="86106" y="0"/>
                  </a:lnTo>
                  <a:lnTo>
                    <a:pt x="52592" y="6774"/>
                  </a:lnTo>
                  <a:lnTo>
                    <a:pt x="25222" y="25241"/>
                  </a:lnTo>
                  <a:lnTo>
                    <a:pt x="6767" y="52613"/>
                  </a:lnTo>
                  <a:lnTo>
                    <a:pt x="0" y="86105"/>
                  </a:lnTo>
                  <a:lnTo>
                    <a:pt x="0" y="774953"/>
                  </a:lnTo>
                  <a:lnTo>
                    <a:pt x="6767" y="808446"/>
                  </a:lnTo>
                  <a:lnTo>
                    <a:pt x="25222" y="835818"/>
                  </a:lnTo>
                  <a:lnTo>
                    <a:pt x="52592" y="854285"/>
                  </a:lnTo>
                  <a:lnTo>
                    <a:pt x="86106" y="861060"/>
                  </a:lnTo>
                  <a:lnTo>
                    <a:pt x="6389370" y="861060"/>
                  </a:lnTo>
                  <a:lnTo>
                    <a:pt x="6422862" y="854285"/>
                  </a:lnTo>
                  <a:lnTo>
                    <a:pt x="6450234" y="835818"/>
                  </a:lnTo>
                  <a:lnTo>
                    <a:pt x="6468701" y="808446"/>
                  </a:lnTo>
                  <a:lnTo>
                    <a:pt x="6475476" y="774953"/>
                  </a:lnTo>
                  <a:lnTo>
                    <a:pt x="6475476" y="86105"/>
                  </a:lnTo>
                  <a:lnTo>
                    <a:pt x="6468701" y="52613"/>
                  </a:lnTo>
                  <a:lnTo>
                    <a:pt x="6450234" y="25241"/>
                  </a:lnTo>
                  <a:lnTo>
                    <a:pt x="6422862" y="6774"/>
                  </a:lnTo>
                  <a:lnTo>
                    <a:pt x="638937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57961" y="1184910"/>
              <a:ext cx="6475730" cy="861060"/>
            </a:xfrm>
            <a:custGeom>
              <a:avLst/>
              <a:gdLst/>
              <a:ahLst/>
              <a:cxnLst/>
              <a:rect l="l" t="t" r="r" b="b"/>
              <a:pathLst>
                <a:path w="6475730" h="861060">
                  <a:moveTo>
                    <a:pt x="0" y="86105"/>
                  </a:moveTo>
                  <a:lnTo>
                    <a:pt x="6767" y="52613"/>
                  </a:lnTo>
                  <a:lnTo>
                    <a:pt x="25222" y="25241"/>
                  </a:lnTo>
                  <a:lnTo>
                    <a:pt x="52592" y="6774"/>
                  </a:lnTo>
                  <a:lnTo>
                    <a:pt x="86106" y="0"/>
                  </a:lnTo>
                  <a:lnTo>
                    <a:pt x="6389370" y="0"/>
                  </a:lnTo>
                  <a:lnTo>
                    <a:pt x="6422862" y="6774"/>
                  </a:lnTo>
                  <a:lnTo>
                    <a:pt x="6450234" y="25241"/>
                  </a:lnTo>
                  <a:lnTo>
                    <a:pt x="6468701" y="52613"/>
                  </a:lnTo>
                  <a:lnTo>
                    <a:pt x="6475476" y="86105"/>
                  </a:lnTo>
                  <a:lnTo>
                    <a:pt x="6475476" y="774953"/>
                  </a:lnTo>
                  <a:lnTo>
                    <a:pt x="6468701" y="808446"/>
                  </a:lnTo>
                  <a:lnTo>
                    <a:pt x="6450234" y="835818"/>
                  </a:lnTo>
                  <a:lnTo>
                    <a:pt x="6422862" y="854285"/>
                  </a:lnTo>
                  <a:lnTo>
                    <a:pt x="6389370" y="861060"/>
                  </a:lnTo>
                  <a:lnTo>
                    <a:pt x="86106" y="861060"/>
                  </a:lnTo>
                  <a:lnTo>
                    <a:pt x="52592" y="854285"/>
                  </a:lnTo>
                  <a:lnTo>
                    <a:pt x="25222" y="835818"/>
                  </a:lnTo>
                  <a:lnTo>
                    <a:pt x="6767" y="808446"/>
                  </a:lnTo>
                  <a:lnTo>
                    <a:pt x="0" y="774953"/>
                  </a:lnTo>
                  <a:lnTo>
                    <a:pt x="0" y="86105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995933" y="2105405"/>
              <a:ext cx="6474460" cy="859790"/>
            </a:xfrm>
            <a:custGeom>
              <a:avLst/>
              <a:gdLst/>
              <a:ahLst/>
              <a:cxnLst/>
              <a:rect l="l" t="t" r="r" b="b"/>
              <a:pathLst>
                <a:path w="6474459" h="859789">
                  <a:moveTo>
                    <a:pt x="6387972" y="0"/>
                  </a:moveTo>
                  <a:lnTo>
                    <a:pt x="85953" y="0"/>
                  </a:lnTo>
                  <a:lnTo>
                    <a:pt x="52495" y="6754"/>
                  </a:lnTo>
                  <a:lnTo>
                    <a:pt x="25174" y="25177"/>
                  </a:lnTo>
                  <a:lnTo>
                    <a:pt x="6754" y="52506"/>
                  </a:lnTo>
                  <a:lnTo>
                    <a:pt x="0" y="85979"/>
                  </a:lnTo>
                  <a:lnTo>
                    <a:pt x="0" y="773557"/>
                  </a:lnTo>
                  <a:lnTo>
                    <a:pt x="6754" y="807029"/>
                  </a:lnTo>
                  <a:lnTo>
                    <a:pt x="25174" y="834358"/>
                  </a:lnTo>
                  <a:lnTo>
                    <a:pt x="52495" y="852781"/>
                  </a:lnTo>
                  <a:lnTo>
                    <a:pt x="85953" y="859536"/>
                  </a:lnTo>
                  <a:lnTo>
                    <a:pt x="6387972" y="859536"/>
                  </a:lnTo>
                  <a:lnTo>
                    <a:pt x="6421445" y="852781"/>
                  </a:lnTo>
                  <a:lnTo>
                    <a:pt x="6448774" y="834358"/>
                  </a:lnTo>
                  <a:lnTo>
                    <a:pt x="6467197" y="807029"/>
                  </a:lnTo>
                  <a:lnTo>
                    <a:pt x="6473951" y="773557"/>
                  </a:lnTo>
                  <a:lnTo>
                    <a:pt x="6473951" y="85979"/>
                  </a:lnTo>
                  <a:lnTo>
                    <a:pt x="6467197" y="52506"/>
                  </a:lnTo>
                  <a:lnTo>
                    <a:pt x="6448774" y="25177"/>
                  </a:lnTo>
                  <a:lnTo>
                    <a:pt x="6421445" y="6754"/>
                  </a:lnTo>
                  <a:lnTo>
                    <a:pt x="638797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995933" y="2105405"/>
              <a:ext cx="6474460" cy="859790"/>
            </a:xfrm>
            <a:custGeom>
              <a:avLst/>
              <a:gdLst/>
              <a:ahLst/>
              <a:cxnLst/>
              <a:rect l="l" t="t" r="r" b="b"/>
              <a:pathLst>
                <a:path w="6474459" h="859789">
                  <a:moveTo>
                    <a:pt x="0" y="85979"/>
                  </a:moveTo>
                  <a:lnTo>
                    <a:pt x="6754" y="52506"/>
                  </a:lnTo>
                  <a:lnTo>
                    <a:pt x="25174" y="25177"/>
                  </a:lnTo>
                  <a:lnTo>
                    <a:pt x="52495" y="6754"/>
                  </a:lnTo>
                  <a:lnTo>
                    <a:pt x="85953" y="0"/>
                  </a:lnTo>
                  <a:lnTo>
                    <a:pt x="6387972" y="0"/>
                  </a:lnTo>
                  <a:lnTo>
                    <a:pt x="6421445" y="6754"/>
                  </a:lnTo>
                  <a:lnTo>
                    <a:pt x="6448774" y="25177"/>
                  </a:lnTo>
                  <a:lnTo>
                    <a:pt x="6467197" y="52506"/>
                  </a:lnTo>
                  <a:lnTo>
                    <a:pt x="6473951" y="85979"/>
                  </a:lnTo>
                  <a:lnTo>
                    <a:pt x="6473951" y="773557"/>
                  </a:lnTo>
                  <a:lnTo>
                    <a:pt x="6467197" y="807029"/>
                  </a:lnTo>
                  <a:lnTo>
                    <a:pt x="6448774" y="834358"/>
                  </a:lnTo>
                  <a:lnTo>
                    <a:pt x="6421445" y="852781"/>
                  </a:lnTo>
                  <a:lnTo>
                    <a:pt x="6387972" y="859536"/>
                  </a:lnTo>
                  <a:lnTo>
                    <a:pt x="85953" y="859536"/>
                  </a:lnTo>
                  <a:lnTo>
                    <a:pt x="52495" y="852781"/>
                  </a:lnTo>
                  <a:lnTo>
                    <a:pt x="25174" y="834358"/>
                  </a:lnTo>
                  <a:lnTo>
                    <a:pt x="6754" y="807029"/>
                  </a:lnTo>
                  <a:lnTo>
                    <a:pt x="0" y="773557"/>
                  </a:lnTo>
                  <a:lnTo>
                    <a:pt x="0" y="85979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442465" y="3042665"/>
              <a:ext cx="6475730" cy="859790"/>
            </a:xfrm>
            <a:custGeom>
              <a:avLst/>
              <a:gdLst/>
              <a:ahLst/>
              <a:cxnLst/>
              <a:rect l="l" t="t" r="r" b="b"/>
              <a:pathLst>
                <a:path w="6475730" h="859789">
                  <a:moveTo>
                    <a:pt x="6389497" y="0"/>
                  </a:moveTo>
                  <a:lnTo>
                    <a:pt x="85978" y="0"/>
                  </a:lnTo>
                  <a:lnTo>
                    <a:pt x="52506" y="6754"/>
                  </a:lnTo>
                  <a:lnTo>
                    <a:pt x="25177" y="25177"/>
                  </a:lnTo>
                  <a:lnTo>
                    <a:pt x="6754" y="52506"/>
                  </a:lnTo>
                  <a:lnTo>
                    <a:pt x="0" y="85979"/>
                  </a:lnTo>
                  <a:lnTo>
                    <a:pt x="0" y="773557"/>
                  </a:lnTo>
                  <a:lnTo>
                    <a:pt x="6754" y="807029"/>
                  </a:lnTo>
                  <a:lnTo>
                    <a:pt x="25177" y="834358"/>
                  </a:lnTo>
                  <a:lnTo>
                    <a:pt x="52506" y="852781"/>
                  </a:lnTo>
                  <a:lnTo>
                    <a:pt x="85978" y="859536"/>
                  </a:lnTo>
                  <a:lnTo>
                    <a:pt x="6389497" y="859536"/>
                  </a:lnTo>
                  <a:lnTo>
                    <a:pt x="6422969" y="852781"/>
                  </a:lnTo>
                  <a:lnTo>
                    <a:pt x="6450298" y="834358"/>
                  </a:lnTo>
                  <a:lnTo>
                    <a:pt x="6468721" y="807029"/>
                  </a:lnTo>
                  <a:lnTo>
                    <a:pt x="6475476" y="773557"/>
                  </a:lnTo>
                  <a:lnTo>
                    <a:pt x="6475476" y="85979"/>
                  </a:lnTo>
                  <a:lnTo>
                    <a:pt x="6468721" y="52506"/>
                  </a:lnTo>
                  <a:lnTo>
                    <a:pt x="6450298" y="25177"/>
                  </a:lnTo>
                  <a:lnTo>
                    <a:pt x="6422969" y="6754"/>
                  </a:lnTo>
                  <a:lnTo>
                    <a:pt x="638949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442465" y="3042665"/>
              <a:ext cx="6475730" cy="859790"/>
            </a:xfrm>
            <a:custGeom>
              <a:avLst/>
              <a:gdLst/>
              <a:ahLst/>
              <a:cxnLst/>
              <a:rect l="l" t="t" r="r" b="b"/>
              <a:pathLst>
                <a:path w="6475730" h="859789">
                  <a:moveTo>
                    <a:pt x="0" y="85979"/>
                  </a:moveTo>
                  <a:lnTo>
                    <a:pt x="6754" y="52506"/>
                  </a:lnTo>
                  <a:lnTo>
                    <a:pt x="25177" y="25177"/>
                  </a:lnTo>
                  <a:lnTo>
                    <a:pt x="52506" y="6754"/>
                  </a:lnTo>
                  <a:lnTo>
                    <a:pt x="85978" y="0"/>
                  </a:lnTo>
                  <a:lnTo>
                    <a:pt x="6389497" y="0"/>
                  </a:lnTo>
                  <a:lnTo>
                    <a:pt x="6422969" y="6754"/>
                  </a:lnTo>
                  <a:lnTo>
                    <a:pt x="6450298" y="25177"/>
                  </a:lnTo>
                  <a:lnTo>
                    <a:pt x="6468721" y="52506"/>
                  </a:lnTo>
                  <a:lnTo>
                    <a:pt x="6475476" y="85979"/>
                  </a:lnTo>
                  <a:lnTo>
                    <a:pt x="6475476" y="773557"/>
                  </a:lnTo>
                  <a:lnTo>
                    <a:pt x="6468721" y="807029"/>
                  </a:lnTo>
                  <a:lnTo>
                    <a:pt x="6450298" y="834358"/>
                  </a:lnTo>
                  <a:lnTo>
                    <a:pt x="6422969" y="852781"/>
                  </a:lnTo>
                  <a:lnTo>
                    <a:pt x="6389497" y="859536"/>
                  </a:lnTo>
                  <a:lnTo>
                    <a:pt x="85978" y="859536"/>
                  </a:lnTo>
                  <a:lnTo>
                    <a:pt x="52506" y="852781"/>
                  </a:lnTo>
                  <a:lnTo>
                    <a:pt x="25177" y="834358"/>
                  </a:lnTo>
                  <a:lnTo>
                    <a:pt x="6754" y="807029"/>
                  </a:lnTo>
                  <a:lnTo>
                    <a:pt x="0" y="773557"/>
                  </a:lnTo>
                  <a:lnTo>
                    <a:pt x="0" y="85979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872234" y="3961637"/>
              <a:ext cx="6475730" cy="859790"/>
            </a:xfrm>
            <a:custGeom>
              <a:avLst/>
              <a:gdLst/>
              <a:ahLst/>
              <a:cxnLst/>
              <a:rect l="l" t="t" r="r" b="b"/>
              <a:pathLst>
                <a:path w="6475730" h="859789">
                  <a:moveTo>
                    <a:pt x="6389497" y="0"/>
                  </a:moveTo>
                  <a:lnTo>
                    <a:pt x="85979" y="0"/>
                  </a:lnTo>
                  <a:lnTo>
                    <a:pt x="52506" y="6754"/>
                  </a:lnTo>
                  <a:lnTo>
                    <a:pt x="25177" y="25177"/>
                  </a:lnTo>
                  <a:lnTo>
                    <a:pt x="6754" y="52506"/>
                  </a:lnTo>
                  <a:lnTo>
                    <a:pt x="0" y="85979"/>
                  </a:lnTo>
                  <a:lnTo>
                    <a:pt x="0" y="773557"/>
                  </a:lnTo>
                  <a:lnTo>
                    <a:pt x="6754" y="807029"/>
                  </a:lnTo>
                  <a:lnTo>
                    <a:pt x="25177" y="834358"/>
                  </a:lnTo>
                  <a:lnTo>
                    <a:pt x="52506" y="852781"/>
                  </a:lnTo>
                  <a:lnTo>
                    <a:pt x="85979" y="859536"/>
                  </a:lnTo>
                  <a:lnTo>
                    <a:pt x="6389497" y="859536"/>
                  </a:lnTo>
                  <a:lnTo>
                    <a:pt x="6422969" y="852781"/>
                  </a:lnTo>
                  <a:lnTo>
                    <a:pt x="6450298" y="834358"/>
                  </a:lnTo>
                  <a:lnTo>
                    <a:pt x="6468721" y="807029"/>
                  </a:lnTo>
                  <a:lnTo>
                    <a:pt x="6475476" y="773557"/>
                  </a:lnTo>
                  <a:lnTo>
                    <a:pt x="6475476" y="85979"/>
                  </a:lnTo>
                  <a:lnTo>
                    <a:pt x="6468721" y="52506"/>
                  </a:lnTo>
                  <a:lnTo>
                    <a:pt x="6450298" y="25177"/>
                  </a:lnTo>
                  <a:lnTo>
                    <a:pt x="6422969" y="6754"/>
                  </a:lnTo>
                  <a:lnTo>
                    <a:pt x="638949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872234" y="3961637"/>
              <a:ext cx="6475730" cy="859790"/>
            </a:xfrm>
            <a:custGeom>
              <a:avLst/>
              <a:gdLst/>
              <a:ahLst/>
              <a:cxnLst/>
              <a:rect l="l" t="t" r="r" b="b"/>
              <a:pathLst>
                <a:path w="6475730" h="859789">
                  <a:moveTo>
                    <a:pt x="0" y="85979"/>
                  </a:moveTo>
                  <a:lnTo>
                    <a:pt x="6754" y="52506"/>
                  </a:lnTo>
                  <a:lnTo>
                    <a:pt x="25177" y="25177"/>
                  </a:lnTo>
                  <a:lnTo>
                    <a:pt x="52506" y="6754"/>
                  </a:lnTo>
                  <a:lnTo>
                    <a:pt x="85979" y="0"/>
                  </a:lnTo>
                  <a:lnTo>
                    <a:pt x="6389497" y="0"/>
                  </a:lnTo>
                  <a:lnTo>
                    <a:pt x="6422969" y="6754"/>
                  </a:lnTo>
                  <a:lnTo>
                    <a:pt x="6450298" y="25177"/>
                  </a:lnTo>
                  <a:lnTo>
                    <a:pt x="6468721" y="52506"/>
                  </a:lnTo>
                  <a:lnTo>
                    <a:pt x="6475476" y="85979"/>
                  </a:lnTo>
                  <a:lnTo>
                    <a:pt x="6475476" y="773557"/>
                  </a:lnTo>
                  <a:lnTo>
                    <a:pt x="6468721" y="807029"/>
                  </a:lnTo>
                  <a:lnTo>
                    <a:pt x="6450298" y="834358"/>
                  </a:lnTo>
                  <a:lnTo>
                    <a:pt x="6422969" y="852781"/>
                  </a:lnTo>
                  <a:lnTo>
                    <a:pt x="6389497" y="859536"/>
                  </a:lnTo>
                  <a:lnTo>
                    <a:pt x="85979" y="859536"/>
                  </a:lnTo>
                  <a:lnTo>
                    <a:pt x="52506" y="852781"/>
                  </a:lnTo>
                  <a:lnTo>
                    <a:pt x="25177" y="834358"/>
                  </a:lnTo>
                  <a:lnTo>
                    <a:pt x="6754" y="807029"/>
                  </a:lnTo>
                  <a:lnTo>
                    <a:pt x="0" y="773557"/>
                  </a:lnTo>
                  <a:lnTo>
                    <a:pt x="0" y="85979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248661" y="4880609"/>
              <a:ext cx="6475730" cy="859790"/>
            </a:xfrm>
            <a:custGeom>
              <a:avLst/>
              <a:gdLst/>
              <a:ahLst/>
              <a:cxnLst/>
              <a:rect l="l" t="t" r="r" b="b"/>
              <a:pathLst>
                <a:path w="6475730" h="859789">
                  <a:moveTo>
                    <a:pt x="6389496" y="0"/>
                  </a:moveTo>
                  <a:lnTo>
                    <a:pt x="85979" y="0"/>
                  </a:lnTo>
                  <a:lnTo>
                    <a:pt x="52506" y="6754"/>
                  </a:lnTo>
                  <a:lnTo>
                    <a:pt x="25177" y="25177"/>
                  </a:lnTo>
                  <a:lnTo>
                    <a:pt x="6754" y="52506"/>
                  </a:lnTo>
                  <a:lnTo>
                    <a:pt x="0" y="85978"/>
                  </a:lnTo>
                  <a:lnTo>
                    <a:pt x="0" y="773582"/>
                  </a:lnTo>
                  <a:lnTo>
                    <a:pt x="6754" y="807040"/>
                  </a:lnTo>
                  <a:lnTo>
                    <a:pt x="25177" y="834361"/>
                  </a:lnTo>
                  <a:lnTo>
                    <a:pt x="52506" y="852781"/>
                  </a:lnTo>
                  <a:lnTo>
                    <a:pt x="85979" y="859535"/>
                  </a:lnTo>
                  <a:lnTo>
                    <a:pt x="6389496" y="859535"/>
                  </a:lnTo>
                  <a:lnTo>
                    <a:pt x="6422969" y="852781"/>
                  </a:lnTo>
                  <a:lnTo>
                    <a:pt x="6450298" y="834361"/>
                  </a:lnTo>
                  <a:lnTo>
                    <a:pt x="6468721" y="807040"/>
                  </a:lnTo>
                  <a:lnTo>
                    <a:pt x="6475476" y="773582"/>
                  </a:lnTo>
                  <a:lnTo>
                    <a:pt x="6475476" y="85978"/>
                  </a:lnTo>
                  <a:lnTo>
                    <a:pt x="6468721" y="52506"/>
                  </a:lnTo>
                  <a:lnTo>
                    <a:pt x="6450298" y="25177"/>
                  </a:lnTo>
                  <a:lnTo>
                    <a:pt x="6422969" y="6754"/>
                  </a:lnTo>
                  <a:lnTo>
                    <a:pt x="638949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248661" y="4880609"/>
              <a:ext cx="6475730" cy="859790"/>
            </a:xfrm>
            <a:custGeom>
              <a:avLst/>
              <a:gdLst/>
              <a:ahLst/>
              <a:cxnLst/>
              <a:rect l="l" t="t" r="r" b="b"/>
              <a:pathLst>
                <a:path w="6475730" h="859789">
                  <a:moveTo>
                    <a:pt x="0" y="85978"/>
                  </a:moveTo>
                  <a:lnTo>
                    <a:pt x="6754" y="52506"/>
                  </a:lnTo>
                  <a:lnTo>
                    <a:pt x="25177" y="25177"/>
                  </a:lnTo>
                  <a:lnTo>
                    <a:pt x="52506" y="6754"/>
                  </a:lnTo>
                  <a:lnTo>
                    <a:pt x="85979" y="0"/>
                  </a:lnTo>
                  <a:lnTo>
                    <a:pt x="6389496" y="0"/>
                  </a:lnTo>
                  <a:lnTo>
                    <a:pt x="6422969" y="6754"/>
                  </a:lnTo>
                  <a:lnTo>
                    <a:pt x="6450298" y="25177"/>
                  </a:lnTo>
                  <a:lnTo>
                    <a:pt x="6468721" y="52506"/>
                  </a:lnTo>
                  <a:lnTo>
                    <a:pt x="6475476" y="85978"/>
                  </a:lnTo>
                  <a:lnTo>
                    <a:pt x="6475476" y="773582"/>
                  </a:lnTo>
                  <a:lnTo>
                    <a:pt x="6468721" y="807040"/>
                  </a:lnTo>
                  <a:lnTo>
                    <a:pt x="6450298" y="834361"/>
                  </a:lnTo>
                  <a:lnTo>
                    <a:pt x="6422969" y="852781"/>
                  </a:lnTo>
                  <a:lnTo>
                    <a:pt x="6389496" y="859535"/>
                  </a:lnTo>
                  <a:lnTo>
                    <a:pt x="85979" y="859535"/>
                  </a:lnTo>
                  <a:lnTo>
                    <a:pt x="52506" y="852781"/>
                  </a:lnTo>
                  <a:lnTo>
                    <a:pt x="25177" y="834361"/>
                  </a:lnTo>
                  <a:lnTo>
                    <a:pt x="6754" y="807040"/>
                  </a:lnTo>
                  <a:lnTo>
                    <a:pt x="0" y="773582"/>
                  </a:lnTo>
                  <a:lnTo>
                    <a:pt x="0" y="85978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 txBox="1"/>
          <p:nvPr/>
        </p:nvSpPr>
        <p:spPr>
          <a:xfrm>
            <a:off x="549655" y="1279016"/>
            <a:ext cx="7005955" cy="4317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345"/>
              </a:lnSpc>
              <a:spcBef>
                <a:spcPts val="100"/>
              </a:spcBef>
            </a:pP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Engage</a:t>
            </a:r>
            <a:r>
              <a:rPr dirty="0" sz="2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Project</a:t>
            </a:r>
            <a:r>
              <a:rPr dirty="0" sz="21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60">
                <a:solidFill>
                  <a:srgbClr val="FFFFFF"/>
                </a:solidFill>
                <a:latin typeface="Arial"/>
                <a:cs typeface="Arial"/>
              </a:rPr>
              <a:t>Team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Secure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2345"/>
              </a:lnSpc>
            </a:pP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Commitment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Arial"/>
              <a:cs typeface="Arial"/>
            </a:endParaRPr>
          </a:p>
          <a:p>
            <a:pPr marL="549910">
              <a:lnSpc>
                <a:spcPts val="2345"/>
              </a:lnSpc>
            </a:pP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Identify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Map</a:t>
            </a:r>
            <a:r>
              <a:rPr dirty="0" sz="21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5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dirty="0" sz="2100" spc="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Workflow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endParaRPr sz="2100">
              <a:latin typeface="Arial"/>
              <a:cs typeface="Arial"/>
            </a:endParaRPr>
          </a:p>
          <a:p>
            <a:pPr marL="549910">
              <a:lnSpc>
                <a:spcPts val="2345"/>
              </a:lnSpc>
            </a:pP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Compare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Recommended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Best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Practices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Arial"/>
              <a:cs typeface="Arial"/>
            </a:endParaRPr>
          </a:p>
          <a:p>
            <a:pPr marL="997585" marR="1280160">
              <a:lnSpc>
                <a:spcPts val="2170"/>
              </a:lnSpc>
            </a:pP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Complete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100" spc="-11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Assessment</a:t>
            </a:r>
            <a:r>
              <a:rPr dirty="0" sz="21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Decision </a:t>
            </a:r>
            <a:r>
              <a:rPr dirty="0" sz="2100" spc="-5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60">
                <a:solidFill>
                  <a:srgbClr val="FFFFFF"/>
                </a:solidFill>
                <a:latin typeface="Arial"/>
                <a:cs typeface="Arial"/>
              </a:rPr>
              <a:t>Tool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Arial"/>
              <a:cs typeface="Arial"/>
            </a:endParaRPr>
          </a:p>
          <a:p>
            <a:pPr marL="1427480" marR="398145">
              <a:lnSpc>
                <a:spcPts val="2170"/>
              </a:lnSpc>
            </a:pP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Use the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Output to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Select your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QI Focus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2100" spc="-5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Intervention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Arial"/>
              <a:cs typeface="Arial"/>
            </a:endParaRPr>
          </a:p>
          <a:p>
            <a:pPr marL="1803400" marR="5080">
              <a:lnSpc>
                <a:spcPts val="2180"/>
              </a:lnSpc>
            </a:pP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Plan</a:t>
            </a:r>
            <a:r>
              <a:rPr dirty="0" sz="21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5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dirty="0" sz="21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Implementation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1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FFFFFF"/>
                </a:solidFill>
                <a:latin typeface="Arial"/>
                <a:cs typeface="Arial"/>
              </a:rPr>
              <a:t>Introduce</a:t>
            </a:r>
            <a:r>
              <a:rPr dirty="0" sz="2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2100" spc="-5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100" spc="-10">
                <a:solidFill>
                  <a:srgbClr val="FFFFFF"/>
                </a:solidFill>
                <a:latin typeface="Arial"/>
                <a:cs typeface="Arial"/>
              </a:rPr>
              <a:t>Changes</a:t>
            </a:r>
            <a:endParaRPr sz="21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6361176" y="1711451"/>
            <a:ext cx="2034539" cy="3517900"/>
            <a:chOff x="6361176" y="1711451"/>
            <a:chExt cx="2034539" cy="3517900"/>
          </a:xfrm>
        </p:grpSpPr>
        <p:sp>
          <p:nvSpPr>
            <p:cNvPr id="16" name="object 16"/>
            <p:cNvSpPr/>
            <p:nvPr/>
          </p:nvSpPr>
          <p:spPr>
            <a:xfrm>
              <a:off x="6374130" y="1724405"/>
              <a:ext cx="559435" cy="558165"/>
            </a:xfrm>
            <a:custGeom>
              <a:avLst/>
              <a:gdLst/>
              <a:ahLst/>
              <a:cxnLst/>
              <a:rect l="l" t="t" r="r" b="b"/>
              <a:pathLst>
                <a:path w="559434" h="558164">
                  <a:moveTo>
                    <a:pt x="433450" y="0"/>
                  </a:moveTo>
                  <a:lnTo>
                    <a:pt x="125857" y="0"/>
                  </a:lnTo>
                  <a:lnTo>
                    <a:pt x="125857" y="306832"/>
                  </a:lnTo>
                  <a:lnTo>
                    <a:pt x="0" y="306832"/>
                  </a:lnTo>
                  <a:lnTo>
                    <a:pt x="279653" y="557784"/>
                  </a:lnTo>
                  <a:lnTo>
                    <a:pt x="559308" y="306832"/>
                  </a:lnTo>
                  <a:lnTo>
                    <a:pt x="433450" y="306832"/>
                  </a:lnTo>
                  <a:lnTo>
                    <a:pt x="433450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374130" y="1724405"/>
              <a:ext cx="559435" cy="558165"/>
            </a:xfrm>
            <a:custGeom>
              <a:avLst/>
              <a:gdLst/>
              <a:ahLst/>
              <a:cxnLst/>
              <a:rect l="l" t="t" r="r" b="b"/>
              <a:pathLst>
                <a:path w="559434" h="558164">
                  <a:moveTo>
                    <a:pt x="0" y="306832"/>
                  </a:moveTo>
                  <a:lnTo>
                    <a:pt x="125857" y="306832"/>
                  </a:lnTo>
                  <a:lnTo>
                    <a:pt x="125857" y="0"/>
                  </a:lnTo>
                  <a:lnTo>
                    <a:pt x="433450" y="0"/>
                  </a:lnTo>
                  <a:lnTo>
                    <a:pt x="433450" y="306832"/>
                  </a:lnTo>
                  <a:lnTo>
                    <a:pt x="559308" y="306832"/>
                  </a:lnTo>
                  <a:lnTo>
                    <a:pt x="279653" y="557784"/>
                  </a:lnTo>
                  <a:lnTo>
                    <a:pt x="0" y="306832"/>
                  </a:lnTo>
                  <a:close/>
                </a:path>
              </a:pathLst>
            </a:custGeom>
            <a:ln w="25908">
              <a:solidFill>
                <a:srgbClr val="D0D7E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6857238" y="2702813"/>
              <a:ext cx="559435" cy="559435"/>
            </a:xfrm>
            <a:custGeom>
              <a:avLst/>
              <a:gdLst/>
              <a:ahLst/>
              <a:cxnLst/>
              <a:rect l="l" t="t" r="r" b="b"/>
              <a:pathLst>
                <a:path w="559434" h="559435">
                  <a:moveTo>
                    <a:pt x="433450" y="0"/>
                  </a:moveTo>
                  <a:lnTo>
                    <a:pt x="125856" y="0"/>
                  </a:lnTo>
                  <a:lnTo>
                    <a:pt x="125856" y="307594"/>
                  </a:lnTo>
                  <a:lnTo>
                    <a:pt x="0" y="307594"/>
                  </a:lnTo>
                  <a:lnTo>
                    <a:pt x="279653" y="559308"/>
                  </a:lnTo>
                  <a:lnTo>
                    <a:pt x="559307" y="307594"/>
                  </a:lnTo>
                  <a:lnTo>
                    <a:pt x="433450" y="307594"/>
                  </a:lnTo>
                  <a:lnTo>
                    <a:pt x="433450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6857238" y="2702813"/>
              <a:ext cx="559435" cy="559435"/>
            </a:xfrm>
            <a:custGeom>
              <a:avLst/>
              <a:gdLst/>
              <a:ahLst/>
              <a:cxnLst/>
              <a:rect l="l" t="t" r="r" b="b"/>
              <a:pathLst>
                <a:path w="559434" h="559435">
                  <a:moveTo>
                    <a:pt x="0" y="307594"/>
                  </a:moveTo>
                  <a:lnTo>
                    <a:pt x="125856" y="307594"/>
                  </a:lnTo>
                  <a:lnTo>
                    <a:pt x="125856" y="0"/>
                  </a:lnTo>
                  <a:lnTo>
                    <a:pt x="433450" y="0"/>
                  </a:lnTo>
                  <a:lnTo>
                    <a:pt x="433450" y="307594"/>
                  </a:lnTo>
                  <a:lnTo>
                    <a:pt x="559307" y="307594"/>
                  </a:lnTo>
                  <a:lnTo>
                    <a:pt x="279653" y="559308"/>
                  </a:lnTo>
                  <a:lnTo>
                    <a:pt x="0" y="307594"/>
                  </a:lnTo>
                  <a:close/>
                </a:path>
              </a:pathLst>
            </a:custGeom>
            <a:ln w="25908">
              <a:solidFill>
                <a:srgbClr val="D0D7E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7340346" y="3667505"/>
              <a:ext cx="559435" cy="559435"/>
            </a:xfrm>
            <a:custGeom>
              <a:avLst/>
              <a:gdLst/>
              <a:ahLst/>
              <a:cxnLst/>
              <a:rect l="l" t="t" r="r" b="b"/>
              <a:pathLst>
                <a:path w="559434" h="559435">
                  <a:moveTo>
                    <a:pt x="433450" y="0"/>
                  </a:moveTo>
                  <a:lnTo>
                    <a:pt x="125856" y="0"/>
                  </a:lnTo>
                  <a:lnTo>
                    <a:pt x="125856" y="307594"/>
                  </a:lnTo>
                  <a:lnTo>
                    <a:pt x="0" y="307594"/>
                  </a:lnTo>
                  <a:lnTo>
                    <a:pt x="279653" y="559308"/>
                  </a:lnTo>
                  <a:lnTo>
                    <a:pt x="559307" y="307594"/>
                  </a:lnTo>
                  <a:lnTo>
                    <a:pt x="433450" y="307594"/>
                  </a:lnTo>
                  <a:lnTo>
                    <a:pt x="433450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7340346" y="3667505"/>
              <a:ext cx="559435" cy="559435"/>
            </a:xfrm>
            <a:custGeom>
              <a:avLst/>
              <a:gdLst/>
              <a:ahLst/>
              <a:cxnLst/>
              <a:rect l="l" t="t" r="r" b="b"/>
              <a:pathLst>
                <a:path w="559434" h="559435">
                  <a:moveTo>
                    <a:pt x="0" y="307594"/>
                  </a:moveTo>
                  <a:lnTo>
                    <a:pt x="125856" y="307594"/>
                  </a:lnTo>
                  <a:lnTo>
                    <a:pt x="125856" y="0"/>
                  </a:lnTo>
                  <a:lnTo>
                    <a:pt x="433450" y="0"/>
                  </a:lnTo>
                  <a:lnTo>
                    <a:pt x="433450" y="307594"/>
                  </a:lnTo>
                  <a:lnTo>
                    <a:pt x="559307" y="307594"/>
                  </a:lnTo>
                  <a:lnTo>
                    <a:pt x="279653" y="559308"/>
                  </a:lnTo>
                  <a:lnTo>
                    <a:pt x="0" y="307594"/>
                  </a:lnTo>
                  <a:close/>
                </a:path>
              </a:pathLst>
            </a:custGeom>
            <a:ln w="25908">
              <a:solidFill>
                <a:srgbClr val="D0D7E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7824978" y="4656581"/>
              <a:ext cx="558165" cy="559435"/>
            </a:xfrm>
            <a:custGeom>
              <a:avLst/>
              <a:gdLst/>
              <a:ahLst/>
              <a:cxnLst/>
              <a:rect l="l" t="t" r="r" b="b"/>
              <a:pathLst>
                <a:path w="558165" h="559435">
                  <a:moveTo>
                    <a:pt x="432307" y="0"/>
                  </a:moveTo>
                  <a:lnTo>
                    <a:pt x="125475" y="0"/>
                  </a:lnTo>
                  <a:lnTo>
                    <a:pt x="125475" y="308356"/>
                  </a:lnTo>
                  <a:lnTo>
                    <a:pt x="0" y="308356"/>
                  </a:lnTo>
                  <a:lnTo>
                    <a:pt x="278892" y="559308"/>
                  </a:lnTo>
                  <a:lnTo>
                    <a:pt x="557783" y="308356"/>
                  </a:lnTo>
                  <a:lnTo>
                    <a:pt x="432307" y="308356"/>
                  </a:lnTo>
                  <a:lnTo>
                    <a:pt x="432307" y="0"/>
                  </a:lnTo>
                  <a:close/>
                </a:path>
              </a:pathLst>
            </a:custGeom>
            <a:solidFill>
              <a:srgbClr val="D0D7E8">
                <a:alpha val="90194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7824978" y="4656581"/>
              <a:ext cx="558165" cy="559435"/>
            </a:xfrm>
            <a:custGeom>
              <a:avLst/>
              <a:gdLst/>
              <a:ahLst/>
              <a:cxnLst/>
              <a:rect l="l" t="t" r="r" b="b"/>
              <a:pathLst>
                <a:path w="558165" h="559435">
                  <a:moveTo>
                    <a:pt x="0" y="308356"/>
                  </a:moveTo>
                  <a:lnTo>
                    <a:pt x="125475" y="308356"/>
                  </a:lnTo>
                  <a:lnTo>
                    <a:pt x="125475" y="0"/>
                  </a:lnTo>
                  <a:lnTo>
                    <a:pt x="432307" y="0"/>
                  </a:lnTo>
                  <a:lnTo>
                    <a:pt x="432307" y="308356"/>
                  </a:lnTo>
                  <a:lnTo>
                    <a:pt x="557783" y="308356"/>
                  </a:lnTo>
                  <a:lnTo>
                    <a:pt x="278892" y="559308"/>
                  </a:lnTo>
                  <a:lnTo>
                    <a:pt x="0" y="308356"/>
                  </a:lnTo>
                  <a:close/>
                </a:path>
              </a:pathLst>
            </a:custGeom>
            <a:ln w="25908">
              <a:solidFill>
                <a:srgbClr val="D0D7E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6491" y="337769"/>
            <a:ext cx="4023995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60">
                <a:solidFill>
                  <a:srgbClr val="858689"/>
                </a:solidFill>
              </a:rPr>
              <a:t>Map</a:t>
            </a:r>
            <a:r>
              <a:rPr dirty="0" spc="150">
                <a:solidFill>
                  <a:srgbClr val="858689"/>
                </a:solidFill>
              </a:rPr>
              <a:t> </a:t>
            </a:r>
            <a:r>
              <a:rPr dirty="0" spc="10">
                <a:solidFill>
                  <a:srgbClr val="858689"/>
                </a:solidFill>
              </a:rPr>
              <a:t>Your</a:t>
            </a:r>
            <a:r>
              <a:rPr dirty="0" spc="210">
                <a:solidFill>
                  <a:srgbClr val="858689"/>
                </a:solidFill>
              </a:rPr>
              <a:t> </a:t>
            </a:r>
            <a:r>
              <a:rPr dirty="0" spc="75">
                <a:solidFill>
                  <a:srgbClr val="858689"/>
                </a:solidFill>
              </a:rPr>
              <a:t>Clinical</a:t>
            </a:r>
            <a:r>
              <a:rPr dirty="0" spc="235">
                <a:solidFill>
                  <a:srgbClr val="858689"/>
                </a:solidFill>
              </a:rPr>
              <a:t> </a:t>
            </a:r>
            <a:r>
              <a:rPr dirty="0" spc="70">
                <a:solidFill>
                  <a:srgbClr val="858689"/>
                </a:solidFill>
              </a:rPr>
              <a:t>Workflow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2420" y="3764850"/>
            <a:ext cx="2471029" cy="37636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22950" y="956914"/>
            <a:ext cx="881092" cy="376447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70366" y="921877"/>
            <a:ext cx="881179" cy="41386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08060" y="3764850"/>
            <a:ext cx="881092" cy="376368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3876087" y="889139"/>
            <a:ext cx="1149350" cy="2057400"/>
            <a:chOff x="3876087" y="889139"/>
            <a:chExt cx="1149350" cy="2057400"/>
          </a:xfrm>
        </p:grpSpPr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66586" y="889139"/>
              <a:ext cx="964101" cy="51136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76087" y="1474856"/>
              <a:ext cx="1149240" cy="97881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434967" y="1440382"/>
              <a:ext cx="31115" cy="1057910"/>
            </a:xfrm>
            <a:custGeom>
              <a:avLst/>
              <a:gdLst/>
              <a:ahLst/>
              <a:cxnLst/>
              <a:rect l="l" t="t" r="r" b="b"/>
              <a:pathLst>
                <a:path w="31114" h="1057910">
                  <a:moveTo>
                    <a:pt x="23774" y="43992"/>
                  </a:moveTo>
                  <a:lnTo>
                    <a:pt x="0" y="43992"/>
                  </a:lnTo>
                  <a:lnTo>
                    <a:pt x="0" y="68961"/>
                  </a:lnTo>
                  <a:lnTo>
                    <a:pt x="23774" y="68961"/>
                  </a:lnTo>
                  <a:lnTo>
                    <a:pt x="23774" y="43992"/>
                  </a:lnTo>
                  <a:close/>
                </a:path>
                <a:path w="31114" h="1057910">
                  <a:moveTo>
                    <a:pt x="23774" y="0"/>
                  </a:moveTo>
                  <a:lnTo>
                    <a:pt x="0" y="0"/>
                  </a:lnTo>
                  <a:lnTo>
                    <a:pt x="0" y="24409"/>
                  </a:lnTo>
                  <a:lnTo>
                    <a:pt x="23774" y="24409"/>
                  </a:lnTo>
                  <a:lnTo>
                    <a:pt x="23774" y="0"/>
                  </a:lnTo>
                  <a:close/>
                </a:path>
                <a:path w="31114" h="1057910">
                  <a:moveTo>
                    <a:pt x="30911" y="1032865"/>
                  </a:moveTo>
                  <a:lnTo>
                    <a:pt x="6502" y="1032865"/>
                  </a:lnTo>
                  <a:lnTo>
                    <a:pt x="6502" y="1057287"/>
                  </a:lnTo>
                  <a:lnTo>
                    <a:pt x="30911" y="1057287"/>
                  </a:lnTo>
                  <a:lnTo>
                    <a:pt x="30911" y="1032865"/>
                  </a:lnTo>
                  <a:close/>
                </a:path>
              </a:pathLst>
            </a:custGeom>
            <a:solidFill>
              <a:srgbClr val="5F798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008061" y="2569636"/>
              <a:ext cx="881092" cy="37636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441473" y="2517240"/>
              <a:ext cx="24765" cy="25400"/>
            </a:xfrm>
            <a:custGeom>
              <a:avLst/>
              <a:gdLst/>
              <a:ahLst/>
              <a:cxnLst/>
              <a:rect l="l" t="t" r="r" b="b"/>
              <a:pathLst>
                <a:path w="24764" h="25400">
                  <a:moveTo>
                    <a:pt x="24413" y="0"/>
                  </a:moveTo>
                  <a:lnTo>
                    <a:pt x="0" y="0"/>
                  </a:lnTo>
                  <a:lnTo>
                    <a:pt x="0" y="25048"/>
                  </a:lnTo>
                  <a:lnTo>
                    <a:pt x="24413" y="25048"/>
                  </a:lnTo>
                  <a:lnTo>
                    <a:pt x="24413" y="0"/>
                  </a:lnTo>
                  <a:close/>
                </a:path>
              </a:pathLst>
            </a:custGeom>
            <a:solidFill>
              <a:srgbClr val="5F798D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3" name="object 1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982751" y="2478002"/>
            <a:ext cx="964081" cy="51144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370636" y="5027840"/>
            <a:ext cx="985799" cy="376447"/>
          </a:xfrm>
          <a:prstGeom prst="rect">
            <a:avLst/>
          </a:prstGeom>
        </p:spPr>
      </p:pic>
      <p:grpSp>
        <p:nvGrpSpPr>
          <p:cNvPr id="15" name="object 15"/>
          <p:cNvGrpSpPr/>
          <p:nvPr/>
        </p:nvGrpSpPr>
        <p:grpSpPr>
          <a:xfrm>
            <a:off x="7824734" y="1974962"/>
            <a:ext cx="964565" cy="1000125"/>
            <a:chOff x="7824734" y="1974962"/>
            <a:chExt cx="964565" cy="1000125"/>
          </a:xfrm>
        </p:grpSpPr>
        <p:pic>
          <p:nvPicPr>
            <p:cNvPr id="16" name="object 1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824734" y="2155140"/>
              <a:ext cx="964101" cy="819401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283600" y="1974964"/>
              <a:ext cx="24765" cy="140335"/>
            </a:xfrm>
            <a:custGeom>
              <a:avLst/>
              <a:gdLst/>
              <a:ahLst/>
              <a:cxnLst/>
              <a:rect l="l" t="t" r="r" b="b"/>
              <a:pathLst>
                <a:path w="24765" h="140335">
                  <a:moveTo>
                    <a:pt x="24333" y="89814"/>
                  </a:moveTo>
                  <a:lnTo>
                    <a:pt x="0" y="89814"/>
                  </a:lnTo>
                  <a:lnTo>
                    <a:pt x="0" y="140309"/>
                  </a:lnTo>
                  <a:lnTo>
                    <a:pt x="24333" y="140309"/>
                  </a:lnTo>
                  <a:lnTo>
                    <a:pt x="24333" y="89814"/>
                  </a:lnTo>
                  <a:close/>
                </a:path>
                <a:path w="24765" h="140335">
                  <a:moveTo>
                    <a:pt x="24333" y="0"/>
                  </a:moveTo>
                  <a:lnTo>
                    <a:pt x="0" y="0"/>
                  </a:lnTo>
                  <a:lnTo>
                    <a:pt x="0" y="50584"/>
                  </a:lnTo>
                  <a:lnTo>
                    <a:pt x="24333" y="50584"/>
                  </a:lnTo>
                  <a:lnTo>
                    <a:pt x="24333" y="0"/>
                  </a:lnTo>
                  <a:close/>
                </a:path>
              </a:pathLst>
            </a:custGeom>
            <a:solidFill>
              <a:srgbClr val="F69543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8" name="object 1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802426" y="940901"/>
            <a:ext cx="1343753" cy="375813"/>
          </a:xfrm>
          <a:prstGeom prst="rect">
            <a:avLst/>
          </a:prstGeom>
        </p:spPr>
      </p:pic>
      <p:grpSp>
        <p:nvGrpSpPr>
          <p:cNvPr id="19" name="object 19"/>
          <p:cNvGrpSpPr/>
          <p:nvPr/>
        </p:nvGrpSpPr>
        <p:grpSpPr>
          <a:xfrm>
            <a:off x="5924334" y="3057218"/>
            <a:ext cx="1082040" cy="1084580"/>
            <a:chOff x="5924334" y="3057218"/>
            <a:chExt cx="1082040" cy="1084580"/>
          </a:xfrm>
        </p:grpSpPr>
        <p:pic>
          <p:nvPicPr>
            <p:cNvPr id="20" name="object 2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924334" y="3471715"/>
              <a:ext cx="1081549" cy="669503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6448095" y="3057219"/>
              <a:ext cx="24765" cy="377825"/>
            </a:xfrm>
            <a:custGeom>
              <a:avLst/>
              <a:gdLst/>
              <a:ahLst/>
              <a:cxnLst/>
              <a:rect l="l" t="t" r="r" b="b"/>
              <a:pathLst>
                <a:path w="24764" h="377825">
                  <a:moveTo>
                    <a:pt x="24422" y="331190"/>
                  </a:moveTo>
                  <a:lnTo>
                    <a:pt x="0" y="331190"/>
                  </a:lnTo>
                  <a:lnTo>
                    <a:pt x="0" y="377558"/>
                  </a:lnTo>
                  <a:lnTo>
                    <a:pt x="24422" y="377558"/>
                  </a:lnTo>
                  <a:lnTo>
                    <a:pt x="24422" y="331190"/>
                  </a:lnTo>
                  <a:close/>
                </a:path>
                <a:path w="24764" h="377825">
                  <a:moveTo>
                    <a:pt x="24422" y="248589"/>
                  </a:moveTo>
                  <a:lnTo>
                    <a:pt x="0" y="248589"/>
                  </a:lnTo>
                  <a:lnTo>
                    <a:pt x="0" y="294970"/>
                  </a:lnTo>
                  <a:lnTo>
                    <a:pt x="24422" y="294970"/>
                  </a:lnTo>
                  <a:lnTo>
                    <a:pt x="24422" y="248589"/>
                  </a:lnTo>
                  <a:close/>
                </a:path>
                <a:path w="24764" h="377825">
                  <a:moveTo>
                    <a:pt x="24422" y="165277"/>
                  </a:moveTo>
                  <a:lnTo>
                    <a:pt x="0" y="165277"/>
                  </a:lnTo>
                  <a:lnTo>
                    <a:pt x="0" y="211734"/>
                  </a:lnTo>
                  <a:lnTo>
                    <a:pt x="24422" y="211734"/>
                  </a:lnTo>
                  <a:lnTo>
                    <a:pt x="24422" y="165277"/>
                  </a:lnTo>
                  <a:close/>
                </a:path>
                <a:path w="24764" h="377825">
                  <a:moveTo>
                    <a:pt x="24422" y="82677"/>
                  </a:moveTo>
                  <a:lnTo>
                    <a:pt x="0" y="82677"/>
                  </a:lnTo>
                  <a:lnTo>
                    <a:pt x="0" y="128422"/>
                  </a:lnTo>
                  <a:lnTo>
                    <a:pt x="24422" y="128422"/>
                  </a:lnTo>
                  <a:lnTo>
                    <a:pt x="24422" y="82677"/>
                  </a:lnTo>
                  <a:close/>
                </a:path>
                <a:path w="24764" h="377825">
                  <a:moveTo>
                    <a:pt x="24422" y="0"/>
                  </a:moveTo>
                  <a:lnTo>
                    <a:pt x="0" y="0"/>
                  </a:lnTo>
                  <a:lnTo>
                    <a:pt x="0" y="46380"/>
                  </a:lnTo>
                  <a:lnTo>
                    <a:pt x="24422" y="46380"/>
                  </a:lnTo>
                  <a:lnTo>
                    <a:pt x="24422" y="0"/>
                  </a:lnTo>
                  <a:close/>
                </a:path>
              </a:pathLst>
            </a:custGeom>
            <a:solidFill>
              <a:srgbClr val="F6954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2" name="object 22"/>
          <p:cNvGrpSpPr/>
          <p:nvPr/>
        </p:nvGrpSpPr>
        <p:grpSpPr>
          <a:xfrm>
            <a:off x="552420" y="4602087"/>
            <a:ext cx="1195070" cy="802640"/>
            <a:chOff x="552420" y="4602087"/>
            <a:chExt cx="1195070" cy="802640"/>
          </a:xfrm>
        </p:grpSpPr>
        <p:pic>
          <p:nvPicPr>
            <p:cNvPr id="23" name="object 2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52420" y="4759673"/>
              <a:ext cx="1195047" cy="644613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132700" y="4602099"/>
              <a:ext cx="24765" cy="122555"/>
            </a:xfrm>
            <a:custGeom>
              <a:avLst/>
              <a:gdLst/>
              <a:ahLst/>
              <a:cxnLst/>
              <a:rect l="l" t="t" r="r" b="b"/>
              <a:pathLst>
                <a:path w="24765" h="122554">
                  <a:moveTo>
                    <a:pt x="24409" y="78473"/>
                  </a:moveTo>
                  <a:lnTo>
                    <a:pt x="0" y="78473"/>
                  </a:lnTo>
                  <a:lnTo>
                    <a:pt x="0" y="122542"/>
                  </a:lnTo>
                  <a:lnTo>
                    <a:pt x="24409" y="122542"/>
                  </a:lnTo>
                  <a:lnTo>
                    <a:pt x="24409" y="78473"/>
                  </a:lnTo>
                  <a:close/>
                </a:path>
                <a:path w="24765" h="122554">
                  <a:moveTo>
                    <a:pt x="24409" y="0"/>
                  </a:moveTo>
                  <a:lnTo>
                    <a:pt x="0" y="0"/>
                  </a:lnTo>
                  <a:lnTo>
                    <a:pt x="0" y="43992"/>
                  </a:lnTo>
                  <a:lnTo>
                    <a:pt x="24409" y="43992"/>
                  </a:lnTo>
                  <a:lnTo>
                    <a:pt x="24409" y="0"/>
                  </a:lnTo>
                  <a:close/>
                </a:path>
              </a:pathLst>
            </a:custGeom>
            <a:solidFill>
              <a:srgbClr val="F6954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5" name="object 25"/>
          <p:cNvGrpSpPr/>
          <p:nvPr/>
        </p:nvGrpSpPr>
        <p:grpSpPr>
          <a:xfrm>
            <a:off x="3417072" y="5027840"/>
            <a:ext cx="1598930" cy="376555"/>
            <a:chOff x="3417072" y="5027840"/>
            <a:chExt cx="1598930" cy="376555"/>
          </a:xfrm>
        </p:grpSpPr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585903" y="5027840"/>
              <a:ext cx="1429912" cy="376447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3417062" y="5202707"/>
              <a:ext cx="131445" cy="24765"/>
            </a:xfrm>
            <a:custGeom>
              <a:avLst/>
              <a:gdLst/>
              <a:ahLst/>
              <a:cxnLst/>
              <a:rect l="l" t="t" r="r" b="b"/>
              <a:pathLst>
                <a:path w="131445" h="24764">
                  <a:moveTo>
                    <a:pt x="47561" y="0"/>
                  </a:moveTo>
                  <a:lnTo>
                    <a:pt x="0" y="0"/>
                  </a:lnTo>
                  <a:lnTo>
                    <a:pt x="0" y="24345"/>
                  </a:lnTo>
                  <a:lnTo>
                    <a:pt x="47561" y="24345"/>
                  </a:lnTo>
                  <a:lnTo>
                    <a:pt x="47561" y="0"/>
                  </a:lnTo>
                  <a:close/>
                </a:path>
                <a:path w="131445" h="24764">
                  <a:moveTo>
                    <a:pt x="131343" y="0"/>
                  </a:moveTo>
                  <a:lnTo>
                    <a:pt x="84416" y="0"/>
                  </a:lnTo>
                  <a:lnTo>
                    <a:pt x="84416" y="24345"/>
                  </a:lnTo>
                  <a:lnTo>
                    <a:pt x="131343" y="24345"/>
                  </a:lnTo>
                  <a:lnTo>
                    <a:pt x="131343" y="0"/>
                  </a:lnTo>
                  <a:close/>
                </a:path>
              </a:pathLst>
            </a:custGeom>
            <a:solidFill>
              <a:srgbClr val="F6954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8" name="object 28"/>
          <p:cNvGrpSpPr/>
          <p:nvPr/>
        </p:nvGrpSpPr>
        <p:grpSpPr>
          <a:xfrm>
            <a:off x="7866209" y="3057218"/>
            <a:ext cx="881380" cy="1084580"/>
            <a:chOff x="7866209" y="3057218"/>
            <a:chExt cx="881380" cy="1084580"/>
          </a:xfrm>
        </p:grpSpPr>
        <p:pic>
          <p:nvPicPr>
            <p:cNvPr id="29" name="object 2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866209" y="3471715"/>
              <a:ext cx="881092" cy="669503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8283600" y="3057219"/>
              <a:ext cx="24765" cy="377825"/>
            </a:xfrm>
            <a:custGeom>
              <a:avLst/>
              <a:gdLst/>
              <a:ahLst/>
              <a:cxnLst/>
              <a:rect l="l" t="t" r="r" b="b"/>
              <a:pathLst>
                <a:path w="24765" h="377825">
                  <a:moveTo>
                    <a:pt x="24333" y="331190"/>
                  </a:moveTo>
                  <a:lnTo>
                    <a:pt x="0" y="331190"/>
                  </a:lnTo>
                  <a:lnTo>
                    <a:pt x="0" y="377558"/>
                  </a:lnTo>
                  <a:lnTo>
                    <a:pt x="24333" y="377558"/>
                  </a:lnTo>
                  <a:lnTo>
                    <a:pt x="24333" y="331190"/>
                  </a:lnTo>
                  <a:close/>
                </a:path>
                <a:path w="24765" h="377825">
                  <a:moveTo>
                    <a:pt x="24333" y="248589"/>
                  </a:moveTo>
                  <a:lnTo>
                    <a:pt x="0" y="248589"/>
                  </a:lnTo>
                  <a:lnTo>
                    <a:pt x="0" y="294970"/>
                  </a:lnTo>
                  <a:lnTo>
                    <a:pt x="24333" y="294970"/>
                  </a:lnTo>
                  <a:lnTo>
                    <a:pt x="24333" y="248589"/>
                  </a:lnTo>
                  <a:close/>
                </a:path>
                <a:path w="24765" h="377825">
                  <a:moveTo>
                    <a:pt x="24333" y="165277"/>
                  </a:moveTo>
                  <a:lnTo>
                    <a:pt x="0" y="165277"/>
                  </a:lnTo>
                  <a:lnTo>
                    <a:pt x="0" y="211734"/>
                  </a:lnTo>
                  <a:lnTo>
                    <a:pt x="24333" y="211734"/>
                  </a:lnTo>
                  <a:lnTo>
                    <a:pt x="24333" y="165277"/>
                  </a:lnTo>
                  <a:close/>
                </a:path>
                <a:path w="24765" h="377825">
                  <a:moveTo>
                    <a:pt x="24333" y="82677"/>
                  </a:moveTo>
                  <a:lnTo>
                    <a:pt x="0" y="82677"/>
                  </a:lnTo>
                  <a:lnTo>
                    <a:pt x="0" y="128422"/>
                  </a:lnTo>
                  <a:lnTo>
                    <a:pt x="24333" y="128422"/>
                  </a:lnTo>
                  <a:lnTo>
                    <a:pt x="24333" y="82677"/>
                  </a:lnTo>
                  <a:close/>
                </a:path>
                <a:path w="24765" h="377825">
                  <a:moveTo>
                    <a:pt x="24333" y="0"/>
                  </a:moveTo>
                  <a:lnTo>
                    <a:pt x="0" y="0"/>
                  </a:lnTo>
                  <a:lnTo>
                    <a:pt x="0" y="46380"/>
                  </a:lnTo>
                  <a:lnTo>
                    <a:pt x="24333" y="46380"/>
                  </a:lnTo>
                  <a:lnTo>
                    <a:pt x="24333" y="0"/>
                  </a:lnTo>
                  <a:close/>
                </a:path>
              </a:pathLst>
            </a:custGeom>
            <a:solidFill>
              <a:srgbClr val="F69543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31" name="object 31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637851" y="5202072"/>
            <a:ext cx="1353819" cy="910433"/>
          </a:xfrm>
          <a:prstGeom prst="rect">
            <a:avLst/>
          </a:prstGeom>
        </p:spPr>
      </p:pic>
      <p:grpSp>
        <p:nvGrpSpPr>
          <p:cNvPr id="32" name="object 32"/>
          <p:cNvGrpSpPr/>
          <p:nvPr/>
        </p:nvGrpSpPr>
        <p:grpSpPr>
          <a:xfrm>
            <a:off x="7199048" y="940901"/>
            <a:ext cx="1548765" cy="375920"/>
            <a:chOff x="7199048" y="940901"/>
            <a:chExt cx="1548765" cy="375920"/>
          </a:xfrm>
        </p:grpSpPr>
        <p:pic>
          <p:nvPicPr>
            <p:cNvPr id="33" name="object 3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590293" y="940901"/>
              <a:ext cx="1157008" cy="375813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7199046" y="1131150"/>
              <a:ext cx="356235" cy="24765"/>
            </a:xfrm>
            <a:custGeom>
              <a:avLst/>
              <a:gdLst/>
              <a:ahLst/>
              <a:cxnLst/>
              <a:rect l="l" t="t" r="r" b="b"/>
              <a:pathLst>
                <a:path w="356234" h="24765">
                  <a:moveTo>
                    <a:pt x="44069" y="0"/>
                  </a:moveTo>
                  <a:lnTo>
                    <a:pt x="0" y="0"/>
                  </a:lnTo>
                  <a:lnTo>
                    <a:pt x="0" y="24422"/>
                  </a:lnTo>
                  <a:lnTo>
                    <a:pt x="44069" y="24422"/>
                  </a:lnTo>
                  <a:lnTo>
                    <a:pt x="44069" y="0"/>
                  </a:lnTo>
                  <a:close/>
                </a:path>
                <a:path w="356234" h="24765">
                  <a:moveTo>
                    <a:pt x="121907" y="0"/>
                  </a:moveTo>
                  <a:lnTo>
                    <a:pt x="77914" y="0"/>
                  </a:lnTo>
                  <a:lnTo>
                    <a:pt x="77914" y="24422"/>
                  </a:lnTo>
                  <a:lnTo>
                    <a:pt x="121907" y="24422"/>
                  </a:lnTo>
                  <a:lnTo>
                    <a:pt x="121907" y="0"/>
                  </a:lnTo>
                  <a:close/>
                </a:path>
                <a:path w="356234" h="24765">
                  <a:moveTo>
                    <a:pt x="199821" y="0"/>
                  </a:moveTo>
                  <a:lnTo>
                    <a:pt x="156387" y="0"/>
                  </a:lnTo>
                  <a:lnTo>
                    <a:pt x="156387" y="24422"/>
                  </a:lnTo>
                  <a:lnTo>
                    <a:pt x="199821" y="24422"/>
                  </a:lnTo>
                  <a:lnTo>
                    <a:pt x="199821" y="0"/>
                  </a:lnTo>
                  <a:close/>
                </a:path>
                <a:path w="356234" h="24765">
                  <a:moveTo>
                    <a:pt x="278295" y="0"/>
                  </a:moveTo>
                  <a:lnTo>
                    <a:pt x="234848" y="0"/>
                  </a:lnTo>
                  <a:lnTo>
                    <a:pt x="234848" y="24422"/>
                  </a:lnTo>
                  <a:lnTo>
                    <a:pt x="278295" y="24422"/>
                  </a:lnTo>
                  <a:lnTo>
                    <a:pt x="278295" y="0"/>
                  </a:lnTo>
                  <a:close/>
                </a:path>
                <a:path w="356234" h="24765">
                  <a:moveTo>
                    <a:pt x="356209" y="0"/>
                  </a:moveTo>
                  <a:lnTo>
                    <a:pt x="312775" y="0"/>
                  </a:lnTo>
                  <a:lnTo>
                    <a:pt x="312775" y="24422"/>
                  </a:lnTo>
                  <a:lnTo>
                    <a:pt x="356209" y="24422"/>
                  </a:lnTo>
                  <a:lnTo>
                    <a:pt x="356209" y="0"/>
                  </a:lnTo>
                  <a:close/>
                </a:path>
              </a:pathLst>
            </a:custGeom>
            <a:solidFill>
              <a:srgbClr val="F69543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5" name="object 35"/>
          <p:cNvGrpSpPr/>
          <p:nvPr/>
        </p:nvGrpSpPr>
        <p:grpSpPr>
          <a:xfrm>
            <a:off x="5113310" y="5008815"/>
            <a:ext cx="2120900" cy="765175"/>
            <a:chOff x="5113310" y="5008815"/>
            <a:chExt cx="2120900" cy="765175"/>
          </a:xfrm>
        </p:grpSpPr>
        <p:pic>
          <p:nvPicPr>
            <p:cNvPr id="36" name="object 3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691854" y="5008815"/>
              <a:ext cx="1542308" cy="764745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5113299" y="5202707"/>
              <a:ext cx="561975" cy="24765"/>
            </a:xfrm>
            <a:custGeom>
              <a:avLst/>
              <a:gdLst/>
              <a:ahLst/>
              <a:cxnLst/>
              <a:rect l="l" t="t" r="r" b="b"/>
              <a:pathLst>
                <a:path w="561975" h="24764">
                  <a:moveTo>
                    <a:pt x="41617" y="0"/>
                  </a:moveTo>
                  <a:lnTo>
                    <a:pt x="0" y="0"/>
                  </a:lnTo>
                  <a:lnTo>
                    <a:pt x="0" y="24345"/>
                  </a:lnTo>
                  <a:lnTo>
                    <a:pt x="41617" y="24345"/>
                  </a:lnTo>
                  <a:lnTo>
                    <a:pt x="41617" y="0"/>
                  </a:lnTo>
                  <a:close/>
                </a:path>
                <a:path w="561975" h="24764">
                  <a:moveTo>
                    <a:pt x="115963" y="0"/>
                  </a:moveTo>
                  <a:lnTo>
                    <a:pt x="74358" y="0"/>
                  </a:lnTo>
                  <a:lnTo>
                    <a:pt x="74358" y="24345"/>
                  </a:lnTo>
                  <a:lnTo>
                    <a:pt x="115963" y="24345"/>
                  </a:lnTo>
                  <a:lnTo>
                    <a:pt x="115963" y="0"/>
                  </a:lnTo>
                  <a:close/>
                </a:path>
                <a:path w="561975" h="24764">
                  <a:moveTo>
                    <a:pt x="189687" y="0"/>
                  </a:moveTo>
                  <a:lnTo>
                    <a:pt x="148704" y="0"/>
                  </a:lnTo>
                  <a:lnTo>
                    <a:pt x="148704" y="24345"/>
                  </a:lnTo>
                  <a:lnTo>
                    <a:pt x="189687" y="24345"/>
                  </a:lnTo>
                  <a:lnTo>
                    <a:pt x="189687" y="0"/>
                  </a:lnTo>
                  <a:close/>
                </a:path>
                <a:path w="561975" h="24764">
                  <a:moveTo>
                    <a:pt x="264591" y="0"/>
                  </a:moveTo>
                  <a:lnTo>
                    <a:pt x="223608" y="0"/>
                  </a:lnTo>
                  <a:lnTo>
                    <a:pt x="223608" y="24345"/>
                  </a:lnTo>
                  <a:lnTo>
                    <a:pt x="264591" y="24345"/>
                  </a:lnTo>
                  <a:lnTo>
                    <a:pt x="264591" y="0"/>
                  </a:lnTo>
                  <a:close/>
                </a:path>
                <a:path w="561975" h="24764">
                  <a:moveTo>
                    <a:pt x="338937" y="0"/>
                  </a:moveTo>
                  <a:lnTo>
                    <a:pt x="297319" y="0"/>
                  </a:lnTo>
                  <a:lnTo>
                    <a:pt x="297319" y="24345"/>
                  </a:lnTo>
                  <a:lnTo>
                    <a:pt x="338937" y="24345"/>
                  </a:lnTo>
                  <a:lnTo>
                    <a:pt x="338937" y="0"/>
                  </a:lnTo>
                  <a:close/>
                </a:path>
                <a:path w="561975" h="24764">
                  <a:moveTo>
                    <a:pt x="413283" y="0"/>
                  </a:moveTo>
                  <a:lnTo>
                    <a:pt x="371665" y="0"/>
                  </a:lnTo>
                  <a:lnTo>
                    <a:pt x="371665" y="24345"/>
                  </a:lnTo>
                  <a:lnTo>
                    <a:pt x="413283" y="24345"/>
                  </a:lnTo>
                  <a:lnTo>
                    <a:pt x="413283" y="0"/>
                  </a:lnTo>
                  <a:close/>
                </a:path>
                <a:path w="561975" h="24764">
                  <a:moveTo>
                    <a:pt x="487553" y="0"/>
                  </a:moveTo>
                  <a:lnTo>
                    <a:pt x="446570" y="0"/>
                  </a:lnTo>
                  <a:lnTo>
                    <a:pt x="446570" y="24345"/>
                  </a:lnTo>
                  <a:lnTo>
                    <a:pt x="487553" y="24345"/>
                  </a:lnTo>
                  <a:lnTo>
                    <a:pt x="487553" y="0"/>
                  </a:lnTo>
                  <a:close/>
                </a:path>
                <a:path w="561975" h="24764">
                  <a:moveTo>
                    <a:pt x="561898" y="0"/>
                  </a:moveTo>
                  <a:lnTo>
                    <a:pt x="520293" y="0"/>
                  </a:lnTo>
                  <a:lnTo>
                    <a:pt x="520293" y="24345"/>
                  </a:lnTo>
                  <a:lnTo>
                    <a:pt x="561898" y="24345"/>
                  </a:lnTo>
                  <a:lnTo>
                    <a:pt x="561898" y="0"/>
                  </a:lnTo>
                  <a:close/>
                </a:path>
              </a:pathLst>
            </a:custGeom>
            <a:solidFill>
              <a:srgbClr val="F6954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/>
          <p:cNvSpPr/>
          <p:nvPr/>
        </p:nvSpPr>
        <p:spPr>
          <a:xfrm>
            <a:off x="5445735" y="2791434"/>
            <a:ext cx="104139" cy="57150"/>
          </a:xfrm>
          <a:custGeom>
            <a:avLst/>
            <a:gdLst/>
            <a:ahLst/>
            <a:cxnLst/>
            <a:rect l="l" t="t" r="r" b="b"/>
            <a:pathLst>
              <a:path w="104139" h="57150">
                <a:moveTo>
                  <a:pt x="49936" y="0"/>
                </a:moveTo>
                <a:lnTo>
                  <a:pt x="39230" y="0"/>
                </a:lnTo>
                <a:lnTo>
                  <a:pt x="39230" y="34480"/>
                </a:lnTo>
                <a:lnTo>
                  <a:pt x="39789" y="42176"/>
                </a:lnTo>
                <a:lnTo>
                  <a:pt x="39230" y="42176"/>
                </a:lnTo>
                <a:lnTo>
                  <a:pt x="14820" y="0"/>
                </a:lnTo>
                <a:lnTo>
                  <a:pt x="0" y="0"/>
                </a:lnTo>
                <a:lnTo>
                  <a:pt x="0" y="55892"/>
                </a:lnTo>
                <a:lnTo>
                  <a:pt x="10071" y="55892"/>
                </a:lnTo>
                <a:lnTo>
                  <a:pt x="10071" y="20777"/>
                </a:lnTo>
                <a:lnTo>
                  <a:pt x="9512" y="13639"/>
                </a:lnTo>
                <a:lnTo>
                  <a:pt x="10071" y="13639"/>
                </a:lnTo>
                <a:lnTo>
                  <a:pt x="34480" y="55892"/>
                </a:lnTo>
                <a:lnTo>
                  <a:pt x="49936" y="55892"/>
                </a:lnTo>
                <a:lnTo>
                  <a:pt x="49936" y="0"/>
                </a:lnTo>
                <a:close/>
              </a:path>
              <a:path w="104139" h="57150">
                <a:moveTo>
                  <a:pt x="104000" y="29730"/>
                </a:moveTo>
                <a:lnTo>
                  <a:pt x="103441" y="26162"/>
                </a:lnTo>
                <a:lnTo>
                  <a:pt x="101612" y="22593"/>
                </a:lnTo>
                <a:lnTo>
                  <a:pt x="101041" y="21399"/>
                </a:lnTo>
                <a:lnTo>
                  <a:pt x="99872" y="19024"/>
                </a:lnTo>
                <a:lnTo>
                  <a:pt x="97497" y="16649"/>
                </a:lnTo>
                <a:lnTo>
                  <a:pt x="93929" y="14820"/>
                </a:lnTo>
                <a:lnTo>
                  <a:pt x="92024" y="13728"/>
                </a:lnTo>
                <a:lnTo>
                  <a:pt x="92024" y="29730"/>
                </a:lnTo>
                <a:lnTo>
                  <a:pt x="92011" y="39243"/>
                </a:lnTo>
                <a:lnTo>
                  <a:pt x="91554" y="42176"/>
                </a:lnTo>
                <a:lnTo>
                  <a:pt x="89725" y="43992"/>
                </a:lnTo>
                <a:lnTo>
                  <a:pt x="88531" y="46380"/>
                </a:lnTo>
                <a:lnTo>
                  <a:pt x="86156" y="47561"/>
                </a:lnTo>
                <a:lnTo>
                  <a:pt x="80213" y="47561"/>
                </a:lnTo>
                <a:lnTo>
                  <a:pt x="74371" y="29730"/>
                </a:lnTo>
                <a:lnTo>
                  <a:pt x="74904" y="26720"/>
                </a:lnTo>
                <a:lnTo>
                  <a:pt x="76098" y="24968"/>
                </a:lnTo>
                <a:lnTo>
                  <a:pt x="77838" y="22593"/>
                </a:lnTo>
                <a:lnTo>
                  <a:pt x="79654" y="21399"/>
                </a:lnTo>
                <a:lnTo>
                  <a:pt x="86156" y="21399"/>
                </a:lnTo>
                <a:lnTo>
                  <a:pt x="88531" y="22593"/>
                </a:lnTo>
                <a:lnTo>
                  <a:pt x="89725" y="24968"/>
                </a:lnTo>
                <a:lnTo>
                  <a:pt x="91554" y="26720"/>
                </a:lnTo>
                <a:lnTo>
                  <a:pt x="92024" y="29730"/>
                </a:lnTo>
                <a:lnTo>
                  <a:pt x="92024" y="13728"/>
                </a:lnTo>
                <a:lnTo>
                  <a:pt x="90919" y="13081"/>
                </a:lnTo>
                <a:lnTo>
                  <a:pt x="87350" y="12446"/>
                </a:lnTo>
                <a:lnTo>
                  <a:pt x="76644" y="12446"/>
                </a:lnTo>
                <a:lnTo>
                  <a:pt x="71335" y="14274"/>
                </a:lnTo>
                <a:lnTo>
                  <a:pt x="67767" y="17843"/>
                </a:lnTo>
                <a:lnTo>
                  <a:pt x="64198" y="21958"/>
                </a:lnTo>
                <a:lnTo>
                  <a:pt x="62382" y="27355"/>
                </a:lnTo>
                <a:lnTo>
                  <a:pt x="62382" y="39243"/>
                </a:lnTo>
                <a:lnTo>
                  <a:pt x="71894" y="54063"/>
                </a:lnTo>
                <a:lnTo>
                  <a:pt x="74904" y="55892"/>
                </a:lnTo>
                <a:lnTo>
                  <a:pt x="79032" y="57073"/>
                </a:lnTo>
                <a:lnTo>
                  <a:pt x="89725" y="57073"/>
                </a:lnTo>
                <a:lnTo>
                  <a:pt x="104000" y="41617"/>
                </a:lnTo>
                <a:lnTo>
                  <a:pt x="104000" y="29730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411314" y="2791434"/>
            <a:ext cx="104775" cy="57150"/>
          </a:xfrm>
          <a:custGeom>
            <a:avLst/>
            <a:gdLst/>
            <a:ahLst/>
            <a:cxnLst/>
            <a:rect l="l" t="t" r="r" b="b"/>
            <a:pathLst>
              <a:path w="104775" h="57150">
                <a:moveTo>
                  <a:pt x="49936" y="0"/>
                </a:moveTo>
                <a:lnTo>
                  <a:pt x="39230" y="0"/>
                </a:lnTo>
                <a:lnTo>
                  <a:pt x="39230" y="29730"/>
                </a:lnTo>
                <a:lnTo>
                  <a:pt x="39865" y="34480"/>
                </a:lnTo>
                <a:lnTo>
                  <a:pt x="39865" y="42176"/>
                </a:lnTo>
                <a:lnTo>
                  <a:pt x="23342" y="13639"/>
                </a:lnTo>
                <a:lnTo>
                  <a:pt x="15455" y="0"/>
                </a:lnTo>
                <a:lnTo>
                  <a:pt x="0" y="0"/>
                </a:lnTo>
                <a:lnTo>
                  <a:pt x="0" y="55892"/>
                </a:lnTo>
                <a:lnTo>
                  <a:pt x="10693" y="55892"/>
                </a:lnTo>
                <a:lnTo>
                  <a:pt x="10693" y="20777"/>
                </a:lnTo>
                <a:lnTo>
                  <a:pt x="10147" y="13639"/>
                </a:lnTo>
                <a:lnTo>
                  <a:pt x="35115" y="55892"/>
                </a:lnTo>
                <a:lnTo>
                  <a:pt x="49936" y="55892"/>
                </a:lnTo>
                <a:lnTo>
                  <a:pt x="49936" y="42176"/>
                </a:lnTo>
                <a:lnTo>
                  <a:pt x="49936" y="0"/>
                </a:lnTo>
                <a:close/>
              </a:path>
              <a:path w="104775" h="57150">
                <a:moveTo>
                  <a:pt x="104698" y="29730"/>
                </a:moveTo>
                <a:lnTo>
                  <a:pt x="103517" y="26162"/>
                </a:lnTo>
                <a:lnTo>
                  <a:pt x="101688" y="22593"/>
                </a:lnTo>
                <a:lnTo>
                  <a:pt x="101295" y="21399"/>
                </a:lnTo>
                <a:lnTo>
                  <a:pt x="100507" y="19024"/>
                </a:lnTo>
                <a:lnTo>
                  <a:pt x="97574" y="16649"/>
                </a:lnTo>
                <a:lnTo>
                  <a:pt x="94564" y="14820"/>
                </a:lnTo>
                <a:lnTo>
                  <a:pt x="92087" y="13360"/>
                </a:lnTo>
                <a:lnTo>
                  <a:pt x="92087" y="29730"/>
                </a:lnTo>
                <a:lnTo>
                  <a:pt x="92087" y="39243"/>
                </a:lnTo>
                <a:lnTo>
                  <a:pt x="91630" y="42176"/>
                </a:lnTo>
                <a:lnTo>
                  <a:pt x="90436" y="43992"/>
                </a:lnTo>
                <a:lnTo>
                  <a:pt x="89242" y="46380"/>
                </a:lnTo>
                <a:lnTo>
                  <a:pt x="86868" y="47561"/>
                </a:lnTo>
                <a:lnTo>
                  <a:pt x="80289" y="47561"/>
                </a:lnTo>
                <a:lnTo>
                  <a:pt x="77914" y="46380"/>
                </a:lnTo>
                <a:lnTo>
                  <a:pt x="76720" y="43992"/>
                </a:lnTo>
                <a:lnTo>
                  <a:pt x="75539" y="42176"/>
                </a:lnTo>
                <a:lnTo>
                  <a:pt x="74345" y="38608"/>
                </a:lnTo>
                <a:lnTo>
                  <a:pt x="74345" y="30276"/>
                </a:lnTo>
                <a:lnTo>
                  <a:pt x="75539" y="26720"/>
                </a:lnTo>
                <a:lnTo>
                  <a:pt x="76720" y="24968"/>
                </a:lnTo>
                <a:lnTo>
                  <a:pt x="77914" y="22593"/>
                </a:lnTo>
                <a:lnTo>
                  <a:pt x="80289" y="21399"/>
                </a:lnTo>
                <a:lnTo>
                  <a:pt x="86868" y="21399"/>
                </a:lnTo>
                <a:lnTo>
                  <a:pt x="89242" y="22593"/>
                </a:lnTo>
                <a:lnTo>
                  <a:pt x="90436" y="24968"/>
                </a:lnTo>
                <a:lnTo>
                  <a:pt x="91630" y="26720"/>
                </a:lnTo>
                <a:lnTo>
                  <a:pt x="92087" y="29730"/>
                </a:lnTo>
                <a:lnTo>
                  <a:pt x="92087" y="13360"/>
                </a:lnTo>
                <a:lnTo>
                  <a:pt x="91630" y="13081"/>
                </a:lnTo>
                <a:lnTo>
                  <a:pt x="88061" y="12446"/>
                </a:lnTo>
                <a:lnTo>
                  <a:pt x="76720" y="12446"/>
                </a:lnTo>
                <a:lnTo>
                  <a:pt x="71970" y="14274"/>
                </a:lnTo>
                <a:lnTo>
                  <a:pt x="68402" y="17843"/>
                </a:lnTo>
                <a:lnTo>
                  <a:pt x="64198" y="21958"/>
                </a:lnTo>
                <a:lnTo>
                  <a:pt x="62458" y="27355"/>
                </a:lnTo>
                <a:lnTo>
                  <a:pt x="62458" y="39243"/>
                </a:lnTo>
                <a:lnTo>
                  <a:pt x="63639" y="42811"/>
                </a:lnTo>
                <a:lnTo>
                  <a:pt x="65392" y="46380"/>
                </a:lnTo>
                <a:lnTo>
                  <a:pt x="66573" y="49936"/>
                </a:lnTo>
                <a:lnTo>
                  <a:pt x="68961" y="52324"/>
                </a:lnTo>
                <a:lnTo>
                  <a:pt x="72517" y="54063"/>
                </a:lnTo>
                <a:lnTo>
                  <a:pt x="75539" y="55892"/>
                </a:lnTo>
                <a:lnTo>
                  <a:pt x="79095" y="57073"/>
                </a:lnTo>
                <a:lnTo>
                  <a:pt x="89801" y="57073"/>
                </a:lnTo>
                <a:lnTo>
                  <a:pt x="104698" y="41617"/>
                </a:lnTo>
                <a:lnTo>
                  <a:pt x="104698" y="29730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244719" y="1203134"/>
            <a:ext cx="135890" cy="57150"/>
          </a:xfrm>
          <a:custGeom>
            <a:avLst/>
            <a:gdLst/>
            <a:ahLst/>
            <a:cxnLst/>
            <a:rect l="l" t="t" r="r" b="b"/>
            <a:pathLst>
              <a:path w="135889" h="57150">
                <a:moveTo>
                  <a:pt x="49390" y="0"/>
                </a:moveTo>
                <a:lnTo>
                  <a:pt x="36309" y="0"/>
                </a:lnTo>
                <a:lnTo>
                  <a:pt x="24968" y="23139"/>
                </a:lnTo>
                <a:lnTo>
                  <a:pt x="13081" y="0"/>
                </a:lnTo>
                <a:lnTo>
                  <a:pt x="0" y="0"/>
                </a:lnTo>
                <a:lnTo>
                  <a:pt x="19024" y="34480"/>
                </a:lnTo>
                <a:lnTo>
                  <a:pt x="19024" y="56438"/>
                </a:lnTo>
                <a:lnTo>
                  <a:pt x="30911" y="56438"/>
                </a:lnTo>
                <a:lnTo>
                  <a:pt x="30911" y="34480"/>
                </a:lnTo>
                <a:lnTo>
                  <a:pt x="49390" y="0"/>
                </a:lnTo>
                <a:close/>
              </a:path>
              <a:path w="135889" h="57150">
                <a:moveTo>
                  <a:pt x="94564" y="25514"/>
                </a:moveTo>
                <a:lnTo>
                  <a:pt x="92748" y="20764"/>
                </a:lnTo>
                <a:lnTo>
                  <a:pt x="86245" y="14262"/>
                </a:lnTo>
                <a:lnTo>
                  <a:pt x="83235" y="13119"/>
                </a:lnTo>
                <a:lnTo>
                  <a:pt x="83235" y="26708"/>
                </a:lnTo>
                <a:lnTo>
                  <a:pt x="83235" y="29718"/>
                </a:lnTo>
                <a:lnTo>
                  <a:pt x="66586" y="29718"/>
                </a:lnTo>
                <a:lnTo>
                  <a:pt x="67221" y="26708"/>
                </a:lnTo>
                <a:lnTo>
                  <a:pt x="67779" y="24333"/>
                </a:lnTo>
                <a:lnTo>
                  <a:pt x="69596" y="23139"/>
                </a:lnTo>
                <a:lnTo>
                  <a:pt x="70789" y="21399"/>
                </a:lnTo>
                <a:lnTo>
                  <a:pt x="72529" y="20764"/>
                </a:lnTo>
                <a:lnTo>
                  <a:pt x="77914" y="20764"/>
                </a:lnTo>
                <a:lnTo>
                  <a:pt x="79667" y="21399"/>
                </a:lnTo>
                <a:lnTo>
                  <a:pt x="80848" y="23139"/>
                </a:lnTo>
                <a:lnTo>
                  <a:pt x="82677" y="24333"/>
                </a:lnTo>
                <a:lnTo>
                  <a:pt x="83235" y="26708"/>
                </a:lnTo>
                <a:lnTo>
                  <a:pt x="83235" y="13119"/>
                </a:lnTo>
                <a:lnTo>
                  <a:pt x="81483" y="12446"/>
                </a:lnTo>
                <a:lnTo>
                  <a:pt x="68961" y="12446"/>
                </a:lnTo>
                <a:lnTo>
                  <a:pt x="63652" y="14262"/>
                </a:lnTo>
                <a:lnTo>
                  <a:pt x="60083" y="18389"/>
                </a:lnTo>
                <a:lnTo>
                  <a:pt x="56515" y="21958"/>
                </a:lnTo>
                <a:lnTo>
                  <a:pt x="54698" y="27901"/>
                </a:lnTo>
                <a:lnTo>
                  <a:pt x="54698" y="42164"/>
                </a:lnTo>
                <a:lnTo>
                  <a:pt x="56515" y="47561"/>
                </a:lnTo>
                <a:lnTo>
                  <a:pt x="60642" y="51117"/>
                </a:lnTo>
                <a:lnTo>
                  <a:pt x="64211" y="55245"/>
                </a:lnTo>
                <a:lnTo>
                  <a:pt x="70154" y="57073"/>
                </a:lnTo>
                <a:lnTo>
                  <a:pt x="80302" y="57073"/>
                </a:lnTo>
                <a:lnTo>
                  <a:pt x="83235" y="56438"/>
                </a:lnTo>
                <a:lnTo>
                  <a:pt x="85610" y="56438"/>
                </a:lnTo>
                <a:lnTo>
                  <a:pt x="87985" y="55880"/>
                </a:lnTo>
                <a:lnTo>
                  <a:pt x="89814" y="54686"/>
                </a:lnTo>
                <a:lnTo>
                  <a:pt x="92189" y="54051"/>
                </a:lnTo>
                <a:lnTo>
                  <a:pt x="92189" y="48107"/>
                </a:lnTo>
                <a:lnTo>
                  <a:pt x="92189" y="44538"/>
                </a:lnTo>
                <a:lnTo>
                  <a:pt x="89179" y="45732"/>
                </a:lnTo>
                <a:lnTo>
                  <a:pt x="86791" y="46926"/>
                </a:lnTo>
                <a:lnTo>
                  <a:pt x="85051" y="47561"/>
                </a:lnTo>
                <a:lnTo>
                  <a:pt x="82677" y="48107"/>
                </a:lnTo>
                <a:lnTo>
                  <a:pt x="73723" y="48107"/>
                </a:lnTo>
                <a:lnTo>
                  <a:pt x="71335" y="47561"/>
                </a:lnTo>
                <a:lnTo>
                  <a:pt x="69596" y="45173"/>
                </a:lnTo>
                <a:lnTo>
                  <a:pt x="67779" y="43357"/>
                </a:lnTo>
                <a:lnTo>
                  <a:pt x="66586" y="40982"/>
                </a:lnTo>
                <a:lnTo>
                  <a:pt x="66586" y="37414"/>
                </a:lnTo>
                <a:lnTo>
                  <a:pt x="94564" y="37414"/>
                </a:lnTo>
                <a:lnTo>
                  <a:pt x="94564" y="29718"/>
                </a:lnTo>
                <a:lnTo>
                  <a:pt x="94564" y="25514"/>
                </a:lnTo>
                <a:close/>
              </a:path>
              <a:path w="135889" h="57150">
                <a:moveTo>
                  <a:pt x="135547" y="15455"/>
                </a:moveTo>
                <a:lnTo>
                  <a:pt x="130238" y="13627"/>
                </a:lnTo>
                <a:lnTo>
                  <a:pt x="125476" y="12446"/>
                </a:lnTo>
                <a:lnTo>
                  <a:pt x="114782" y="12446"/>
                </a:lnTo>
                <a:lnTo>
                  <a:pt x="110578" y="13068"/>
                </a:lnTo>
                <a:lnTo>
                  <a:pt x="107645" y="15455"/>
                </a:lnTo>
                <a:lnTo>
                  <a:pt x="104635" y="17195"/>
                </a:lnTo>
                <a:lnTo>
                  <a:pt x="102882" y="20205"/>
                </a:lnTo>
                <a:lnTo>
                  <a:pt x="102882" y="26708"/>
                </a:lnTo>
                <a:lnTo>
                  <a:pt x="103441" y="28536"/>
                </a:lnTo>
                <a:lnTo>
                  <a:pt x="104076" y="29718"/>
                </a:lnTo>
                <a:lnTo>
                  <a:pt x="104635" y="31470"/>
                </a:lnTo>
                <a:lnTo>
                  <a:pt x="105816" y="32651"/>
                </a:lnTo>
                <a:lnTo>
                  <a:pt x="109385" y="35026"/>
                </a:lnTo>
                <a:lnTo>
                  <a:pt x="111760" y="36220"/>
                </a:lnTo>
                <a:lnTo>
                  <a:pt x="114782" y="38049"/>
                </a:lnTo>
                <a:lnTo>
                  <a:pt x="117157" y="38595"/>
                </a:lnTo>
                <a:lnTo>
                  <a:pt x="118897" y="39789"/>
                </a:lnTo>
                <a:lnTo>
                  <a:pt x="120726" y="40424"/>
                </a:lnTo>
                <a:lnTo>
                  <a:pt x="123101" y="41605"/>
                </a:lnTo>
                <a:lnTo>
                  <a:pt x="123101" y="42164"/>
                </a:lnTo>
                <a:lnTo>
                  <a:pt x="123659" y="42799"/>
                </a:lnTo>
                <a:lnTo>
                  <a:pt x="124294" y="43992"/>
                </a:lnTo>
                <a:lnTo>
                  <a:pt x="124294" y="46926"/>
                </a:lnTo>
                <a:lnTo>
                  <a:pt x="121907" y="48107"/>
                </a:lnTo>
                <a:lnTo>
                  <a:pt x="113588" y="48107"/>
                </a:lnTo>
                <a:lnTo>
                  <a:pt x="110578" y="47561"/>
                </a:lnTo>
                <a:lnTo>
                  <a:pt x="107645" y="46367"/>
                </a:lnTo>
                <a:lnTo>
                  <a:pt x="105270" y="45732"/>
                </a:lnTo>
                <a:lnTo>
                  <a:pt x="103441" y="44538"/>
                </a:lnTo>
                <a:lnTo>
                  <a:pt x="103441" y="54686"/>
                </a:lnTo>
                <a:lnTo>
                  <a:pt x="105270" y="55245"/>
                </a:lnTo>
                <a:lnTo>
                  <a:pt x="107010" y="55880"/>
                </a:lnTo>
                <a:lnTo>
                  <a:pt x="111760" y="57073"/>
                </a:lnTo>
                <a:lnTo>
                  <a:pt x="123659" y="57073"/>
                </a:lnTo>
                <a:lnTo>
                  <a:pt x="128409" y="55880"/>
                </a:lnTo>
                <a:lnTo>
                  <a:pt x="134353" y="51117"/>
                </a:lnTo>
                <a:lnTo>
                  <a:pt x="135547" y="47561"/>
                </a:lnTo>
                <a:lnTo>
                  <a:pt x="135547" y="43357"/>
                </a:lnTo>
                <a:lnTo>
                  <a:pt x="135547" y="39230"/>
                </a:lnTo>
                <a:lnTo>
                  <a:pt x="120091" y="28536"/>
                </a:lnTo>
                <a:lnTo>
                  <a:pt x="116522" y="26708"/>
                </a:lnTo>
                <a:lnTo>
                  <a:pt x="114782" y="24968"/>
                </a:lnTo>
                <a:lnTo>
                  <a:pt x="114782" y="21958"/>
                </a:lnTo>
                <a:lnTo>
                  <a:pt x="116522" y="20764"/>
                </a:lnTo>
                <a:lnTo>
                  <a:pt x="121907" y="20764"/>
                </a:lnTo>
                <a:lnTo>
                  <a:pt x="123659" y="21399"/>
                </a:lnTo>
                <a:lnTo>
                  <a:pt x="126034" y="21958"/>
                </a:lnTo>
                <a:lnTo>
                  <a:pt x="129603" y="23139"/>
                </a:lnTo>
                <a:lnTo>
                  <a:pt x="131978" y="24333"/>
                </a:lnTo>
                <a:lnTo>
                  <a:pt x="135547" y="15455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8387601" y="3302241"/>
            <a:ext cx="136525" cy="57150"/>
          </a:xfrm>
          <a:custGeom>
            <a:avLst/>
            <a:gdLst/>
            <a:ahLst/>
            <a:cxnLst/>
            <a:rect l="l" t="t" r="r" b="b"/>
            <a:pathLst>
              <a:path w="136525" h="57150">
                <a:moveTo>
                  <a:pt x="49377" y="0"/>
                </a:moveTo>
                <a:lnTo>
                  <a:pt x="36855" y="0"/>
                </a:lnTo>
                <a:lnTo>
                  <a:pt x="24968" y="23152"/>
                </a:lnTo>
                <a:lnTo>
                  <a:pt x="13081" y="0"/>
                </a:lnTo>
                <a:lnTo>
                  <a:pt x="0" y="0"/>
                </a:lnTo>
                <a:lnTo>
                  <a:pt x="19024" y="34480"/>
                </a:lnTo>
                <a:lnTo>
                  <a:pt x="19024" y="56438"/>
                </a:lnTo>
                <a:lnTo>
                  <a:pt x="30911" y="56438"/>
                </a:lnTo>
                <a:lnTo>
                  <a:pt x="30911" y="34480"/>
                </a:lnTo>
                <a:lnTo>
                  <a:pt x="49377" y="0"/>
                </a:lnTo>
                <a:close/>
              </a:path>
              <a:path w="136525" h="57150">
                <a:moveTo>
                  <a:pt x="94564" y="25527"/>
                </a:moveTo>
                <a:lnTo>
                  <a:pt x="92735" y="20777"/>
                </a:lnTo>
                <a:lnTo>
                  <a:pt x="86233" y="14274"/>
                </a:lnTo>
                <a:lnTo>
                  <a:pt x="83223" y="13119"/>
                </a:lnTo>
                <a:lnTo>
                  <a:pt x="83223" y="26720"/>
                </a:lnTo>
                <a:lnTo>
                  <a:pt x="83223" y="29730"/>
                </a:lnTo>
                <a:lnTo>
                  <a:pt x="67208" y="29730"/>
                </a:lnTo>
                <a:lnTo>
                  <a:pt x="67208" y="26720"/>
                </a:lnTo>
                <a:lnTo>
                  <a:pt x="67767" y="24333"/>
                </a:lnTo>
                <a:lnTo>
                  <a:pt x="69596" y="23152"/>
                </a:lnTo>
                <a:lnTo>
                  <a:pt x="70777" y="21412"/>
                </a:lnTo>
                <a:lnTo>
                  <a:pt x="72529" y="20777"/>
                </a:lnTo>
                <a:lnTo>
                  <a:pt x="77914" y="20777"/>
                </a:lnTo>
                <a:lnTo>
                  <a:pt x="79654" y="21412"/>
                </a:lnTo>
                <a:lnTo>
                  <a:pt x="81483" y="23152"/>
                </a:lnTo>
                <a:lnTo>
                  <a:pt x="82664" y="24333"/>
                </a:lnTo>
                <a:lnTo>
                  <a:pt x="83223" y="26720"/>
                </a:lnTo>
                <a:lnTo>
                  <a:pt x="83223" y="13119"/>
                </a:lnTo>
                <a:lnTo>
                  <a:pt x="81483" y="12446"/>
                </a:lnTo>
                <a:lnTo>
                  <a:pt x="68961" y="12446"/>
                </a:lnTo>
                <a:lnTo>
                  <a:pt x="63652" y="14274"/>
                </a:lnTo>
                <a:lnTo>
                  <a:pt x="60083" y="18389"/>
                </a:lnTo>
                <a:lnTo>
                  <a:pt x="56515" y="21958"/>
                </a:lnTo>
                <a:lnTo>
                  <a:pt x="54686" y="27901"/>
                </a:lnTo>
                <a:lnTo>
                  <a:pt x="54686" y="42176"/>
                </a:lnTo>
                <a:lnTo>
                  <a:pt x="56515" y="47561"/>
                </a:lnTo>
                <a:lnTo>
                  <a:pt x="60629" y="51130"/>
                </a:lnTo>
                <a:lnTo>
                  <a:pt x="64833" y="55257"/>
                </a:lnTo>
                <a:lnTo>
                  <a:pt x="70142" y="57073"/>
                </a:lnTo>
                <a:lnTo>
                  <a:pt x="83223" y="57073"/>
                </a:lnTo>
                <a:lnTo>
                  <a:pt x="85598" y="56438"/>
                </a:lnTo>
                <a:lnTo>
                  <a:pt x="87985" y="55892"/>
                </a:lnTo>
                <a:lnTo>
                  <a:pt x="89801" y="55257"/>
                </a:lnTo>
                <a:lnTo>
                  <a:pt x="92176" y="54063"/>
                </a:lnTo>
                <a:lnTo>
                  <a:pt x="92176" y="48120"/>
                </a:lnTo>
                <a:lnTo>
                  <a:pt x="92176" y="45186"/>
                </a:lnTo>
                <a:lnTo>
                  <a:pt x="89801" y="46380"/>
                </a:lnTo>
                <a:lnTo>
                  <a:pt x="87426" y="46926"/>
                </a:lnTo>
                <a:lnTo>
                  <a:pt x="85051" y="47561"/>
                </a:lnTo>
                <a:lnTo>
                  <a:pt x="82664" y="48120"/>
                </a:lnTo>
                <a:lnTo>
                  <a:pt x="74345" y="48120"/>
                </a:lnTo>
                <a:lnTo>
                  <a:pt x="71335" y="47561"/>
                </a:lnTo>
                <a:lnTo>
                  <a:pt x="69596" y="45745"/>
                </a:lnTo>
                <a:lnTo>
                  <a:pt x="67767" y="43357"/>
                </a:lnTo>
                <a:lnTo>
                  <a:pt x="66573" y="40982"/>
                </a:lnTo>
                <a:lnTo>
                  <a:pt x="66573" y="37414"/>
                </a:lnTo>
                <a:lnTo>
                  <a:pt x="94564" y="37414"/>
                </a:lnTo>
                <a:lnTo>
                  <a:pt x="94564" y="29730"/>
                </a:lnTo>
                <a:lnTo>
                  <a:pt x="94564" y="25527"/>
                </a:lnTo>
                <a:close/>
              </a:path>
              <a:path w="136525" h="57150">
                <a:moveTo>
                  <a:pt x="136169" y="41617"/>
                </a:moveTo>
                <a:lnTo>
                  <a:pt x="135623" y="39243"/>
                </a:lnTo>
                <a:lnTo>
                  <a:pt x="134988" y="38049"/>
                </a:lnTo>
                <a:lnTo>
                  <a:pt x="133794" y="36233"/>
                </a:lnTo>
                <a:lnTo>
                  <a:pt x="133159" y="35039"/>
                </a:lnTo>
                <a:lnTo>
                  <a:pt x="129590" y="32664"/>
                </a:lnTo>
                <a:lnTo>
                  <a:pt x="127215" y="31470"/>
                </a:lnTo>
                <a:lnTo>
                  <a:pt x="123647" y="30289"/>
                </a:lnTo>
                <a:lnTo>
                  <a:pt x="116509" y="26720"/>
                </a:lnTo>
                <a:lnTo>
                  <a:pt x="114769" y="24968"/>
                </a:lnTo>
                <a:lnTo>
                  <a:pt x="114769" y="21958"/>
                </a:lnTo>
                <a:lnTo>
                  <a:pt x="116509" y="20777"/>
                </a:lnTo>
                <a:lnTo>
                  <a:pt x="121907" y="20777"/>
                </a:lnTo>
                <a:lnTo>
                  <a:pt x="123647" y="21412"/>
                </a:lnTo>
                <a:lnTo>
                  <a:pt x="126022" y="21958"/>
                </a:lnTo>
                <a:lnTo>
                  <a:pt x="129590" y="23152"/>
                </a:lnTo>
                <a:lnTo>
                  <a:pt x="131965" y="24333"/>
                </a:lnTo>
                <a:lnTo>
                  <a:pt x="135623" y="15455"/>
                </a:lnTo>
                <a:lnTo>
                  <a:pt x="130784" y="13639"/>
                </a:lnTo>
                <a:lnTo>
                  <a:pt x="125476" y="12446"/>
                </a:lnTo>
                <a:lnTo>
                  <a:pt x="114769" y="12446"/>
                </a:lnTo>
                <a:lnTo>
                  <a:pt x="110566" y="13081"/>
                </a:lnTo>
                <a:lnTo>
                  <a:pt x="104622" y="17843"/>
                </a:lnTo>
                <a:lnTo>
                  <a:pt x="103441" y="20777"/>
                </a:lnTo>
                <a:lnTo>
                  <a:pt x="103441" y="28536"/>
                </a:lnTo>
                <a:lnTo>
                  <a:pt x="104076" y="30289"/>
                </a:lnTo>
                <a:lnTo>
                  <a:pt x="104622" y="31470"/>
                </a:lnTo>
                <a:lnTo>
                  <a:pt x="105816" y="32664"/>
                </a:lnTo>
                <a:lnTo>
                  <a:pt x="109385" y="35039"/>
                </a:lnTo>
                <a:lnTo>
                  <a:pt x="111760" y="36868"/>
                </a:lnTo>
                <a:lnTo>
                  <a:pt x="114769" y="38049"/>
                </a:lnTo>
                <a:lnTo>
                  <a:pt x="117144" y="39243"/>
                </a:lnTo>
                <a:lnTo>
                  <a:pt x="120713" y="40436"/>
                </a:lnTo>
                <a:lnTo>
                  <a:pt x="121907" y="40982"/>
                </a:lnTo>
                <a:lnTo>
                  <a:pt x="123088" y="42176"/>
                </a:lnTo>
                <a:lnTo>
                  <a:pt x="123647" y="42176"/>
                </a:lnTo>
                <a:lnTo>
                  <a:pt x="124282" y="42811"/>
                </a:lnTo>
                <a:lnTo>
                  <a:pt x="124282" y="46926"/>
                </a:lnTo>
                <a:lnTo>
                  <a:pt x="121907" y="48755"/>
                </a:lnTo>
                <a:lnTo>
                  <a:pt x="115963" y="48755"/>
                </a:lnTo>
                <a:lnTo>
                  <a:pt x="113576" y="48120"/>
                </a:lnTo>
                <a:lnTo>
                  <a:pt x="110566" y="47561"/>
                </a:lnTo>
                <a:lnTo>
                  <a:pt x="107632" y="46926"/>
                </a:lnTo>
                <a:lnTo>
                  <a:pt x="105257" y="45745"/>
                </a:lnTo>
                <a:lnTo>
                  <a:pt x="103441" y="44551"/>
                </a:lnTo>
                <a:lnTo>
                  <a:pt x="103441" y="54698"/>
                </a:lnTo>
                <a:lnTo>
                  <a:pt x="105257" y="55257"/>
                </a:lnTo>
                <a:lnTo>
                  <a:pt x="106997" y="55892"/>
                </a:lnTo>
                <a:lnTo>
                  <a:pt x="111760" y="57073"/>
                </a:lnTo>
                <a:lnTo>
                  <a:pt x="123647" y="57073"/>
                </a:lnTo>
                <a:lnTo>
                  <a:pt x="128409" y="55892"/>
                </a:lnTo>
                <a:lnTo>
                  <a:pt x="134429" y="51130"/>
                </a:lnTo>
                <a:lnTo>
                  <a:pt x="136169" y="48120"/>
                </a:lnTo>
                <a:lnTo>
                  <a:pt x="136169" y="43357"/>
                </a:lnTo>
                <a:lnTo>
                  <a:pt x="136169" y="41617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552806" y="3302241"/>
            <a:ext cx="135890" cy="57150"/>
          </a:xfrm>
          <a:custGeom>
            <a:avLst/>
            <a:gdLst/>
            <a:ahLst/>
            <a:cxnLst/>
            <a:rect l="l" t="t" r="r" b="b"/>
            <a:pathLst>
              <a:path w="135890" h="57150">
                <a:moveTo>
                  <a:pt x="49301" y="0"/>
                </a:moveTo>
                <a:lnTo>
                  <a:pt x="36220" y="0"/>
                </a:lnTo>
                <a:lnTo>
                  <a:pt x="24333" y="23152"/>
                </a:lnTo>
                <a:lnTo>
                  <a:pt x="12446" y="0"/>
                </a:lnTo>
                <a:lnTo>
                  <a:pt x="0" y="0"/>
                </a:lnTo>
                <a:lnTo>
                  <a:pt x="18389" y="34480"/>
                </a:lnTo>
                <a:lnTo>
                  <a:pt x="18389" y="56438"/>
                </a:lnTo>
                <a:lnTo>
                  <a:pt x="30276" y="56438"/>
                </a:lnTo>
                <a:lnTo>
                  <a:pt x="30276" y="34480"/>
                </a:lnTo>
                <a:lnTo>
                  <a:pt x="49301" y="0"/>
                </a:lnTo>
                <a:close/>
              </a:path>
              <a:path w="135890" h="57150">
                <a:moveTo>
                  <a:pt x="93929" y="25527"/>
                </a:moveTo>
                <a:lnTo>
                  <a:pt x="92100" y="20777"/>
                </a:lnTo>
                <a:lnTo>
                  <a:pt x="89179" y="17208"/>
                </a:lnTo>
                <a:lnTo>
                  <a:pt x="85610" y="14274"/>
                </a:lnTo>
                <a:lnTo>
                  <a:pt x="83223" y="13360"/>
                </a:lnTo>
                <a:lnTo>
                  <a:pt x="83223" y="26720"/>
                </a:lnTo>
                <a:lnTo>
                  <a:pt x="83223" y="29730"/>
                </a:lnTo>
                <a:lnTo>
                  <a:pt x="66586" y="29730"/>
                </a:lnTo>
                <a:lnTo>
                  <a:pt x="66586" y="26720"/>
                </a:lnTo>
                <a:lnTo>
                  <a:pt x="67767" y="24333"/>
                </a:lnTo>
                <a:lnTo>
                  <a:pt x="68961" y="23152"/>
                </a:lnTo>
                <a:lnTo>
                  <a:pt x="70154" y="21412"/>
                </a:lnTo>
                <a:lnTo>
                  <a:pt x="72529" y="20777"/>
                </a:lnTo>
                <a:lnTo>
                  <a:pt x="77279" y="20777"/>
                </a:lnTo>
                <a:lnTo>
                  <a:pt x="79032" y="21412"/>
                </a:lnTo>
                <a:lnTo>
                  <a:pt x="80848" y="23152"/>
                </a:lnTo>
                <a:lnTo>
                  <a:pt x="82042" y="24333"/>
                </a:lnTo>
                <a:lnTo>
                  <a:pt x="83223" y="26720"/>
                </a:lnTo>
                <a:lnTo>
                  <a:pt x="83223" y="13360"/>
                </a:lnTo>
                <a:lnTo>
                  <a:pt x="80848" y="12446"/>
                </a:lnTo>
                <a:lnTo>
                  <a:pt x="68326" y="12446"/>
                </a:lnTo>
                <a:lnTo>
                  <a:pt x="63576" y="14274"/>
                </a:lnTo>
                <a:lnTo>
                  <a:pt x="60007" y="18389"/>
                </a:lnTo>
                <a:lnTo>
                  <a:pt x="55880" y="21958"/>
                </a:lnTo>
                <a:lnTo>
                  <a:pt x="54063" y="27901"/>
                </a:lnTo>
                <a:lnTo>
                  <a:pt x="54063" y="42176"/>
                </a:lnTo>
                <a:lnTo>
                  <a:pt x="56438" y="47561"/>
                </a:lnTo>
                <a:lnTo>
                  <a:pt x="60007" y="51130"/>
                </a:lnTo>
                <a:lnTo>
                  <a:pt x="64211" y="55257"/>
                </a:lnTo>
                <a:lnTo>
                  <a:pt x="69519" y="57073"/>
                </a:lnTo>
                <a:lnTo>
                  <a:pt x="82588" y="57073"/>
                </a:lnTo>
                <a:lnTo>
                  <a:pt x="84975" y="56438"/>
                </a:lnTo>
                <a:lnTo>
                  <a:pt x="87350" y="55892"/>
                </a:lnTo>
                <a:lnTo>
                  <a:pt x="89725" y="55257"/>
                </a:lnTo>
                <a:lnTo>
                  <a:pt x="91554" y="54063"/>
                </a:lnTo>
                <a:lnTo>
                  <a:pt x="91554" y="48120"/>
                </a:lnTo>
                <a:lnTo>
                  <a:pt x="91554" y="45186"/>
                </a:lnTo>
                <a:lnTo>
                  <a:pt x="89179" y="46380"/>
                </a:lnTo>
                <a:lnTo>
                  <a:pt x="86791" y="46926"/>
                </a:lnTo>
                <a:lnTo>
                  <a:pt x="84416" y="47561"/>
                </a:lnTo>
                <a:lnTo>
                  <a:pt x="82042" y="48120"/>
                </a:lnTo>
                <a:lnTo>
                  <a:pt x="73710" y="48120"/>
                </a:lnTo>
                <a:lnTo>
                  <a:pt x="65951" y="37414"/>
                </a:lnTo>
                <a:lnTo>
                  <a:pt x="93929" y="37414"/>
                </a:lnTo>
                <a:lnTo>
                  <a:pt x="93929" y="29730"/>
                </a:lnTo>
                <a:lnTo>
                  <a:pt x="93929" y="25527"/>
                </a:lnTo>
                <a:close/>
              </a:path>
              <a:path w="135890" h="57150">
                <a:moveTo>
                  <a:pt x="135547" y="41617"/>
                </a:moveTo>
                <a:lnTo>
                  <a:pt x="134912" y="39243"/>
                </a:lnTo>
                <a:lnTo>
                  <a:pt x="134353" y="38049"/>
                </a:lnTo>
                <a:lnTo>
                  <a:pt x="133718" y="36233"/>
                </a:lnTo>
                <a:lnTo>
                  <a:pt x="132524" y="35039"/>
                </a:lnTo>
                <a:lnTo>
                  <a:pt x="130784" y="33845"/>
                </a:lnTo>
                <a:lnTo>
                  <a:pt x="129603" y="32664"/>
                </a:lnTo>
                <a:lnTo>
                  <a:pt x="119456" y="28536"/>
                </a:lnTo>
                <a:lnTo>
                  <a:pt x="115887" y="26720"/>
                </a:lnTo>
                <a:lnTo>
                  <a:pt x="114693" y="25527"/>
                </a:lnTo>
                <a:lnTo>
                  <a:pt x="114693" y="21958"/>
                </a:lnTo>
                <a:lnTo>
                  <a:pt x="115887" y="20777"/>
                </a:lnTo>
                <a:lnTo>
                  <a:pt x="121831" y="20777"/>
                </a:lnTo>
                <a:lnTo>
                  <a:pt x="127215" y="22593"/>
                </a:lnTo>
                <a:lnTo>
                  <a:pt x="129603" y="23152"/>
                </a:lnTo>
                <a:lnTo>
                  <a:pt x="131343" y="24333"/>
                </a:lnTo>
                <a:lnTo>
                  <a:pt x="134912" y="15455"/>
                </a:lnTo>
                <a:lnTo>
                  <a:pt x="130149" y="13639"/>
                </a:lnTo>
                <a:lnTo>
                  <a:pt x="124841" y="12446"/>
                </a:lnTo>
                <a:lnTo>
                  <a:pt x="114134" y="12446"/>
                </a:lnTo>
                <a:lnTo>
                  <a:pt x="109943" y="13081"/>
                </a:lnTo>
                <a:lnTo>
                  <a:pt x="104000" y="17843"/>
                </a:lnTo>
                <a:lnTo>
                  <a:pt x="102806" y="20777"/>
                </a:lnTo>
                <a:lnTo>
                  <a:pt x="102806" y="28536"/>
                </a:lnTo>
                <a:lnTo>
                  <a:pt x="104000" y="30289"/>
                </a:lnTo>
                <a:lnTo>
                  <a:pt x="104635" y="31470"/>
                </a:lnTo>
                <a:lnTo>
                  <a:pt x="107010" y="33845"/>
                </a:lnTo>
                <a:lnTo>
                  <a:pt x="108750" y="35039"/>
                </a:lnTo>
                <a:lnTo>
                  <a:pt x="111125" y="36868"/>
                </a:lnTo>
                <a:lnTo>
                  <a:pt x="114693" y="38049"/>
                </a:lnTo>
                <a:lnTo>
                  <a:pt x="117068" y="39243"/>
                </a:lnTo>
                <a:lnTo>
                  <a:pt x="118897" y="39801"/>
                </a:lnTo>
                <a:lnTo>
                  <a:pt x="121272" y="40982"/>
                </a:lnTo>
                <a:lnTo>
                  <a:pt x="122466" y="42176"/>
                </a:lnTo>
                <a:lnTo>
                  <a:pt x="123012" y="42176"/>
                </a:lnTo>
                <a:lnTo>
                  <a:pt x="123647" y="42811"/>
                </a:lnTo>
                <a:lnTo>
                  <a:pt x="123647" y="46926"/>
                </a:lnTo>
                <a:lnTo>
                  <a:pt x="121831" y="48755"/>
                </a:lnTo>
                <a:lnTo>
                  <a:pt x="115328" y="48755"/>
                </a:lnTo>
                <a:lnTo>
                  <a:pt x="112953" y="48120"/>
                </a:lnTo>
                <a:lnTo>
                  <a:pt x="109943" y="47561"/>
                </a:lnTo>
                <a:lnTo>
                  <a:pt x="107556" y="46926"/>
                </a:lnTo>
                <a:lnTo>
                  <a:pt x="102806" y="44551"/>
                </a:lnTo>
                <a:lnTo>
                  <a:pt x="102806" y="54698"/>
                </a:lnTo>
                <a:lnTo>
                  <a:pt x="107010" y="55892"/>
                </a:lnTo>
                <a:lnTo>
                  <a:pt x="108750" y="56438"/>
                </a:lnTo>
                <a:lnTo>
                  <a:pt x="111125" y="57073"/>
                </a:lnTo>
                <a:lnTo>
                  <a:pt x="123012" y="57073"/>
                </a:lnTo>
                <a:lnTo>
                  <a:pt x="127774" y="55892"/>
                </a:lnTo>
                <a:lnTo>
                  <a:pt x="133718" y="51130"/>
                </a:lnTo>
                <a:lnTo>
                  <a:pt x="135547" y="48120"/>
                </a:lnTo>
                <a:lnTo>
                  <a:pt x="135547" y="43357"/>
                </a:lnTo>
                <a:lnTo>
                  <a:pt x="135547" y="41617"/>
                </a:lnTo>
                <a:close/>
              </a:path>
            </a:pathLst>
          </a:custGeom>
          <a:solidFill>
            <a:srgbClr val="221F1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3" name="object 43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2421127" y="1405258"/>
            <a:ext cx="866904" cy="488216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709385" y="4220329"/>
            <a:ext cx="2154110" cy="316995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473933" y="6034014"/>
            <a:ext cx="5282757" cy="616694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3748790" y="4220329"/>
            <a:ext cx="1397810" cy="489405"/>
          </a:xfrm>
          <a:prstGeom prst="rect">
            <a:avLst/>
          </a:prstGeom>
        </p:spPr>
      </p:pic>
      <p:pic>
        <p:nvPicPr>
          <p:cNvPr id="47" name="object 47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5765014" y="4220329"/>
            <a:ext cx="1397810" cy="299081"/>
          </a:xfrm>
          <a:prstGeom prst="rect">
            <a:avLst/>
          </a:prstGeom>
        </p:spPr>
      </p:pic>
      <p:pic>
        <p:nvPicPr>
          <p:cNvPr id="48" name="object 48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398427" y="5480385"/>
            <a:ext cx="1500671" cy="198029"/>
          </a:xfrm>
          <a:prstGeom prst="rect">
            <a:avLst/>
          </a:prstGeom>
        </p:spPr>
      </p:pic>
      <p:pic>
        <p:nvPicPr>
          <p:cNvPr id="49" name="object 49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2112554" y="5480385"/>
            <a:ext cx="1500139" cy="198029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3682208" y="5480385"/>
            <a:ext cx="1530418" cy="293175"/>
          </a:xfrm>
          <a:prstGeom prst="rect">
            <a:avLst/>
          </a:prstGeom>
        </p:spPr>
      </p:pic>
      <p:pic>
        <p:nvPicPr>
          <p:cNvPr id="51" name="object 51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7756191" y="4220329"/>
            <a:ext cx="1102316" cy="584527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3674520" y="3016157"/>
            <a:ext cx="1530418" cy="584527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5712066" y="1388611"/>
            <a:ext cx="1507194" cy="911590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7823406" y="1388611"/>
            <a:ext cx="947673" cy="488216"/>
          </a:xfrm>
          <a:prstGeom prst="rect">
            <a:avLst/>
          </a:prstGeom>
        </p:spPr>
      </p:pic>
      <p:grpSp>
        <p:nvGrpSpPr>
          <p:cNvPr id="55" name="object 55"/>
          <p:cNvGrpSpPr/>
          <p:nvPr/>
        </p:nvGrpSpPr>
        <p:grpSpPr>
          <a:xfrm>
            <a:off x="1465686" y="1075817"/>
            <a:ext cx="835025" cy="135890"/>
            <a:chOff x="1465686" y="1075817"/>
            <a:chExt cx="835025" cy="135890"/>
          </a:xfrm>
        </p:grpSpPr>
        <p:sp>
          <p:nvSpPr>
            <p:cNvPr id="56" name="object 56"/>
            <p:cNvSpPr/>
            <p:nvPr/>
          </p:nvSpPr>
          <p:spPr>
            <a:xfrm>
              <a:off x="1465681" y="1131150"/>
              <a:ext cx="652780" cy="24765"/>
            </a:xfrm>
            <a:custGeom>
              <a:avLst/>
              <a:gdLst/>
              <a:ahLst/>
              <a:cxnLst/>
              <a:rect l="l" t="t" r="r" b="b"/>
              <a:pathLst>
                <a:path w="652780" h="24765">
                  <a:moveTo>
                    <a:pt x="42799" y="0"/>
                  </a:moveTo>
                  <a:lnTo>
                    <a:pt x="0" y="0"/>
                  </a:lnTo>
                  <a:lnTo>
                    <a:pt x="0" y="24422"/>
                  </a:lnTo>
                  <a:lnTo>
                    <a:pt x="42799" y="24422"/>
                  </a:lnTo>
                  <a:lnTo>
                    <a:pt x="42799" y="0"/>
                  </a:lnTo>
                  <a:close/>
                </a:path>
                <a:path w="652780" h="24765">
                  <a:moveTo>
                    <a:pt x="118338" y="0"/>
                  </a:moveTo>
                  <a:lnTo>
                    <a:pt x="76085" y="0"/>
                  </a:lnTo>
                  <a:lnTo>
                    <a:pt x="76085" y="24422"/>
                  </a:lnTo>
                  <a:lnTo>
                    <a:pt x="118338" y="24422"/>
                  </a:lnTo>
                  <a:lnTo>
                    <a:pt x="118338" y="0"/>
                  </a:lnTo>
                  <a:close/>
                </a:path>
                <a:path w="652780" h="24765">
                  <a:moveTo>
                    <a:pt x="194983" y="0"/>
                  </a:moveTo>
                  <a:lnTo>
                    <a:pt x="152184" y="0"/>
                  </a:lnTo>
                  <a:lnTo>
                    <a:pt x="152184" y="24422"/>
                  </a:lnTo>
                  <a:lnTo>
                    <a:pt x="194983" y="24422"/>
                  </a:lnTo>
                  <a:lnTo>
                    <a:pt x="194983" y="0"/>
                  </a:lnTo>
                  <a:close/>
                </a:path>
                <a:path w="652780" h="24765">
                  <a:moveTo>
                    <a:pt x="271716" y="0"/>
                  </a:moveTo>
                  <a:lnTo>
                    <a:pt x="228904" y="0"/>
                  </a:lnTo>
                  <a:lnTo>
                    <a:pt x="228904" y="24422"/>
                  </a:lnTo>
                  <a:lnTo>
                    <a:pt x="271716" y="24422"/>
                  </a:lnTo>
                  <a:lnTo>
                    <a:pt x="271716" y="0"/>
                  </a:lnTo>
                  <a:close/>
                </a:path>
                <a:path w="652780" h="24765">
                  <a:moveTo>
                    <a:pt x="347256" y="0"/>
                  </a:moveTo>
                  <a:lnTo>
                    <a:pt x="305003" y="0"/>
                  </a:lnTo>
                  <a:lnTo>
                    <a:pt x="305003" y="24422"/>
                  </a:lnTo>
                  <a:lnTo>
                    <a:pt x="347256" y="24422"/>
                  </a:lnTo>
                  <a:lnTo>
                    <a:pt x="347256" y="0"/>
                  </a:lnTo>
                  <a:close/>
                </a:path>
                <a:path w="652780" h="24765">
                  <a:moveTo>
                    <a:pt x="423341" y="0"/>
                  </a:moveTo>
                  <a:lnTo>
                    <a:pt x="381101" y="0"/>
                  </a:lnTo>
                  <a:lnTo>
                    <a:pt x="381101" y="24422"/>
                  </a:lnTo>
                  <a:lnTo>
                    <a:pt x="423341" y="24422"/>
                  </a:lnTo>
                  <a:lnTo>
                    <a:pt x="423341" y="0"/>
                  </a:lnTo>
                  <a:close/>
                </a:path>
                <a:path w="652780" h="24765">
                  <a:moveTo>
                    <a:pt x="499986" y="0"/>
                  </a:moveTo>
                  <a:lnTo>
                    <a:pt x="457822" y="0"/>
                  </a:lnTo>
                  <a:lnTo>
                    <a:pt x="457822" y="24422"/>
                  </a:lnTo>
                  <a:lnTo>
                    <a:pt x="499986" y="24422"/>
                  </a:lnTo>
                  <a:lnTo>
                    <a:pt x="499986" y="0"/>
                  </a:lnTo>
                  <a:close/>
                </a:path>
                <a:path w="652780" h="24765">
                  <a:moveTo>
                    <a:pt x="576084" y="0"/>
                  </a:moveTo>
                  <a:lnTo>
                    <a:pt x="533920" y="0"/>
                  </a:lnTo>
                  <a:lnTo>
                    <a:pt x="533920" y="24422"/>
                  </a:lnTo>
                  <a:lnTo>
                    <a:pt x="576084" y="24422"/>
                  </a:lnTo>
                  <a:lnTo>
                    <a:pt x="576084" y="0"/>
                  </a:lnTo>
                  <a:close/>
                </a:path>
                <a:path w="652780" h="24765">
                  <a:moveTo>
                    <a:pt x="652259" y="0"/>
                  </a:moveTo>
                  <a:lnTo>
                    <a:pt x="610006" y="0"/>
                  </a:lnTo>
                  <a:lnTo>
                    <a:pt x="610006" y="24422"/>
                  </a:lnTo>
                  <a:lnTo>
                    <a:pt x="652259" y="24422"/>
                  </a:lnTo>
                  <a:lnTo>
                    <a:pt x="652259" y="0"/>
                  </a:lnTo>
                  <a:close/>
                </a:path>
              </a:pathLst>
            </a:custGeom>
            <a:solidFill>
              <a:srgbClr val="F6954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7" name="object 57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140535" y="1075817"/>
              <a:ext cx="159874" cy="135549"/>
            </a:xfrm>
            <a:prstGeom prst="rect">
              <a:avLst/>
            </a:prstGeom>
          </p:spPr>
        </p:pic>
      </p:grpSp>
      <p:grpSp>
        <p:nvGrpSpPr>
          <p:cNvPr id="58" name="object 58"/>
          <p:cNvGrpSpPr/>
          <p:nvPr/>
        </p:nvGrpSpPr>
        <p:grpSpPr>
          <a:xfrm>
            <a:off x="3368325" y="1075817"/>
            <a:ext cx="510540" cy="135890"/>
            <a:chOff x="3368325" y="1075817"/>
            <a:chExt cx="510540" cy="135890"/>
          </a:xfrm>
        </p:grpSpPr>
        <p:sp>
          <p:nvSpPr>
            <p:cNvPr id="59" name="object 59"/>
            <p:cNvSpPr/>
            <p:nvPr/>
          </p:nvSpPr>
          <p:spPr>
            <a:xfrm>
              <a:off x="3368319" y="1131150"/>
              <a:ext cx="324485" cy="24765"/>
            </a:xfrm>
            <a:custGeom>
              <a:avLst/>
              <a:gdLst/>
              <a:ahLst/>
              <a:cxnLst/>
              <a:rect l="l" t="t" r="r" b="b"/>
              <a:pathLst>
                <a:path w="324485" h="24765">
                  <a:moveTo>
                    <a:pt x="32651" y="0"/>
                  </a:moveTo>
                  <a:lnTo>
                    <a:pt x="0" y="0"/>
                  </a:lnTo>
                  <a:lnTo>
                    <a:pt x="0" y="24422"/>
                  </a:lnTo>
                  <a:lnTo>
                    <a:pt x="32651" y="24422"/>
                  </a:lnTo>
                  <a:lnTo>
                    <a:pt x="32651" y="0"/>
                  </a:lnTo>
                  <a:close/>
                </a:path>
                <a:path w="324485" h="24765">
                  <a:moveTo>
                    <a:pt x="90919" y="0"/>
                  </a:moveTo>
                  <a:lnTo>
                    <a:pt x="58254" y="0"/>
                  </a:lnTo>
                  <a:lnTo>
                    <a:pt x="58254" y="24422"/>
                  </a:lnTo>
                  <a:lnTo>
                    <a:pt x="90919" y="24422"/>
                  </a:lnTo>
                  <a:lnTo>
                    <a:pt x="90919" y="0"/>
                  </a:lnTo>
                  <a:close/>
                </a:path>
                <a:path w="324485" h="24765">
                  <a:moveTo>
                    <a:pt x="148615" y="0"/>
                  </a:moveTo>
                  <a:lnTo>
                    <a:pt x="116522" y="0"/>
                  </a:lnTo>
                  <a:lnTo>
                    <a:pt x="116522" y="24422"/>
                  </a:lnTo>
                  <a:lnTo>
                    <a:pt x="148615" y="24422"/>
                  </a:lnTo>
                  <a:lnTo>
                    <a:pt x="148615" y="0"/>
                  </a:lnTo>
                  <a:close/>
                </a:path>
                <a:path w="324485" h="24765">
                  <a:moveTo>
                    <a:pt x="207429" y="0"/>
                  </a:moveTo>
                  <a:lnTo>
                    <a:pt x="174777" y="0"/>
                  </a:lnTo>
                  <a:lnTo>
                    <a:pt x="174777" y="24422"/>
                  </a:lnTo>
                  <a:lnTo>
                    <a:pt x="207429" y="24422"/>
                  </a:lnTo>
                  <a:lnTo>
                    <a:pt x="207429" y="0"/>
                  </a:lnTo>
                  <a:close/>
                </a:path>
                <a:path w="324485" h="24765">
                  <a:moveTo>
                    <a:pt x="265772" y="0"/>
                  </a:moveTo>
                  <a:lnTo>
                    <a:pt x="233032" y="0"/>
                  </a:lnTo>
                  <a:lnTo>
                    <a:pt x="233032" y="24422"/>
                  </a:lnTo>
                  <a:lnTo>
                    <a:pt x="265772" y="24422"/>
                  </a:lnTo>
                  <a:lnTo>
                    <a:pt x="265772" y="0"/>
                  </a:lnTo>
                  <a:close/>
                </a:path>
                <a:path w="324485" h="24765">
                  <a:moveTo>
                    <a:pt x="324027" y="0"/>
                  </a:moveTo>
                  <a:lnTo>
                    <a:pt x="291287" y="0"/>
                  </a:lnTo>
                  <a:lnTo>
                    <a:pt x="291287" y="24422"/>
                  </a:lnTo>
                  <a:lnTo>
                    <a:pt x="324027" y="24422"/>
                  </a:lnTo>
                  <a:lnTo>
                    <a:pt x="324027" y="0"/>
                  </a:lnTo>
                  <a:close/>
                </a:path>
              </a:pathLst>
            </a:custGeom>
            <a:solidFill>
              <a:srgbClr val="F6954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0" name="object 60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718511" y="1075817"/>
              <a:ext cx="159953" cy="135549"/>
            </a:xfrm>
            <a:prstGeom prst="rect">
              <a:avLst/>
            </a:prstGeom>
          </p:spPr>
        </p:pic>
      </p:grpSp>
      <p:grpSp>
        <p:nvGrpSpPr>
          <p:cNvPr id="61" name="object 61"/>
          <p:cNvGrpSpPr/>
          <p:nvPr/>
        </p:nvGrpSpPr>
        <p:grpSpPr>
          <a:xfrm>
            <a:off x="5037851" y="1075817"/>
            <a:ext cx="683895" cy="135890"/>
            <a:chOff x="5037851" y="1075817"/>
            <a:chExt cx="683895" cy="135890"/>
          </a:xfrm>
        </p:grpSpPr>
        <p:sp>
          <p:nvSpPr>
            <p:cNvPr id="62" name="object 62"/>
            <p:cNvSpPr/>
            <p:nvPr/>
          </p:nvSpPr>
          <p:spPr>
            <a:xfrm>
              <a:off x="5037849" y="1131150"/>
              <a:ext cx="497840" cy="24765"/>
            </a:xfrm>
            <a:custGeom>
              <a:avLst/>
              <a:gdLst/>
              <a:ahLst/>
              <a:cxnLst/>
              <a:rect l="l" t="t" r="r" b="b"/>
              <a:pathLst>
                <a:path w="497839" h="24765">
                  <a:moveTo>
                    <a:pt x="49936" y="0"/>
                  </a:moveTo>
                  <a:lnTo>
                    <a:pt x="0" y="0"/>
                  </a:lnTo>
                  <a:lnTo>
                    <a:pt x="0" y="24422"/>
                  </a:lnTo>
                  <a:lnTo>
                    <a:pt x="49936" y="24422"/>
                  </a:lnTo>
                  <a:lnTo>
                    <a:pt x="49936" y="0"/>
                  </a:lnTo>
                  <a:close/>
                </a:path>
                <a:path w="497839" h="24765">
                  <a:moveTo>
                    <a:pt x="139103" y="0"/>
                  </a:moveTo>
                  <a:lnTo>
                    <a:pt x="89166" y="0"/>
                  </a:lnTo>
                  <a:lnTo>
                    <a:pt x="89166" y="24422"/>
                  </a:lnTo>
                  <a:lnTo>
                    <a:pt x="139103" y="24422"/>
                  </a:lnTo>
                  <a:lnTo>
                    <a:pt x="139103" y="0"/>
                  </a:lnTo>
                  <a:close/>
                </a:path>
                <a:path w="497839" h="24765">
                  <a:moveTo>
                    <a:pt x="228904" y="0"/>
                  </a:moveTo>
                  <a:lnTo>
                    <a:pt x="178968" y="0"/>
                  </a:lnTo>
                  <a:lnTo>
                    <a:pt x="178968" y="24422"/>
                  </a:lnTo>
                  <a:lnTo>
                    <a:pt x="228904" y="24422"/>
                  </a:lnTo>
                  <a:lnTo>
                    <a:pt x="228904" y="0"/>
                  </a:lnTo>
                  <a:close/>
                </a:path>
                <a:path w="497839" h="24765">
                  <a:moveTo>
                    <a:pt x="318630" y="0"/>
                  </a:moveTo>
                  <a:lnTo>
                    <a:pt x="268693" y="0"/>
                  </a:lnTo>
                  <a:lnTo>
                    <a:pt x="268693" y="24422"/>
                  </a:lnTo>
                  <a:lnTo>
                    <a:pt x="318630" y="24422"/>
                  </a:lnTo>
                  <a:lnTo>
                    <a:pt x="318630" y="0"/>
                  </a:lnTo>
                  <a:close/>
                </a:path>
                <a:path w="497839" h="24765">
                  <a:moveTo>
                    <a:pt x="408444" y="0"/>
                  </a:moveTo>
                  <a:lnTo>
                    <a:pt x="358508" y="0"/>
                  </a:lnTo>
                  <a:lnTo>
                    <a:pt x="358508" y="24422"/>
                  </a:lnTo>
                  <a:lnTo>
                    <a:pt x="408444" y="24422"/>
                  </a:lnTo>
                  <a:lnTo>
                    <a:pt x="408444" y="0"/>
                  </a:lnTo>
                  <a:close/>
                </a:path>
                <a:path w="497839" h="24765">
                  <a:moveTo>
                    <a:pt x="497611" y="0"/>
                  </a:moveTo>
                  <a:lnTo>
                    <a:pt x="447675" y="0"/>
                  </a:lnTo>
                  <a:lnTo>
                    <a:pt x="447675" y="24422"/>
                  </a:lnTo>
                  <a:lnTo>
                    <a:pt x="497611" y="24422"/>
                  </a:lnTo>
                  <a:lnTo>
                    <a:pt x="497611" y="0"/>
                  </a:lnTo>
                  <a:close/>
                </a:path>
              </a:pathLst>
            </a:custGeom>
            <a:solidFill>
              <a:srgbClr val="F6954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3" name="object 6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5561624" y="1075817"/>
              <a:ext cx="159953" cy="135549"/>
            </a:xfrm>
            <a:prstGeom prst="rect">
              <a:avLst/>
            </a:prstGeom>
          </p:spPr>
        </p:pic>
      </p:grpSp>
      <p:grpSp>
        <p:nvGrpSpPr>
          <p:cNvPr id="64" name="object 64"/>
          <p:cNvGrpSpPr/>
          <p:nvPr/>
        </p:nvGrpSpPr>
        <p:grpSpPr>
          <a:xfrm>
            <a:off x="4991482" y="2665948"/>
            <a:ext cx="887094" cy="135255"/>
            <a:chOff x="4991482" y="2665948"/>
            <a:chExt cx="887094" cy="135255"/>
          </a:xfrm>
        </p:grpSpPr>
        <p:sp>
          <p:nvSpPr>
            <p:cNvPr id="65" name="object 65"/>
            <p:cNvSpPr/>
            <p:nvPr/>
          </p:nvSpPr>
          <p:spPr>
            <a:xfrm>
              <a:off x="5181714" y="2717710"/>
              <a:ext cx="696595" cy="24765"/>
            </a:xfrm>
            <a:custGeom>
              <a:avLst/>
              <a:gdLst/>
              <a:ahLst/>
              <a:cxnLst/>
              <a:rect l="l" t="t" r="r" b="b"/>
              <a:pathLst>
                <a:path w="696595" h="24764">
                  <a:moveTo>
                    <a:pt x="45808" y="0"/>
                  </a:moveTo>
                  <a:lnTo>
                    <a:pt x="0" y="0"/>
                  </a:lnTo>
                  <a:lnTo>
                    <a:pt x="0" y="24345"/>
                  </a:lnTo>
                  <a:lnTo>
                    <a:pt x="45808" y="24345"/>
                  </a:lnTo>
                  <a:lnTo>
                    <a:pt x="45808" y="0"/>
                  </a:lnTo>
                  <a:close/>
                </a:path>
                <a:path w="696595" h="24764">
                  <a:moveTo>
                    <a:pt x="126657" y="0"/>
                  </a:moveTo>
                  <a:lnTo>
                    <a:pt x="81483" y="0"/>
                  </a:lnTo>
                  <a:lnTo>
                    <a:pt x="81483" y="24345"/>
                  </a:lnTo>
                  <a:lnTo>
                    <a:pt x="126657" y="24345"/>
                  </a:lnTo>
                  <a:lnTo>
                    <a:pt x="126657" y="0"/>
                  </a:lnTo>
                  <a:close/>
                </a:path>
                <a:path w="696595" h="24764">
                  <a:moveTo>
                    <a:pt x="208064" y="0"/>
                  </a:moveTo>
                  <a:lnTo>
                    <a:pt x="162331" y="0"/>
                  </a:lnTo>
                  <a:lnTo>
                    <a:pt x="162331" y="24345"/>
                  </a:lnTo>
                  <a:lnTo>
                    <a:pt x="208064" y="24345"/>
                  </a:lnTo>
                  <a:lnTo>
                    <a:pt x="208064" y="0"/>
                  </a:lnTo>
                  <a:close/>
                </a:path>
                <a:path w="696595" h="24764">
                  <a:moveTo>
                    <a:pt x="289547" y="0"/>
                  </a:moveTo>
                  <a:lnTo>
                    <a:pt x="244360" y="0"/>
                  </a:lnTo>
                  <a:lnTo>
                    <a:pt x="244360" y="24345"/>
                  </a:lnTo>
                  <a:lnTo>
                    <a:pt x="289547" y="24345"/>
                  </a:lnTo>
                  <a:lnTo>
                    <a:pt x="289547" y="0"/>
                  </a:lnTo>
                  <a:close/>
                </a:path>
                <a:path w="696595" h="24764">
                  <a:moveTo>
                    <a:pt x="371030" y="0"/>
                  </a:moveTo>
                  <a:lnTo>
                    <a:pt x="325843" y="0"/>
                  </a:lnTo>
                  <a:lnTo>
                    <a:pt x="325843" y="24345"/>
                  </a:lnTo>
                  <a:lnTo>
                    <a:pt x="371030" y="24345"/>
                  </a:lnTo>
                  <a:lnTo>
                    <a:pt x="371030" y="0"/>
                  </a:lnTo>
                  <a:close/>
                </a:path>
                <a:path w="696595" h="24764">
                  <a:moveTo>
                    <a:pt x="451878" y="0"/>
                  </a:moveTo>
                  <a:lnTo>
                    <a:pt x="406692" y="0"/>
                  </a:lnTo>
                  <a:lnTo>
                    <a:pt x="406692" y="24345"/>
                  </a:lnTo>
                  <a:lnTo>
                    <a:pt x="451878" y="24345"/>
                  </a:lnTo>
                  <a:lnTo>
                    <a:pt x="451878" y="0"/>
                  </a:lnTo>
                  <a:close/>
                </a:path>
                <a:path w="696595" h="24764">
                  <a:moveTo>
                    <a:pt x="533908" y="0"/>
                  </a:moveTo>
                  <a:lnTo>
                    <a:pt x="488734" y="0"/>
                  </a:lnTo>
                  <a:lnTo>
                    <a:pt x="488734" y="24345"/>
                  </a:lnTo>
                  <a:lnTo>
                    <a:pt x="533908" y="24345"/>
                  </a:lnTo>
                  <a:lnTo>
                    <a:pt x="533908" y="0"/>
                  </a:lnTo>
                  <a:close/>
                </a:path>
                <a:path w="696595" h="24764">
                  <a:moveTo>
                    <a:pt x="615391" y="0"/>
                  </a:moveTo>
                  <a:lnTo>
                    <a:pt x="569582" y="0"/>
                  </a:lnTo>
                  <a:lnTo>
                    <a:pt x="569582" y="24345"/>
                  </a:lnTo>
                  <a:lnTo>
                    <a:pt x="615391" y="24345"/>
                  </a:lnTo>
                  <a:lnTo>
                    <a:pt x="615391" y="0"/>
                  </a:lnTo>
                  <a:close/>
                </a:path>
                <a:path w="696595" h="24764">
                  <a:moveTo>
                    <a:pt x="696239" y="0"/>
                  </a:moveTo>
                  <a:lnTo>
                    <a:pt x="651065" y="0"/>
                  </a:lnTo>
                  <a:lnTo>
                    <a:pt x="651065" y="24345"/>
                  </a:lnTo>
                  <a:lnTo>
                    <a:pt x="696239" y="24345"/>
                  </a:lnTo>
                  <a:lnTo>
                    <a:pt x="696239" y="0"/>
                  </a:lnTo>
                  <a:close/>
                </a:path>
              </a:pathLst>
            </a:custGeom>
            <a:solidFill>
              <a:srgbClr val="5F79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4991482" y="2665948"/>
              <a:ext cx="160020" cy="135255"/>
            </a:xfrm>
            <a:custGeom>
              <a:avLst/>
              <a:gdLst/>
              <a:ahLst/>
              <a:cxnLst/>
              <a:rect l="l" t="t" r="r" b="b"/>
              <a:pathLst>
                <a:path w="160020" h="135255">
                  <a:moveTo>
                    <a:pt x="159874" y="0"/>
                  </a:moveTo>
                  <a:lnTo>
                    <a:pt x="0" y="67774"/>
                  </a:lnTo>
                  <a:lnTo>
                    <a:pt x="159874" y="134994"/>
                  </a:lnTo>
                  <a:lnTo>
                    <a:pt x="131339" y="67774"/>
                  </a:lnTo>
                  <a:lnTo>
                    <a:pt x="159874" y="0"/>
                  </a:lnTo>
                  <a:close/>
                </a:path>
              </a:pathLst>
            </a:custGeom>
            <a:solidFill>
              <a:srgbClr val="47677B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7" name="object 67"/>
          <p:cNvGrpSpPr/>
          <p:nvPr/>
        </p:nvGrpSpPr>
        <p:grpSpPr>
          <a:xfrm>
            <a:off x="7044484" y="2665948"/>
            <a:ext cx="695960" cy="135255"/>
            <a:chOff x="7044484" y="2665948"/>
            <a:chExt cx="695960" cy="135255"/>
          </a:xfrm>
        </p:grpSpPr>
        <p:sp>
          <p:nvSpPr>
            <p:cNvPr id="68" name="object 68"/>
            <p:cNvSpPr/>
            <p:nvPr/>
          </p:nvSpPr>
          <p:spPr>
            <a:xfrm>
              <a:off x="7237171" y="2717710"/>
              <a:ext cx="502920" cy="24765"/>
            </a:xfrm>
            <a:custGeom>
              <a:avLst/>
              <a:gdLst/>
              <a:ahLst/>
              <a:cxnLst/>
              <a:rect l="l" t="t" r="r" b="b"/>
              <a:pathLst>
                <a:path w="502920" h="24764">
                  <a:moveTo>
                    <a:pt x="50482" y="0"/>
                  </a:moveTo>
                  <a:lnTo>
                    <a:pt x="0" y="0"/>
                  </a:lnTo>
                  <a:lnTo>
                    <a:pt x="0" y="24345"/>
                  </a:lnTo>
                  <a:lnTo>
                    <a:pt x="50482" y="24345"/>
                  </a:lnTo>
                  <a:lnTo>
                    <a:pt x="50482" y="0"/>
                  </a:lnTo>
                  <a:close/>
                </a:path>
                <a:path w="502920" h="24764">
                  <a:moveTo>
                    <a:pt x="140843" y="0"/>
                  </a:moveTo>
                  <a:lnTo>
                    <a:pt x="90360" y="0"/>
                  </a:lnTo>
                  <a:lnTo>
                    <a:pt x="90360" y="24345"/>
                  </a:lnTo>
                  <a:lnTo>
                    <a:pt x="140843" y="24345"/>
                  </a:lnTo>
                  <a:lnTo>
                    <a:pt x="140843" y="0"/>
                  </a:lnTo>
                  <a:close/>
                </a:path>
                <a:path w="502920" h="24764">
                  <a:moveTo>
                    <a:pt x="231203" y="0"/>
                  </a:moveTo>
                  <a:lnTo>
                    <a:pt x="180721" y="0"/>
                  </a:lnTo>
                  <a:lnTo>
                    <a:pt x="180721" y="24345"/>
                  </a:lnTo>
                  <a:lnTo>
                    <a:pt x="231203" y="24345"/>
                  </a:lnTo>
                  <a:lnTo>
                    <a:pt x="231203" y="0"/>
                  </a:lnTo>
                  <a:close/>
                </a:path>
                <a:path w="502920" h="24764">
                  <a:moveTo>
                    <a:pt x="322199" y="0"/>
                  </a:moveTo>
                  <a:lnTo>
                    <a:pt x="271716" y="0"/>
                  </a:lnTo>
                  <a:lnTo>
                    <a:pt x="271716" y="24345"/>
                  </a:lnTo>
                  <a:lnTo>
                    <a:pt x="322199" y="24345"/>
                  </a:lnTo>
                  <a:lnTo>
                    <a:pt x="322199" y="0"/>
                  </a:lnTo>
                  <a:close/>
                </a:path>
                <a:path w="502920" h="24764">
                  <a:moveTo>
                    <a:pt x="412559" y="0"/>
                  </a:moveTo>
                  <a:lnTo>
                    <a:pt x="362623" y="0"/>
                  </a:lnTo>
                  <a:lnTo>
                    <a:pt x="362623" y="24345"/>
                  </a:lnTo>
                  <a:lnTo>
                    <a:pt x="412559" y="24345"/>
                  </a:lnTo>
                  <a:lnTo>
                    <a:pt x="412559" y="0"/>
                  </a:lnTo>
                  <a:close/>
                </a:path>
                <a:path w="502920" h="24764">
                  <a:moveTo>
                    <a:pt x="502920" y="0"/>
                  </a:moveTo>
                  <a:lnTo>
                    <a:pt x="452437" y="0"/>
                  </a:lnTo>
                  <a:lnTo>
                    <a:pt x="452437" y="24345"/>
                  </a:lnTo>
                  <a:lnTo>
                    <a:pt x="502920" y="24345"/>
                  </a:lnTo>
                  <a:lnTo>
                    <a:pt x="502920" y="0"/>
                  </a:lnTo>
                  <a:close/>
                </a:path>
              </a:pathLst>
            </a:custGeom>
            <a:solidFill>
              <a:srgbClr val="5F79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7044484" y="2665948"/>
              <a:ext cx="160655" cy="135255"/>
            </a:xfrm>
            <a:custGeom>
              <a:avLst/>
              <a:gdLst/>
              <a:ahLst/>
              <a:cxnLst/>
              <a:rect l="l" t="t" r="r" b="b"/>
              <a:pathLst>
                <a:path w="160654" h="135255">
                  <a:moveTo>
                    <a:pt x="160508" y="0"/>
                  </a:moveTo>
                  <a:lnTo>
                    <a:pt x="0" y="67774"/>
                  </a:lnTo>
                  <a:lnTo>
                    <a:pt x="160508" y="134994"/>
                  </a:lnTo>
                  <a:lnTo>
                    <a:pt x="131418" y="67774"/>
                  </a:lnTo>
                  <a:lnTo>
                    <a:pt x="160508" y="0"/>
                  </a:lnTo>
                  <a:close/>
                </a:path>
              </a:pathLst>
            </a:custGeom>
            <a:solidFill>
              <a:srgbClr val="47677B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0" name="object 70"/>
          <p:cNvGrpSpPr/>
          <p:nvPr/>
        </p:nvGrpSpPr>
        <p:grpSpPr>
          <a:xfrm>
            <a:off x="1855107" y="5146822"/>
            <a:ext cx="433070" cy="135890"/>
            <a:chOff x="1855107" y="5146822"/>
            <a:chExt cx="433070" cy="135890"/>
          </a:xfrm>
        </p:grpSpPr>
        <p:sp>
          <p:nvSpPr>
            <p:cNvPr id="71" name="object 71"/>
            <p:cNvSpPr/>
            <p:nvPr/>
          </p:nvSpPr>
          <p:spPr>
            <a:xfrm>
              <a:off x="1855101" y="5202707"/>
              <a:ext cx="236854" cy="24765"/>
            </a:xfrm>
            <a:custGeom>
              <a:avLst/>
              <a:gdLst/>
              <a:ahLst/>
              <a:cxnLst/>
              <a:rect l="l" t="t" r="r" b="b"/>
              <a:pathLst>
                <a:path w="236855" h="24764">
                  <a:moveTo>
                    <a:pt x="51752" y="0"/>
                  </a:moveTo>
                  <a:lnTo>
                    <a:pt x="0" y="0"/>
                  </a:lnTo>
                  <a:lnTo>
                    <a:pt x="0" y="24345"/>
                  </a:lnTo>
                  <a:lnTo>
                    <a:pt x="51752" y="24345"/>
                  </a:lnTo>
                  <a:lnTo>
                    <a:pt x="51752" y="0"/>
                  </a:lnTo>
                  <a:close/>
                </a:path>
                <a:path w="236855" h="24764">
                  <a:moveTo>
                    <a:pt x="143865" y="0"/>
                  </a:moveTo>
                  <a:lnTo>
                    <a:pt x="92176" y="0"/>
                  </a:lnTo>
                  <a:lnTo>
                    <a:pt x="92176" y="24345"/>
                  </a:lnTo>
                  <a:lnTo>
                    <a:pt x="143865" y="24345"/>
                  </a:lnTo>
                  <a:lnTo>
                    <a:pt x="143865" y="0"/>
                  </a:lnTo>
                  <a:close/>
                </a:path>
                <a:path w="236855" h="24764">
                  <a:moveTo>
                    <a:pt x="236677" y="0"/>
                  </a:moveTo>
                  <a:lnTo>
                    <a:pt x="184924" y="0"/>
                  </a:lnTo>
                  <a:lnTo>
                    <a:pt x="184924" y="24345"/>
                  </a:lnTo>
                  <a:lnTo>
                    <a:pt x="236677" y="24345"/>
                  </a:lnTo>
                  <a:lnTo>
                    <a:pt x="236677" y="0"/>
                  </a:lnTo>
                  <a:close/>
                </a:path>
              </a:pathLst>
            </a:custGeom>
            <a:solidFill>
              <a:srgbClr val="F6954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2" name="object 72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128011" y="5146822"/>
              <a:ext cx="159953" cy="135549"/>
            </a:xfrm>
            <a:prstGeom prst="rect">
              <a:avLst/>
            </a:prstGeom>
          </p:spPr>
        </p:pic>
      </p:grpSp>
      <p:grpSp>
        <p:nvGrpSpPr>
          <p:cNvPr id="73" name="object 73"/>
          <p:cNvGrpSpPr/>
          <p:nvPr/>
        </p:nvGrpSpPr>
        <p:grpSpPr>
          <a:xfrm>
            <a:off x="3130456" y="3889778"/>
            <a:ext cx="774700" cy="136525"/>
            <a:chOff x="3130456" y="3889778"/>
            <a:chExt cx="774700" cy="136525"/>
          </a:xfrm>
        </p:grpSpPr>
        <p:sp>
          <p:nvSpPr>
            <p:cNvPr id="74" name="object 74"/>
            <p:cNvSpPr/>
            <p:nvPr/>
          </p:nvSpPr>
          <p:spPr>
            <a:xfrm>
              <a:off x="3311804" y="3945584"/>
              <a:ext cx="593090" cy="24130"/>
            </a:xfrm>
            <a:custGeom>
              <a:avLst/>
              <a:gdLst/>
              <a:ahLst/>
              <a:cxnLst/>
              <a:rect l="l" t="t" r="r" b="b"/>
              <a:pathLst>
                <a:path w="593089" h="24129">
                  <a:moveTo>
                    <a:pt x="38684" y="0"/>
                  </a:moveTo>
                  <a:lnTo>
                    <a:pt x="0" y="0"/>
                  </a:lnTo>
                  <a:lnTo>
                    <a:pt x="0" y="23787"/>
                  </a:lnTo>
                  <a:lnTo>
                    <a:pt x="38684" y="23787"/>
                  </a:lnTo>
                  <a:lnTo>
                    <a:pt x="38684" y="0"/>
                  </a:lnTo>
                  <a:close/>
                </a:path>
                <a:path w="593089" h="24129">
                  <a:moveTo>
                    <a:pt x="107645" y="0"/>
                  </a:moveTo>
                  <a:lnTo>
                    <a:pt x="69596" y="0"/>
                  </a:lnTo>
                  <a:lnTo>
                    <a:pt x="69596" y="23787"/>
                  </a:lnTo>
                  <a:lnTo>
                    <a:pt x="107645" y="23787"/>
                  </a:lnTo>
                  <a:lnTo>
                    <a:pt x="107645" y="0"/>
                  </a:lnTo>
                  <a:close/>
                </a:path>
                <a:path w="593089" h="24129">
                  <a:moveTo>
                    <a:pt x="177152" y="0"/>
                  </a:moveTo>
                  <a:lnTo>
                    <a:pt x="138557" y="0"/>
                  </a:lnTo>
                  <a:lnTo>
                    <a:pt x="138557" y="23787"/>
                  </a:lnTo>
                  <a:lnTo>
                    <a:pt x="177152" y="23787"/>
                  </a:lnTo>
                  <a:lnTo>
                    <a:pt x="177152" y="0"/>
                  </a:lnTo>
                  <a:close/>
                </a:path>
                <a:path w="593089" h="24129">
                  <a:moveTo>
                    <a:pt x="246748" y="0"/>
                  </a:moveTo>
                  <a:lnTo>
                    <a:pt x="208064" y="0"/>
                  </a:lnTo>
                  <a:lnTo>
                    <a:pt x="208064" y="23787"/>
                  </a:lnTo>
                  <a:lnTo>
                    <a:pt x="246748" y="23787"/>
                  </a:lnTo>
                  <a:lnTo>
                    <a:pt x="246748" y="0"/>
                  </a:lnTo>
                  <a:close/>
                </a:path>
                <a:path w="593089" h="24129">
                  <a:moveTo>
                    <a:pt x="315709" y="0"/>
                  </a:moveTo>
                  <a:lnTo>
                    <a:pt x="277025" y="0"/>
                  </a:lnTo>
                  <a:lnTo>
                    <a:pt x="277025" y="23787"/>
                  </a:lnTo>
                  <a:lnTo>
                    <a:pt x="315709" y="23787"/>
                  </a:lnTo>
                  <a:lnTo>
                    <a:pt x="315709" y="0"/>
                  </a:lnTo>
                  <a:close/>
                </a:path>
                <a:path w="593089" h="24129">
                  <a:moveTo>
                    <a:pt x="384670" y="0"/>
                  </a:moveTo>
                  <a:lnTo>
                    <a:pt x="346062" y="0"/>
                  </a:lnTo>
                  <a:lnTo>
                    <a:pt x="346062" y="23787"/>
                  </a:lnTo>
                  <a:lnTo>
                    <a:pt x="384670" y="23787"/>
                  </a:lnTo>
                  <a:lnTo>
                    <a:pt x="384670" y="0"/>
                  </a:lnTo>
                  <a:close/>
                </a:path>
                <a:path w="593089" h="24129">
                  <a:moveTo>
                    <a:pt x="454812" y="0"/>
                  </a:moveTo>
                  <a:lnTo>
                    <a:pt x="416217" y="0"/>
                  </a:lnTo>
                  <a:lnTo>
                    <a:pt x="416217" y="23787"/>
                  </a:lnTo>
                  <a:lnTo>
                    <a:pt x="454812" y="23787"/>
                  </a:lnTo>
                  <a:lnTo>
                    <a:pt x="454812" y="0"/>
                  </a:lnTo>
                  <a:close/>
                </a:path>
                <a:path w="593089" h="24129">
                  <a:moveTo>
                    <a:pt x="523773" y="0"/>
                  </a:moveTo>
                  <a:lnTo>
                    <a:pt x="485178" y="0"/>
                  </a:lnTo>
                  <a:lnTo>
                    <a:pt x="485178" y="23787"/>
                  </a:lnTo>
                  <a:lnTo>
                    <a:pt x="523773" y="23787"/>
                  </a:lnTo>
                  <a:lnTo>
                    <a:pt x="523773" y="0"/>
                  </a:lnTo>
                  <a:close/>
                </a:path>
                <a:path w="593089" h="24129">
                  <a:moveTo>
                    <a:pt x="592810" y="0"/>
                  </a:moveTo>
                  <a:lnTo>
                    <a:pt x="554126" y="0"/>
                  </a:lnTo>
                  <a:lnTo>
                    <a:pt x="554126" y="23787"/>
                  </a:lnTo>
                  <a:lnTo>
                    <a:pt x="592810" y="23787"/>
                  </a:lnTo>
                  <a:lnTo>
                    <a:pt x="592810" y="0"/>
                  </a:lnTo>
                  <a:close/>
                </a:path>
              </a:pathLst>
            </a:custGeom>
            <a:solidFill>
              <a:srgbClr val="F6954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5" name="object 75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130456" y="3889778"/>
              <a:ext cx="159953" cy="136104"/>
            </a:xfrm>
            <a:prstGeom prst="rect">
              <a:avLst/>
            </a:prstGeom>
          </p:spPr>
        </p:pic>
      </p:grpSp>
      <p:grpSp>
        <p:nvGrpSpPr>
          <p:cNvPr id="76" name="object 76"/>
          <p:cNvGrpSpPr/>
          <p:nvPr/>
        </p:nvGrpSpPr>
        <p:grpSpPr>
          <a:xfrm>
            <a:off x="7099810" y="3889778"/>
            <a:ext cx="661035" cy="136525"/>
            <a:chOff x="7099810" y="3889778"/>
            <a:chExt cx="661035" cy="136525"/>
          </a:xfrm>
        </p:grpSpPr>
        <p:sp>
          <p:nvSpPr>
            <p:cNvPr id="77" name="object 77"/>
            <p:cNvSpPr/>
            <p:nvPr/>
          </p:nvSpPr>
          <p:spPr>
            <a:xfrm>
              <a:off x="7284732" y="3945584"/>
              <a:ext cx="476250" cy="24130"/>
            </a:xfrm>
            <a:custGeom>
              <a:avLst/>
              <a:gdLst/>
              <a:ahLst/>
              <a:cxnLst/>
              <a:rect l="l" t="t" r="r" b="b"/>
              <a:pathLst>
                <a:path w="476250" h="24129">
                  <a:moveTo>
                    <a:pt x="47548" y="0"/>
                  </a:moveTo>
                  <a:lnTo>
                    <a:pt x="0" y="0"/>
                  </a:lnTo>
                  <a:lnTo>
                    <a:pt x="0" y="23787"/>
                  </a:lnTo>
                  <a:lnTo>
                    <a:pt x="47548" y="23787"/>
                  </a:lnTo>
                  <a:lnTo>
                    <a:pt x="47548" y="0"/>
                  </a:lnTo>
                  <a:close/>
                </a:path>
                <a:path w="476250" h="24129">
                  <a:moveTo>
                    <a:pt x="133159" y="0"/>
                  </a:moveTo>
                  <a:lnTo>
                    <a:pt x="85598" y="0"/>
                  </a:lnTo>
                  <a:lnTo>
                    <a:pt x="85598" y="23787"/>
                  </a:lnTo>
                  <a:lnTo>
                    <a:pt x="133159" y="23787"/>
                  </a:lnTo>
                  <a:lnTo>
                    <a:pt x="133159" y="0"/>
                  </a:lnTo>
                  <a:close/>
                </a:path>
                <a:path w="476250" h="24129">
                  <a:moveTo>
                    <a:pt x="218757" y="0"/>
                  </a:moveTo>
                  <a:lnTo>
                    <a:pt x="170573" y="0"/>
                  </a:lnTo>
                  <a:lnTo>
                    <a:pt x="170573" y="23787"/>
                  </a:lnTo>
                  <a:lnTo>
                    <a:pt x="218757" y="23787"/>
                  </a:lnTo>
                  <a:lnTo>
                    <a:pt x="218757" y="0"/>
                  </a:lnTo>
                  <a:close/>
                </a:path>
                <a:path w="476250" h="24129">
                  <a:moveTo>
                    <a:pt x="305003" y="0"/>
                  </a:moveTo>
                  <a:lnTo>
                    <a:pt x="256806" y="0"/>
                  </a:lnTo>
                  <a:lnTo>
                    <a:pt x="256806" y="23787"/>
                  </a:lnTo>
                  <a:lnTo>
                    <a:pt x="305003" y="23787"/>
                  </a:lnTo>
                  <a:lnTo>
                    <a:pt x="305003" y="0"/>
                  </a:lnTo>
                  <a:close/>
                </a:path>
                <a:path w="476250" h="24129">
                  <a:moveTo>
                    <a:pt x="390601" y="0"/>
                  </a:moveTo>
                  <a:lnTo>
                    <a:pt x="342417" y="0"/>
                  </a:lnTo>
                  <a:lnTo>
                    <a:pt x="342417" y="23787"/>
                  </a:lnTo>
                  <a:lnTo>
                    <a:pt x="390601" y="23787"/>
                  </a:lnTo>
                  <a:lnTo>
                    <a:pt x="390601" y="0"/>
                  </a:lnTo>
                  <a:close/>
                </a:path>
                <a:path w="476250" h="24129">
                  <a:moveTo>
                    <a:pt x="475653" y="0"/>
                  </a:moveTo>
                  <a:lnTo>
                    <a:pt x="428015" y="0"/>
                  </a:lnTo>
                  <a:lnTo>
                    <a:pt x="428015" y="23787"/>
                  </a:lnTo>
                  <a:lnTo>
                    <a:pt x="475653" y="23787"/>
                  </a:lnTo>
                  <a:lnTo>
                    <a:pt x="475653" y="0"/>
                  </a:lnTo>
                  <a:close/>
                </a:path>
              </a:pathLst>
            </a:custGeom>
            <a:solidFill>
              <a:srgbClr val="F6954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8" name="object 78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7099810" y="3889778"/>
              <a:ext cx="159953" cy="136104"/>
            </a:xfrm>
            <a:prstGeom prst="rect">
              <a:avLst/>
            </a:prstGeom>
          </p:spPr>
        </p:pic>
      </p:grpSp>
      <p:grpSp>
        <p:nvGrpSpPr>
          <p:cNvPr id="79" name="object 79"/>
          <p:cNvGrpSpPr/>
          <p:nvPr/>
        </p:nvGrpSpPr>
        <p:grpSpPr>
          <a:xfrm>
            <a:off x="4990848" y="3889778"/>
            <a:ext cx="815340" cy="136525"/>
            <a:chOff x="4990848" y="3889778"/>
            <a:chExt cx="815340" cy="136525"/>
          </a:xfrm>
        </p:grpSpPr>
        <p:sp>
          <p:nvSpPr>
            <p:cNvPr id="80" name="object 80"/>
            <p:cNvSpPr/>
            <p:nvPr/>
          </p:nvSpPr>
          <p:spPr>
            <a:xfrm>
              <a:off x="5173383" y="3945584"/>
              <a:ext cx="633095" cy="24130"/>
            </a:xfrm>
            <a:custGeom>
              <a:avLst/>
              <a:gdLst/>
              <a:ahLst/>
              <a:cxnLst/>
              <a:rect l="l" t="t" r="r" b="b"/>
              <a:pathLst>
                <a:path w="633095" h="24129">
                  <a:moveTo>
                    <a:pt x="41059" y="0"/>
                  </a:moveTo>
                  <a:lnTo>
                    <a:pt x="0" y="0"/>
                  </a:lnTo>
                  <a:lnTo>
                    <a:pt x="0" y="23787"/>
                  </a:lnTo>
                  <a:lnTo>
                    <a:pt x="41059" y="23787"/>
                  </a:lnTo>
                  <a:lnTo>
                    <a:pt x="41059" y="0"/>
                  </a:lnTo>
                  <a:close/>
                </a:path>
                <a:path w="633095" h="24129">
                  <a:moveTo>
                    <a:pt x="114782" y="0"/>
                  </a:moveTo>
                  <a:lnTo>
                    <a:pt x="73723" y="0"/>
                  </a:lnTo>
                  <a:lnTo>
                    <a:pt x="73723" y="23787"/>
                  </a:lnTo>
                  <a:lnTo>
                    <a:pt x="114782" y="23787"/>
                  </a:lnTo>
                  <a:lnTo>
                    <a:pt x="114782" y="0"/>
                  </a:lnTo>
                  <a:close/>
                </a:path>
                <a:path w="633095" h="24129">
                  <a:moveTo>
                    <a:pt x="188493" y="0"/>
                  </a:moveTo>
                  <a:lnTo>
                    <a:pt x="147434" y="0"/>
                  </a:lnTo>
                  <a:lnTo>
                    <a:pt x="147434" y="23787"/>
                  </a:lnTo>
                  <a:lnTo>
                    <a:pt x="188493" y="23787"/>
                  </a:lnTo>
                  <a:lnTo>
                    <a:pt x="188493" y="0"/>
                  </a:lnTo>
                  <a:close/>
                </a:path>
                <a:path w="633095" h="24129">
                  <a:moveTo>
                    <a:pt x="263398" y="0"/>
                  </a:moveTo>
                  <a:lnTo>
                    <a:pt x="221780" y="0"/>
                  </a:lnTo>
                  <a:lnTo>
                    <a:pt x="221780" y="23787"/>
                  </a:lnTo>
                  <a:lnTo>
                    <a:pt x="263398" y="23787"/>
                  </a:lnTo>
                  <a:lnTo>
                    <a:pt x="263398" y="0"/>
                  </a:lnTo>
                  <a:close/>
                </a:path>
                <a:path w="633095" h="24129">
                  <a:moveTo>
                    <a:pt x="337108" y="0"/>
                  </a:moveTo>
                  <a:lnTo>
                    <a:pt x="296125" y="0"/>
                  </a:lnTo>
                  <a:lnTo>
                    <a:pt x="296125" y="23787"/>
                  </a:lnTo>
                  <a:lnTo>
                    <a:pt x="337108" y="23787"/>
                  </a:lnTo>
                  <a:lnTo>
                    <a:pt x="337108" y="0"/>
                  </a:lnTo>
                  <a:close/>
                </a:path>
                <a:path w="633095" h="24129">
                  <a:moveTo>
                    <a:pt x="410819" y="0"/>
                  </a:moveTo>
                  <a:lnTo>
                    <a:pt x="369849" y="0"/>
                  </a:lnTo>
                  <a:lnTo>
                    <a:pt x="369849" y="23787"/>
                  </a:lnTo>
                  <a:lnTo>
                    <a:pt x="410819" y="23787"/>
                  </a:lnTo>
                  <a:lnTo>
                    <a:pt x="410819" y="0"/>
                  </a:lnTo>
                  <a:close/>
                </a:path>
                <a:path w="633095" h="24129">
                  <a:moveTo>
                    <a:pt x="485178" y="0"/>
                  </a:moveTo>
                  <a:lnTo>
                    <a:pt x="444119" y="0"/>
                  </a:lnTo>
                  <a:lnTo>
                    <a:pt x="444119" y="23787"/>
                  </a:lnTo>
                  <a:lnTo>
                    <a:pt x="485178" y="23787"/>
                  </a:lnTo>
                  <a:lnTo>
                    <a:pt x="485178" y="0"/>
                  </a:lnTo>
                  <a:close/>
                </a:path>
                <a:path w="633095" h="24129">
                  <a:moveTo>
                    <a:pt x="559523" y="0"/>
                  </a:moveTo>
                  <a:lnTo>
                    <a:pt x="517906" y="0"/>
                  </a:lnTo>
                  <a:lnTo>
                    <a:pt x="517906" y="23787"/>
                  </a:lnTo>
                  <a:lnTo>
                    <a:pt x="559523" y="23787"/>
                  </a:lnTo>
                  <a:lnTo>
                    <a:pt x="559523" y="0"/>
                  </a:lnTo>
                  <a:close/>
                </a:path>
                <a:path w="633095" h="24129">
                  <a:moveTo>
                    <a:pt x="632599" y="0"/>
                  </a:moveTo>
                  <a:lnTo>
                    <a:pt x="591629" y="0"/>
                  </a:lnTo>
                  <a:lnTo>
                    <a:pt x="591629" y="23787"/>
                  </a:lnTo>
                  <a:lnTo>
                    <a:pt x="632599" y="23787"/>
                  </a:lnTo>
                  <a:lnTo>
                    <a:pt x="632599" y="0"/>
                  </a:lnTo>
                  <a:close/>
                </a:path>
              </a:pathLst>
            </a:custGeom>
            <a:solidFill>
              <a:srgbClr val="F69543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1" name="object 81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4990848" y="3889778"/>
              <a:ext cx="159953" cy="136104"/>
            </a:xfrm>
            <a:prstGeom prst="rect">
              <a:avLst/>
            </a:prstGeom>
          </p:spPr>
        </p:pic>
      </p:grpSp>
      <p:sp>
        <p:nvSpPr>
          <p:cNvPr id="82" name="object 82"/>
          <p:cNvSpPr txBox="1"/>
          <p:nvPr/>
        </p:nvSpPr>
        <p:spPr>
          <a:xfrm>
            <a:off x="8478901" y="6465214"/>
            <a:ext cx="1536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7E7E7E"/>
                </a:solidFill>
                <a:latin typeface="Calibri"/>
                <a:cs typeface="Calibri"/>
              </a:rPr>
              <a:t>8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8587" y="1450019"/>
            <a:ext cx="7651209" cy="426733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314020"/>
            <a:ext cx="5312410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solidFill>
                  <a:srgbClr val="858689"/>
                </a:solidFill>
              </a:rPr>
              <a:t>Select</a:t>
            </a:r>
            <a:r>
              <a:rPr dirty="0" spc="-50">
                <a:solidFill>
                  <a:srgbClr val="858689"/>
                </a:solidFill>
              </a:rPr>
              <a:t> </a:t>
            </a:r>
            <a:r>
              <a:rPr dirty="0" spc="-60">
                <a:solidFill>
                  <a:srgbClr val="858689"/>
                </a:solidFill>
              </a:rPr>
              <a:t>Your</a:t>
            </a:r>
            <a:r>
              <a:rPr dirty="0" spc="-10">
                <a:solidFill>
                  <a:srgbClr val="858689"/>
                </a:solidFill>
              </a:rPr>
              <a:t> </a:t>
            </a:r>
            <a:r>
              <a:rPr dirty="0">
                <a:solidFill>
                  <a:srgbClr val="858689"/>
                </a:solidFill>
              </a:rPr>
              <a:t>Malnutrition</a:t>
            </a:r>
            <a:r>
              <a:rPr dirty="0" spc="-15">
                <a:solidFill>
                  <a:srgbClr val="858689"/>
                </a:solidFill>
              </a:rPr>
              <a:t> </a:t>
            </a:r>
            <a:r>
              <a:rPr dirty="0">
                <a:solidFill>
                  <a:srgbClr val="858689"/>
                </a:solidFill>
              </a:rPr>
              <a:t>QI</a:t>
            </a:r>
            <a:r>
              <a:rPr dirty="0" spc="-30">
                <a:solidFill>
                  <a:srgbClr val="858689"/>
                </a:solidFill>
              </a:rPr>
              <a:t> </a:t>
            </a:r>
            <a:r>
              <a:rPr dirty="0">
                <a:solidFill>
                  <a:srgbClr val="858689"/>
                </a:solidFill>
              </a:rPr>
              <a:t>Intervention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478901" y="6465214"/>
            <a:ext cx="1536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7E7E7E"/>
                </a:solidFill>
                <a:latin typeface="Calibri"/>
                <a:cs typeface="Calibri"/>
              </a:rPr>
              <a:t>8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7186" y="880363"/>
            <a:ext cx="7364095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330325" marR="5080" indent="-131826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Arial"/>
                <a:cs typeface="Arial"/>
              </a:rPr>
              <a:t>Use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u="heavy" sz="14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Care</a:t>
            </a:r>
            <a:r>
              <a:rPr dirty="0" u="heavy" sz="1400" spc="-8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heavy" sz="14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Assessment</a:t>
            </a:r>
            <a:r>
              <a:rPr dirty="0" u="heavy" sz="1400" spc="-3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heavy" sz="14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and</a:t>
            </a:r>
            <a:r>
              <a:rPr dirty="0" u="heavy" sz="1400" spc="-1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heavy" sz="140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Decision</a:t>
            </a:r>
            <a:r>
              <a:rPr dirty="0" u="heavy" sz="1400" spc="-4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heavy" sz="1400" spc="-4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Tool</a:t>
            </a:r>
            <a:r>
              <a:rPr dirty="0" sz="1400" spc="-1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1400">
                <a:latin typeface="Arial"/>
                <a:cs typeface="Arial"/>
              </a:rPr>
              <a:t>to consider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where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opportunities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for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improvement </a:t>
            </a:r>
            <a:r>
              <a:rPr dirty="0" sz="1400" spc="-37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exist,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based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on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the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results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-5">
                <a:latin typeface="Arial"/>
                <a:cs typeface="Arial"/>
              </a:rPr>
              <a:t> your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clinical</a:t>
            </a:r>
            <a:r>
              <a:rPr dirty="0" sz="1400" spc="-3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workflow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mapping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4890" y="5810199"/>
            <a:ext cx="7588884" cy="453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400" spc="-20" b="1" i="1">
                <a:solidFill>
                  <a:srgbClr val="F08239"/>
                </a:solidFill>
                <a:latin typeface="Arial"/>
                <a:cs typeface="Arial"/>
              </a:rPr>
              <a:t>You</a:t>
            </a:r>
            <a:r>
              <a:rPr dirty="0" sz="1400" spc="-15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F08239"/>
                </a:solidFill>
                <a:latin typeface="Arial"/>
                <a:cs typeface="Arial"/>
              </a:rPr>
              <a:t>can</a:t>
            </a:r>
            <a:r>
              <a:rPr dirty="0" sz="1400" spc="-25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F08239"/>
                </a:solidFill>
                <a:latin typeface="Arial"/>
                <a:cs typeface="Arial"/>
              </a:rPr>
              <a:t>also</a:t>
            </a:r>
            <a:r>
              <a:rPr dirty="0" sz="1400" spc="-20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F08239"/>
                </a:solidFill>
                <a:latin typeface="Arial"/>
                <a:cs typeface="Arial"/>
              </a:rPr>
              <a:t>use</a:t>
            </a:r>
            <a:r>
              <a:rPr dirty="0" sz="1400" spc="-20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F08239"/>
                </a:solidFill>
                <a:latin typeface="Arial"/>
                <a:cs typeface="Arial"/>
              </a:rPr>
              <a:t>the</a:t>
            </a:r>
            <a:r>
              <a:rPr dirty="0" sz="1400" spc="-15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F08239"/>
                </a:solidFill>
                <a:latin typeface="Arial"/>
                <a:cs typeface="Arial"/>
              </a:rPr>
              <a:t>electronic</a:t>
            </a:r>
            <a:r>
              <a:rPr dirty="0" sz="1400" spc="-55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F08239"/>
                </a:solidFill>
                <a:latin typeface="Arial"/>
                <a:cs typeface="Arial"/>
              </a:rPr>
              <a:t>clinical</a:t>
            </a:r>
            <a:r>
              <a:rPr dirty="0" sz="1400" spc="-50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F08239"/>
                </a:solidFill>
                <a:latin typeface="Arial"/>
                <a:cs typeface="Arial"/>
              </a:rPr>
              <a:t>quality</a:t>
            </a:r>
            <a:r>
              <a:rPr dirty="0" sz="1400" spc="-35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F08239"/>
                </a:solidFill>
                <a:latin typeface="Arial"/>
                <a:cs typeface="Arial"/>
              </a:rPr>
              <a:t>measures</a:t>
            </a:r>
            <a:r>
              <a:rPr dirty="0" sz="1400" spc="-30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F08239"/>
                </a:solidFill>
                <a:latin typeface="Arial"/>
                <a:cs typeface="Arial"/>
              </a:rPr>
              <a:t>(eCQMs)</a:t>
            </a:r>
            <a:r>
              <a:rPr dirty="0" sz="1400" spc="-25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F08239"/>
                </a:solidFill>
                <a:latin typeface="Arial"/>
                <a:cs typeface="Arial"/>
              </a:rPr>
              <a:t>to</a:t>
            </a:r>
            <a:r>
              <a:rPr dirty="0" sz="1400" spc="-10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F08239"/>
                </a:solidFill>
                <a:latin typeface="Arial"/>
                <a:cs typeface="Arial"/>
              </a:rPr>
              <a:t>collect</a:t>
            </a:r>
            <a:r>
              <a:rPr dirty="0" sz="1400" spc="-45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F08239"/>
                </a:solidFill>
                <a:latin typeface="Arial"/>
                <a:cs typeface="Arial"/>
              </a:rPr>
              <a:t>baseline</a:t>
            </a:r>
            <a:r>
              <a:rPr dirty="0" sz="1400" spc="-40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F08239"/>
                </a:solidFill>
                <a:latin typeface="Arial"/>
                <a:cs typeface="Arial"/>
              </a:rPr>
              <a:t>data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spc="-5" b="1" i="1">
                <a:solidFill>
                  <a:srgbClr val="F08239"/>
                </a:solidFill>
                <a:latin typeface="Arial"/>
                <a:cs typeface="Arial"/>
              </a:rPr>
              <a:t>on your</a:t>
            </a:r>
            <a:r>
              <a:rPr dirty="0" sz="1400" spc="-10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F08239"/>
                </a:solidFill>
                <a:latin typeface="Arial"/>
                <a:cs typeface="Arial"/>
              </a:rPr>
              <a:t>care</a:t>
            </a:r>
            <a:r>
              <a:rPr dirty="0" sz="1400" spc="-15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F08239"/>
                </a:solidFill>
                <a:latin typeface="Arial"/>
                <a:cs typeface="Arial"/>
              </a:rPr>
              <a:t>processes</a:t>
            </a:r>
            <a:r>
              <a:rPr dirty="0" sz="1400" spc="-30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F08239"/>
                </a:solidFill>
                <a:latin typeface="Arial"/>
                <a:cs typeface="Arial"/>
              </a:rPr>
              <a:t>and</a:t>
            </a:r>
            <a:r>
              <a:rPr dirty="0" sz="1400" spc="-20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F08239"/>
                </a:solidFill>
                <a:latin typeface="Arial"/>
                <a:cs typeface="Arial"/>
              </a:rPr>
              <a:t>identify</a:t>
            </a:r>
            <a:r>
              <a:rPr dirty="0" sz="1400" spc="-40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F08239"/>
                </a:solidFill>
                <a:latin typeface="Arial"/>
                <a:cs typeface="Arial"/>
              </a:rPr>
              <a:t>existing</a:t>
            </a:r>
            <a:r>
              <a:rPr dirty="0" sz="1400" spc="-50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F08239"/>
                </a:solidFill>
                <a:latin typeface="Arial"/>
                <a:cs typeface="Arial"/>
              </a:rPr>
              <a:t>gaps</a:t>
            </a:r>
            <a:r>
              <a:rPr dirty="0" sz="1400" spc="-15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F08239"/>
                </a:solidFill>
                <a:latin typeface="Arial"/>
                <a:cs typeface="Arial"/>
              </a:rPr>
              <a:t>in</a:t>
            </a:r>
            <a:r>
              <a:rPr dirty="0" sz="1400" spc="-20" b="1" i="1">
                <a:solidFill>
                  <a:srgbClr val="F08239"/>
                </a:solidFill>
                <a:latin typeface="Arial"/>
                <a:cs typeface="Arial"/>
              </a:rPr>
              <a:t> </a:t>
            </a:r>
            <a:r>
              <a:rPr dirty="0" sz="1400" b="1" i="1">
                <a:solidFill>
                  <a:srgbClr val="F08239"/>
                </a:solidFill>
                <a:latin typeface="Arial"/>
                <a:cs typeface="Arial"/>
              </a:rPr>
              <a:t>care</a:t>
            </a:r>
            <a:r>
              <a:rPr dirty="0" sz="1400" spc="-10" b="1" i="1">
                <a:solidFill>
                  <a:srgbClr val="F08239"/>
                </a:solidFill>
                <a:latin typeface="Arial"/>
                <a:cs typeface="Arial"/>
              </a:rPr>
              <a:t> delivery.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David Paskey</dc:creator>
  <dc:title>PowerPoint Presentation</dc:title>
  <dcterms:created xsi:type="dcterms:W3CDTF">2021-02-18T22:43:30Z</dcterms:created>
  <dcterms:modified xsi:type="dcterms:W3CDTF">2021-02-18T22:43:30Z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2021-02-18T00:00:00Z</vt:filetime>
  </property>
</Properties>
</file>